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057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6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954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568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03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64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109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305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228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59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651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78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627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92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637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47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79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728AD1-1D67-4E83-8CF4-9A7ACC503ED3}" type="datetimeFigureOut">
              <a:rPr lang="ru-RU" smtClean="0"/>
              <a:t>02.07.2018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552BAE-DD3B-4FAE-A2C2-FAE16E5B6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03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Правила чтения во французском языке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403" y="3657597"/>
            <a:ext cx="1211283" cy="132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86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Дифтонги (сочетания гласных букв)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5688809"/>
              </p:ext>
            </p:extLst>
          </p:nvPr>
        </p:nvGraphicFramePr>
        <p:xfrm>
          <a:off x="1295400" y="2557463"/>
          <a:ext cx="9601200" cy="35560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891146">
                  <a:extLst>
                    <a:ext uri="{9D8B030D-6E8A-4147-A177-3AD203B41FA5}">
                      <a16:colId xmlns:a16="http://schemas.microsoft.com/office/drawing/2014/main" val="372304313"/>
                    </a:ext>
                  </a:extLst>
                </a:gridCol>
                <a:gridCol w="3220278">
                  <a:extLst>
                    <a:ext uri="{9D8B030D-6E8A-4147-A177-3AD203B41FA5}">
                      <a16:colId xmlns:a16="http://schemas.microsoft.com/office/drawing/2014/main" val="3987457706"/>
                    </a:ext>
                  </a:extLst>
                </a:gridCol>
                <a:gridCol w="4489776">
                  <a:extLst>
                    <a:ext uri="{9D8B030D-6E8A-4147-A177-3AD203B41FA5}">
                      <a16:colId xmlns:a16="http://schemas.microsoft.com/office/drawing/2014/main" val="474257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Сочетание гласных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Произношение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706553919"/>
                  </a:ext>
                </a:extLst>
              </a:tr>
              <a:tr h="594236">
                <a:tc>
                  <a:txBody>
                    <a:bodyPr/>
                    <a:lstStyle/>
                    <a:p>
                      <a:r>
                        <a:rPr lang="fr-FR" dirty="0" smtClean="0"/>
                        <a:t>ou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[u]</a:t>
                      </a: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– </a:t>
                      </a:r>
                      <a:r>
                        <a:rPr lang="ru-RU" sz="1400" dirty="0" smtClean="0"/>
                        <a:t>транскрипция</a:t>
                      </a:r>
                      <a:r>
                        <a:rPr lang="ru-RU" dirty="0" smtClean="0"/>
                        <a:t>;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(</a:t>
                      </a:r>
                      <a:r>
                        <a:rPr lang="ru-RU" dirty="0" smtClean="0"/>
                        <a:t>у</a:t>
                      </a:r>
                      <a:r>
                        <a:rPr lang="en-US" dirty="0" smtClean="0"/>
                        <a:t>)</a:t>
                      </a:r>
                      <a:r>
                        <a:rPr lang="ru-RU" dirty="0" smtClean="0"/>
                        <a:t>-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sz="1400" baseline="0" dirty="0" smtClean="0"/>
                        <a:t>наиболее близкий по произношению звук </a:t>
                      </a:r>
                      <a:r>
                        <a:rPr lang="ru-RU" sz="1400" dirty="0" smtClean="0"/>
                        <a:t>русского языка </a:t>
                      </a:r>
                      <a:endParaRPr lang="ru-RU" sz="14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Sous, une cour, un journal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412023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oi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wa</a:t>
                      </a:r>
                      <a:r>
                        <a:rPr lang="en-US" dirty="0" smtClean="0"/>
                        <a:t>]</a:t>
                      </a:r>
                      <a:r>
                        <a:rPr lang="ru-RU" dirty="0" smtClean="0"/>
                        <a:t>;</a:t>
                      </a:r>
                      <a:r>
                        <a:rPr lang="ru-RU" baseline="0" dirty="0" smtClean="0"/>
                        <a:t> (</a:t>
                      </a:r>
                      <a:r>
                        <a:rPr lang="ru-RU" baseline="0" dirty="0" err="1" smtClean="0"/>
                        <a:t>уа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Voici, trois, noir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1622231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ai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ɛ</a:t>
                      </a:r>
                      <a:r>
                        <a:rPr lang="en-US" dirty="0" smtClean="0"/>
                        <a:t>] </a:t>
                      </a:r>
                      <a:r>
                        <a:rPr lang="ru-RU" sz="1400" dirty="0" smtClean="0"/>
                        <a:t>открытое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; (э) </a:t>
                      </a:r>
                      <a:r>
                        <a:rPr lang="ru-RU" sz="1400" dirty="0" smtClean="0"/>
                        <a:t>как в слове «эхо»</a:t>
                      </a:r>
                      <a:endParaRPr lang="ru-RU" sz="1400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Le</a:t>
                      </a:r>
                      <a:r>
                        <a:rPr lang="fr-FR" baseline="0" dirty="0" smtClean="0"/>
                        <a:t> maître, français, une maison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279266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au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[o]</a:t>
                      </a:r>
                      <a:r>
                        <a:rPr lang="ru-RU" dirty="0" smtClean="0"/>
                        <a:t>; (о)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Jaune, aussi, Claudine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903550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eau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[o]</a:t>
                      </a:r>
                      <a:r>
                        <a:rPr lang="ru-RU" dirty="0" smtClean="0"/>
                        <a:t>; (о)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tableau, un chapeau, un drapeau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2231957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eu</a:t>
                      </a:r>
                      <a:r>
                        <a:rPr lang="ru-RU" dirty="0" smtClean="0"/>
                        <a:t>, </a:t>
                      </a:r>
                      <a:r>
                        <a:rPr lang="fr-FR" dirty="0" smtClean="0"/>
                        <a:t>oeu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[œ] / [ø] / [ǝ]</a:t>
                      </a:r>
                      <a:r>
                        <a:rPr lang="ru-RU" dirty="0" smtClean="0"/>
                        <a:t>; (среднее между о и ё), как в слове «мёл»</a:t>
                      </a:r>
                      <a:endParaRPr lang="ru-RU" dirty="0"/>
                    </a:p>
                  </a:txBody>
                  <a:tcPr marL="83489" marR="83489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Une fleur,</a:t>
                      </a:r>
                      <a:r>
                        <a:rPr lang="fr-FR" baseline="0" dirty="0" smtClean="0"/>
                        <a:t> bleu, deux</a:t>
                      </a:r>
                      <a:endParaRPr lang="ru-RU" dirty="0"/>
                    </a:p>
                  </a:txBody>
                  <a:tcPr marL="83489" marR="83489"/>
                </a:tc>
                <a:extLst>
                  <a:ext uri="{0D108BD9-81ED-4DB2-BD59-A6C34878D82A}">
                    <a16:rowId xmlns:a16="http://schemas.microsoft.com/office/drawing/2014/main" val="3408366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63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760021"/>
            <a:ext cx="9601196" cy="72439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Носовые гласные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645047"/>
              </p:ext>
            </p:extLst>
          </p:nvPr>
        </p:nvGraphicFramePr>
        <p:xfrm>
          <a:off x="1295400" y="1318162"/>
          <a:ext cx="9601200" cy="4643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93878352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356907835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347750169"/>
                    </a:ext>
                  </a:extLst>
                </a:gridCol>
              </a:tblGrid>
              <a:tr h="395911">
                <a:tc>
                  <a:txBody>
                    <a:bodyPr/>
                    <a:lstStyle/>
                    <a:p>
                      <a:r>
                        <a:rPr lang="ru-RU" dirty="0" smtClean="0"/>
                        <a:t>Сочетания букв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Произношение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9703182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an</a:t>
                      </a:r>
                      <a:endParaRPr lang="ru-RU" sz="2000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 ã ]</a:t>
                      </a:r>
                    </a:p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носовое </a:t>
                      </a:r>
                      <a:r>
                        <a:rPr lang="en-US" sz="2400" b="1" dirty="0" smtClean="0"/>
                        <a:t/>
                      </a:r>
                      <a:br>
                        <a:rPr lang="en-US" sz="2400" b="1" dirty="0" smtClean="0"/>
                      </a:b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Maman, blanc, grand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703814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am</a:t>
                      </a:r>
                      <a:endParaRPr lang="ru-RU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Une lampe, une chambre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9637860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en</a:t>
                      </a:r>
                      <a:endParaRPr lang="ru-RU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encrier, entre, rentre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560240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em</a:t>
                      </a:r>
                      <a:endParaRPr lang="ru-RU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Ensemble,</a:t>
                      </a:r>
                      <a:r>
                        <a:rPr lang="fr-FR" baseline="0" dirty="0" smtClean="0"/>
                        <a:t> septembre, novembre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157538"/>
                  </a:ext>
                </a:extLst>
              </a:tr>
              <a:tr h="78412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on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 õ ]</a:t>
                      </a:r>
                    </a:p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носовое 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garçon, bonjour, non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207032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in</a:t>
                      </a:r>
                      <a:endParaRPr lang="ru-RU" sz="20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[ɛ̃]</a:t>
                      </a:r>
                      <a:endParaRPr lang="ru-RU" sz="24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jardin, un sapin, un magasin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249485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ain</a:t>
                      </a:r>
                      <a:endParaRPr lang="ru-RU" sz="20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pain, une main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895523"/>
                  </a:ext>
                </a:extLst>
              </a:tr>
              <a:tr h="490078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ien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n-US" sz="24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jɛ</a:t>
                      </a:r>
                      <a:r>
                        <a:rPr lang="en-US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̃]</a:t>
                      </a:r>
                      <a:endParaRPr lang="ru-RU" sz="2400" b="1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Bien, un chien, viens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95132"/>
                  </a:ext>
                </a:extLst>
              </a:tr>
              <a:tr h="424734">
                <a:tc>
                  <a:txBody>
                    <a:bodyPr/>
                    <a:lstStyle/>
                    <a:p>
                      <a:r>
                        <a:rPr lang="fr-FR" sz="2000" b="1" dirty="0" smtClean="0"/>
                        <a:t>un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[œ̃]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Un, brun, lundi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138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429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1792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Правила чтения согласных букв</a:t>
            </a:r>
            <a:endParaRPr lang="ru-RU" sz="36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1098867"/>
              </p:ext>
            </p:extLst>
          </p:nvPr>
        </p:nvGraphicFramePr>
        <p:xfrm>
          <a:off x="1295400" y="2078182"/>
          <a:ext cx="9601200" cy="2945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222557541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421221483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295969700"/>
                    </a:ext>
                  </a:extLst>
                </a:gridCol>
              </a:tblGrid>
              <a:tr h="392677">
                <a:tc>
                  <a:txBody>
                    <a:bodyPr/>
                    <a:lstStyle/>
                    <a:p>
                      <a:r>
                        <a:rPr lang="ru-RU" dirty="0" smtClean="0"/>
                        <a:t>Буква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Произношение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8893953"/>
                  </a:ext>
                </a:extLst>
              </a:tr>
              <a:tr h="392677">
                <a:tc rowSpan="2"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c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[k] </a:t>
                      </a:r>
                      <a:r>
                        <a:rPr lang="ru-RU" dirty="0" smtClean="0"/>
                        <a:t>(к)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Une cour, une classe, une cravate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867380"/>
                  </a:ext>
                </a:extLst>
              </a:tr>
              <a:tr h="39267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[s]</a:t>
                      </a:r>
                      <a:r>
                        <a:rPr lang="ru-RU" dirty="0" smtClean="0"/>
                        <a:t> (с) перед </a:t>
                      </a:r>
                      <a:r>
                        <a:rPr lang="fr-FR" dirty="0" smtClean="0"/>
                        <a:t>e, i; 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Merci, voici,</a:t>
                      </a:r>
                      <a:r>
                        <a:rPr lang="fr-FR" baseline="0" dirty="0" smtClean="0"/>
                        <a:t> un cyclon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9228004"/>
                  </a:ext>
                </a:extLst>
              </a:tr>
              <a:tr h="490847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ç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[s] </a:t>
                      </a:r>
                      <a:r>
                        <a:rPr lang="ru-RU" dirty="0" smtClean="0"/>
                        <a:t>всегда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</a:t>
                      </a:r>
                      <a:r>
                        <a:rPr lang="fr-FR" baseline="0" dirty="0" smtClean="0"/>
                        <a:t> garçon, une leçon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589103"/>
                  </a:ext>
                </a:extLst>
              </a:tr>
              <a:tr h="392677">
                <a:tc rowSpan="2"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g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[g] </a:t>
                      </a:r>
                      <a:r>
                        <a:rPr lang="ru-RU" dirty="0" smtClean="0"/>
                        <a:t>(г)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Un</a:t>
                      </a:r>
                      <a:r>
                        <a:rPr lang="fr-FR" baseline="0" dirty="0" smtClean="0"/>
                        <a:t> garçon, grand, unr gomme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192384"/>
                  </a:ext>
                </a:extLst>
              </a:tr>
              <a:tr h="39267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[j]</a:t>
                      </a:r>
                      <a:r>
                        <a:rPr lang="ru-RU" dirty="0" smtClean="0"/>
                        <a:t> (ж) перед </a:t>
                      </a:r>
                      <a:r>
                        <a:rPr lang="fr-FR" dirty="0" smtClean="0"/>
                        <a:t>e, i; y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page, un gilet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363191"/>
                  </a:ext>
                </a:extLst>
              </a:tr>
              <a:tr h="490847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h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 читается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hiver, un cahier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4391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21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34793"/>
          </a:xfrm>
        </p:spPr>
        <p:txBody>
          <a:bodyPr>
            <a:normAutofit/>
          </a:bodyPr>
          <a:lstStyle/>
          <a:p>
            <a:r>
              <a:rPr lang="ru-RU" sz="3600" b="1" dirty="0"/>
              <a:t>Правила чтения согласных букв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476532"/>
              </p:ext>
            </p:extLst>
          </p:nvPr>
        </p:nvGraphicFramePr>
        <p:xfrm>
          <a:off x="1295400" y="1758950"/>
          <a:ext cx="9601200" cy="3086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584811492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1854553345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3742754532"/>
                    </a:ext>
                  </a:extLst>
                </a:gridCol>
              </a:tblGrid>
              <a:tr h="617236">
                <a:tc>
                  <a:txBody>
                    <a:bodyPr/>
                    <a:lstStyle/>
                    <a:p>
                      <a:r>
                        <a:rPr lang="ru-RU" dirty="0" smtClean="0"/>
                        <a:t>Буква (сочетание букв)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Произношение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833348"/>
                  </a:ext>
                </a:extLst>
              </a:tr>
              <a:tr h="617236">
                <a:tc rowSpan="2">
                  <a:txBody>
                    <a:bodyPr/>
                    <a:lstStyle/>
                    <a:p>
                      <a:pPr algn="ctr"/>
                      <a:r>
                        <a:rPr lang="fr-FR" sz="2400" b="1" dirty="0" smtClean="0"/>
                        <a:t>s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[s] </a:t>
                      </a:r>
                      <a:r>
                        <a:rPr lang="ru-RU" b="1" dirty="0" smtClean="0"/>
                        <a:t>(с)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Sur, une veste, une tasse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861079"/>
                  </a:ext>
                </a:extLst>
              </a:tr>
              <a:tr h="6172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[z]</a:t>
                      </a:r>
                      <a:r>
                        <a:rPr lang="ru-RU" sz="1800" b="1" dirty="0" smtClean="0"/>
                        <a:t> (з) </a:t>
                      </a:r>
                      <a:r>
                        <a:rPr lang="ru-RU" dirty="0" smtClean="0"/>
                        <a:t>между двумя гласными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Rose, une maison, une chaise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156454"/>
                  </a:ext>
                </a:extLst>
              </a:tr>
              <a:tr h="617236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ch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[ʃ] 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(ш)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chat, une chambre, une chaise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017667"/>
                  </a:ext>
                </a:extLst>
              </a:tr>
              <a:tr h="617236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qu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[k] </a:t>
                      </a:r>
                      <a:r>
                        <a:rPr lang="ru-RU" b="1" dirty="0" smtClean="0"/>
                        <a:t>(к)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Qui,</a:t>
                      </a:r>
                      <a:r>
                        <a:rPr lang="fr-FR" baseline="0" dirty="0" smtClean="0"/>
                        <a:t> que, quand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932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388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431031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Упражнения для чтения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12399"/>
              </p:ext>
            </p:extLst>
          </p:nvPr>
        </p:nvGraphicFramePr>
        <p:xfrm>
          <a:off x="1295400" y="2557463"/>
          <a:ext cx="96012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2184">
                  <a:extLst>
                    <a:ext uri="{9D8B030D-6E8A-4147-A177-3AD203B41FA5}">
                      <a16:colId xmlns:a16="http://schemas.microsoft.com/office/drawing/2014/main" val="142162960"/>
                    </a:ext>
                  </a:extLst>
                </a:gridCol>
                <a:gridCol w="7809016">
                  <a:extLst>
                    <a:ext uri="{9D8B030D-6E8A-4147-A177-3AD203B41FA5}">
                      <a16:colId xmlns:a16="http://schemas.microsoft.com/office/drawing/2014/main" val="2175382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Сочетание букв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Упражнения для чтения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3462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Ou, oi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Une tour,</a:t>
                      </a:r>
                      <a:r>
                        <a:rPr lang="fr-FR" baseline="0" dirty="0" smtClean="0"/>
                        <a:t> sous, une armoire, une noix, une poule, un jour, froid, je vois, un loup, pourquoi, trois, une voix, la soupe, une poupée, une cour, le soir, toujours, partout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026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Ai, au,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dirty="0" smtClean="0"/>
                        <a:t>eau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bateau, l’eau, jaune, un manteau, un portrait, une chaise, sauter, aujourd’hui, mais,</a:t>
                      </a:r>
                      <a:r>
                        <a:rPr lang="fr-FR" baseline="0" dirty="0" smtClean="0"/>
                        <a:t> chaud, la laine, un oiseau, le lait, un gâteau, je vais, gauche, beau, une faute, un plaisir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864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Eu, au, eau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L’eau, le berre, bleu, un couteau, beaucoup; pleurer, beau, jeudi, leur, un cadeau, la peur, neuf, un morceau, jaune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1683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453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Упражнения для чтения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567148"/>
              </p:ext>
            </p:extLst>
          </p:nvPr>
        </p:nvGraphicFramePr>
        <p:xfrm>
          <a:off x="1295400" y="2557463"/>
          <a:ext cx="96012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930">
                  <a:extLst>
                    <a:ext uri="{9D8B030D-6E8A-4147-A177-3AD203B41FA5}">
                      <a16:colId xmlns:a16="http://schemas.microsoft.com/office/drawing/2014/main" val="1946709875"/>
                    </a:ext>
                  </a:extLst>
                </a:gridCol>
                <a:gridCol w="7975270">
                  <a:extLst>
                    <a:ext uri="{9D8B030D-6E8A-4147-A177-3AD203B41FA5}">
                      <a16:colId xmlns:a16="http://schemas.microsoft.com/office/drawing/2014/main" val="33581562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Сочетание букв (носовые)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Упражнения для чтения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589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An, am, en, em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Maman, blan, chanter,une lampe, une jambe, trente, vendredi, cent, ensemble, septembre, une tante, dans, sans, trembler, novembre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1719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On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garçon, mon, bonjour, rond, une chanson, pardon, le plafon, un bonbon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0357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In, ain, ien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lapin, un jardin, la fin, un bassin, la fin</a:t>
                      </a:r>
                      <a:r>
                        <a:rPr lang="fr-FR" smtClean="0"/>
                        <a:t>, </a:t>
                      </a:r>
                      <a:r>
                        <a:rPr lang="fr-FR" smtClean="0"/>
                        <a:t>intéressant,</a:t>
                      </a:r>
                      <a:r>
                        <a:rPr lang="fr-FR" baseline="0" smtClean="0"/>
                        <a:t> un chien, bien, le pain, sain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423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Un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Brun, aucun, un, chacun, lundi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16761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66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6566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Упражнения для чтения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418034"/>
              </p:ext>
            </p:extLst>
          </p:nvPr>
        </p:nvGraphicFramePr>
        <p:xfrm>
          <a:off x="1295400" y="2557463"/>
          <a:ext cx="96012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174">
                  <a:extLst>
                    <a:ext uri="{9D8B030D-6E8A-4147-A177-3AD203B41FA5}">
                      <a16:colId xmlns:a16="http://schemas.microsoft.com/office/drawing/2014/main" val="3017784367"/>
                    </a:ext>
                  </a:extLst>
                </a:gridCol>
                <a:gridCol w="8189026">
                  <a:extLst>
                    <a:ext uri="{9D8B030D-6E8A-4147-A177-3AD203B41FA5}">
                      <a16:colId xmlns:a16="http://schemas.microsoft.com/office/drawing/2014/main" val="31751539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Буква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Упражнение для чтения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495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r>
                        <a:rPr lang="fr-FR" b="1" dirty="0" smtClean="0"/>
                        <a:t>,</a:t>
                      </a:r>
                      <a:r>
                        <a:rPr lang="fr-FR" b="1" baseline="0" dirty="0" smtClean="0"/>
                        <a:t> ç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Une cour, une carte, une cravate, une leçon, voici, le sucre, difficile, français, mercredi, un costume, un cinéma, merci, c’est, une place, une école, cette, un morceau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925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G g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 garçon, une gomme, grand, manger, la neige,</a:t>
                      </a:r>
                      <a:r>
                        <a:rPr lang="fr-FR" baseline="0" dirty="0" smtClean="0"/>
                        <a:t> un gilet, rouge, le fromage, gris, un agronomr, un tigfen un manège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0772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Qu</a:t>
                      </a:r>
                      <a:r>
                        <a:rPr lang="fr-FR" b="1" baseline="0" dirty="0" smtClean="0"/>
                        <a:t> qu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Qui, que, la musique, quatre, pourquoi, quitter, quarante, un bouquet, un disque, quoi, une queue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183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H h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L’hiver, aujoud’hui, un héros, une histoire, un cahier, l’herbe, une horloge, huit, une heure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342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S s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Un sapin,</a:t>
                      </a:r>
                      <a:r>
                        <a:rPr lang="fr-FR" baseline="0" smtClean="0"/>
                        <a:t> rose, un vase, une veste, une tasse, une pose, un costume, la musique, rester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383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201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350</TotalTime>
  <Words>798</Words>
  <Application>Microsoft Office PowerPoint</Application>
  <PresentationFormat>Широкоэкранный</PresentationFormat>
  <Paragraphs>121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Правила чтения во французском языке</vt:lpstr>
      <vt:lpstr>Дифтонги (сочетания гласных букв)</vt:lpstr>
      <vt:lpstr>Носовые гласные</vt:lpstr>
      <vt:lpstr>Правила чтения согласных букв</vt:lpstr>
      <vt:lpstr>Правила чтения согласных букв</vt:lpstr>
      <vt:lpstr>Упражнения для чтения</vt:lpstr>
      <vt:lpstr>Упражнения для чтения</vt:lpstr>
      <vt:lpstr>Упражнения для чтения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 во французском языке</dc:title>
  <dc:creator>User</dc:creator>
  <cp:lastModifiedBy>User</cp:lastModifiedBy>
  <cp:revision>25</cp:revision>
  <dcterms:created xsi:type="dcterms:W3CDTF">2018-06-27T09:46:04Z</dcterms:created>
  <dcterms:modified xsi:type="dcterms:W3CDTF">2018-07-02T14:06:55Z</dcterms:modified>
</cp:coreProperties>
</file>