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81" r:id="rId3"/>
    <p:sldId id="260" r:id="rId4"/>
    <p:sldId id="273" r:id="rId5"/>
    <p:sldId id="283" r:id="rId6"/>
    <p:sldId id="282" r:id="rId7"/>
    <p:sldId id="264" r:id="rId8"/>
    <p:sldId id="262" r:id="rId9"/>
    <p:sldId id="263" r:id="rId10"/>
    <p:sldId id="265" r:id="rId11"/>
    <p:sldId id="284" r:id="rId12"/>
    <p:sldId id="266" r:id="rId13"/>
    <p:sldId id="267" r:id="rId14"/>
    <p:sldId id="268" r:id="rId15"/>
    <p:sldId id="269" r:id="rId16"/>
    <p:sldId id="272" r:id="rId17"/>
    <p:sldId id="270" r:id="rId18"/>
    <p:sldId id="259" r:id="rId19"/>
    <p:sldId id="280" r:id="rId20"/>
    <p:sldId id="271" r:id="rId21"/>
    <p:sldId id="274" r:id="rId22"/>
    <p:sldId id="275" r:id="rId23"/>
    <p:sldId id="287" r:id="rId24"/>
    <p:sldId id="278" r:id="rId25"/>
    <p:sldId id="285" r:id="rId26"/>
    <p:sldId id="286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96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B3530-0234-4E3B-80C9-EDF1EF495C6F}" type="datetimeFigureOut">
              <a:rPr lang="ru-RU" smtClean="0"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18B33-0DEE-4A96-B1E8-89E5654A7E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264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B3530-0234-4E3B-80C9-EDF1EF495C6F}" type="datetimeFigureOut">
              <a:rPr lang="ru-RU" smtClean="0"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18B33-0DEE-4A96-B1E8-89E5654A7E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861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B3530-0234-4E3B-80C9-EDF1EF495C6F}" type="datetimeFigureOut">
              <a:rPr lang="ru-RU" smtClean="0"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18B33-0DEE-4A96-B1E8-89E5654A7E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39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B3530-0234-4E3B-80C9-EDF1EF495C6F}" type="datetimeFigureOut">
              <a:rPr lang="ru-RU" smtClean="0"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18B33-0DEE-4A96-B1E8-89E5654A7E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801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B3530-0234-4E3B-80C9-EDF1EF495C6F}" type="datetimeFigureOut">
              <a:rPr lang="ru-RU" smtClean="0"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18B33-0DEE-4A96-B1E8-89E5654A7E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938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B3530-0234-4E3B-80C9-EDF1EF495C6F}" type="datetimeFigureOut">
              <a:rPr lang="ru-RU" smtClean="0"/>
              <a:t>03.07.2018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18B33-0DEE-4A96-B1E8-89E5654A7E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62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B3530-0234-4E3B-80C9-EDF1EF495C6F}" type="datetimeFigureOut">
              <a:rPr lang="ru-RU" smtClean="0"/>
              <a:t>03.07.2018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18B33-0DEE-4A96-B1E8-89E5654A7E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B3530-0234-4E3B-80C9-EDF1EF495C6F}" type="datetimeFigureOut">
              <a:rPr lang="ru-RU" smtClean="0"/>
              <a:t>03.07.2018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18B33-0DEE-4A96-B1E8-89E5654A7E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082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B3530-0234-4E3B-80C9-EDF1EF495C6F}" type="datetimeFigureOut">
              <a:rPr lang="ru-RU" smtClean="0"/>
              <a:t>03.07.2018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18B33-0DEE-4A96-B1E8-89E5654A7E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587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B3530-0234-4E3B-80C9-EDF1EF495C6F}" type="datetimeFigureOut">
              <a:rPr lang="ru-RU" smtClean="0"/>
              <a:t>03.07.2018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18B33-0DEE-4A96-B1E8-89E5654A7E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590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B3530-0234-4E3B-80C9-EDF1EF495C6F}" type="datetimeFigureOut">
              <a:rPr lang="ru-RU" smtClean="0"/>
              <a:t>03.07.2018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18B33-0DEE-4A96-B1E8-89E5654A7E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03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5000">
              <a:srgbClr val="00B0F0"/>
            </a:gs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B3530-0234-4E3B-80C9-EDF1EF495C6F}" type="datetimeFigureOut">
              <a:rPr lang="ru-RU" smtClean="0"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18B33-0DEE-4A96-B1E8-89E5654A7E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525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496944" cy="603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15000"/>
              </a:lnSpc>
              <a:spcAft>
                <a:spcPts val="0"/>
              </a:spcAft>
            </a:pPr>
            <a:r>
              <a:rPr lang="ru-RU" sz="48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48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Самоанализ и самооценка,  взаимопроверка на уроках в начальной школе».</a:t>
            </a:r>
            <a:endParaRPr lang="ru-RU" sz="48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0"/>
              </a:spcAft>
            </a:pPr>
            <a:endParaRPr lang="en-US" sz="3200" b="1" dirty="0" smtClean="0">
              <a:solidFill>
                <a:srgbClr val="FF0000"/>
              </a:solidFill>
              <a:latin typeface="Times New Roman"/>
              <a:ea typeface="Times New Roman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0"/>
              </a:spcAft>
            </a:pPr>
            <a:endParaRPr lang="en-US" sz="3200" b="1" dirty="0">
              <a:latin typeface="Times New Roman"/>
              <a:ea typeface="Times New Roman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0"/>
              </a:spcAft>
            </a:pPr>
            <a:endParaRPr lang="en-US" sz="3200" b="1" dirty="0" smtClean="0">
              <a:latin typeface="Times New Roman"/>
              <a:ea typeface="Times New Roman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0"/>
              </a:spcAft>
            </a:pPr>
            <a:endParaRPr lang="en-US" sz="3200" b="1" dirty="0">
              <a:latin typeface="Times New Roman"/>
              <a:ea typeface="Times New Roman"/>
              <a:cs typeface="Times New Roman"/>
            </a:endParaRPr>
          </a:p>
          <a:p>
            <a:pPr indent="449580" algn="r">
              <a:lnSpc>
                <a:spcPct val="115000"/>
              </a:lnSpc>
              <a:spcAft>
                <a:spcPts val="0"/>
              </a:spcAft>
            </a:pPr>
            <a:r>
              <a:rPr lang="en-US" sz="3200" b="1" dirty="0" smtClean="0">
                <a:latin typeface="Times New Roman"/>
                <a:ea typeface="Times New Roman"/>
                <a:cs typeface="Times New Roman"/>
              </a:rPr>
              <a:t>                   </a:t>
            </a:r>
            <a:r>
              <a:rPr lang="ru-RU" sz="3200" b="1" dirty="0" smtClean="0">
                <a:latin typeface="Times New Roman"/>
                <a:ea typeface="Times New Roman"/>
                <a:cs typeface="Times New Roman"/>
              </a:rPr>
              <a:t>Учитель </a:t>
            </a:r>
            <a:r>
              <a:rPr lang="ru-RU" sz="3200" b="1" dirty="0">
                <a:latin typeface="Times New Roman"/>
                <a:ea typeface="Times New Roman"/>
                <a:cs typeface="Times New Roman"/>
              </a:rPr>
              <a:t>ГБОУ </a:t>
            </a:r>
            <a:r>
              <a:rPr lang="ru-RU" sz="3200" b="1" dirty="0" smtClean="0">
                <a:latin typeface="Times New Roman"/>
                <a:ea typeface="Times New Roman"/>
                <a:cs typeface="Times New Roman"/>
              </a:rPr>
              <a:t>школы </a:t>
            </a:r>
            <a:r>
              <a:rPr lang="ru-RU" sz="3200" b="1" dirty="0">
                <a:latin typeface="Times New Roman"/>
                <a:ea typeface="Times New Roman"/>
                <a:cs typeface="Times New Roman"/>
              </a:rPr>
              <a:t>№412 </a:t>
            </a:r>
            <a:endParaRPr lang="en-US" sz="3200" b="1" dirty="0" smtClean="0">
              <a:latin typeface="Times New Roman"/>
              <a:ea typeface="Times New Roman"/>
              <a:cs typeface="Times New Roman"/>
            </a:endParaRPr>
          </a:p>
          <a:p>
            <a:pPr indent="449580" algn="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err="1" smtClean="0">
                <a:latin typeface="Times New Roman"/>
                <a:ea typeface="Times New Roman"/>
                <a:cs typeface="Times New Roman"/>
              </a:rPr>
              <a:t>Виволанец</a:t>
            </a:r>
            <a:r>
              <a:rPr lang="ru-RU" sz="3200" b="1" dirty="0" smtClean="0">
                <a:latin typeface="Times New Roman"/>
                <a:ea typeface="Times New Roman"/>
                <a:cs typeface="Times New Roman"/>
              </a:rPr>
              <a:t> Людмил</a:t>
            </a:r>
            <a:r>
              <a:rPr lang="ru-RU" sz="3200" b="1" dirty="0">
                <a:latin typeface="Times New Roman"/>
                <a:ea typeface="Times New Roman"/>
                <a:cs typeface="Times New Roman"/>
              </a:rPr>
              <a:t>а</a:t>
            </a:r>
            <a:r>
              <a:rPr lang="ru-RU" sz="3200" b="1" dirty="0" smtClean="0">
                <a:latin typeface="Times New Roman"/>
                <a:ea typeface="Times New Roman"/>
                <a:cs typeface="Times New Roman"/>
              </a:rPr>
              <a:t> Александровна</a:t>
            </a:r>
            <a:endParaRPr lang="ru-RU" sz="32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4102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microbik.ru/dosta/%D0%A1%D1%86%D0%B5%D0%BD%D0%B0%D1%80%D0%B8%D0%B9+%D0%BF%D1%80%D0%B0%D0%B7%D0%B4%D0%BD%D0%B8%D0%BA%D0%B0a/243156_html_m6d901856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116632"/>
            <a:ext cx="6605677" cy="6605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www.proto.gr/sites/www.proto.gr/files/styles/colorbox/public/images/fruits/apple.png?itok=MWqnX1Sj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4664"/>
            <a:ext cx="1700808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s://s5.hostingkartinok.com/uploads/images/2013/04/fcbc01209dd5af5ced4de93a78466ed9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755281"/>
            <a:ext cx="1961321" cy="1397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https://stockphoto.zone/cache/e4740afa/ava2e465d67fccb88efff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386" y="4437112"/>
            <a:ext cx="2054507" cy="2103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61321" y="260648"/>
            <a:ext cx="6715135" cy="61247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effectLst/>
                <a:latin typeface="Arial"/>
              </a:rPr>
              <a:t>Методика: «Древо творчества»</a:t>
            </a:r>
            <a:endParaRPr lang="ru-RU" sz="2800" dirty="0" smtClean="0">
              <a:effectLst/>
              <a:latin typeface="Arial"/>
            </a:endParaRPr>
          </a:p>
          <a:p>
            <a:endParaRPr lang="en-US" sz="2800" dirty="0" smtClean="0">
              <a:effectLst/>
              <a:latin typeface="Arial"/>
            </a:endParaRPr>
          </a:p>
          <a:p>
            <a:r>
              <a:rPr lang="ru-RU" sz="2800" dirty="0" smtClean="0">
                <a:effectLst/>
                <a:latin typeface="Arial"/>
              </a:rPr>
              <a:t>Яблоко-урок прошел плодотворно, </a:t>
            </a:r>
          </a:p>
          <a:p>
            <a:endParaRPr lang="en-US" sz="2800" dirty="0" smtClean="0">
              <a:effectLst/>
              <a:latin typeface="Arial"/>
            </a:endParaRPr>
          </a:p>
          <a:p>
            <a:endParaRPr lang="en-US" sz="2800" dirty="0">
              <a:latin typeface="Arial"/>
            </a:endParaRPr>
          </a:p>
          <a:p>
            <a:endParaRPr lang="en-US" sz="2800" dirty="0" smtClean="0">
              <a:effectLst/>
              <a:latin typeface="Arial"/>
            </a:endParaRPr>
          </a:p>
          <a:p>
            <a:endParaRPr lang="ru-RU" sz="2800" dirty="0" smtClean="0">
              <a:effectLst/>
              <a:latin typeface="Arial"/>
            </a:endParaRPr>
          </a:p>
          <a:p>
            <a:r>
              <a:rPr lang="ru-RU" sz="2800" dirty="0" smtClean="0">
                <a:effectLst/>
                <a:latin typeface="Arial"/>
              </a:rPr>
              <a:t>цветы –испытывал трудности , но преодолел их.</a:t>
            </a:r>
          </a:p>
          <a:p>
            <a:endParaRPr lang="en-US" sz="2800" dirty="0">
              <a:latin typeface="Arial"/>
            </a:endParaRPr>
          </a:p>
          <a:p>
            <a:pPr lvl="0"/>
            <a:endParaRPr lang="ru-RU" sz="2800" dirty="0" smtClean="0">
              <a:solidFill>
                <a:prstClr val="black"/>
              </a:solidFill>
              <a:latin typeface="Arial"/>
            </a:endParaRPr>
          </a:p>
          <a:p>
            <a:pPr lvl="0"/>
            <a:endParaRPr lang="ru-RU" sz="2800" dirty="0">
              <a:solidFill>
                <a:prstClr val="black"/>
              </a:solidFill>
              <a:latin typeface="Arial"/>
            </a:endParaRPr>
          </a:p>
          <a:p>
            <a:pPr lvl="0"/>
            <a:endParaRPr lang="ru-RU" sz="2800" dirty="0" smtClean="0">
              <a:solidFill>
                <a:prstClr val="black"/>
              </a:solidFill>
              <a:latin typeface="Arial"/>
            </a:endParaRPr>
          </a:p>
          <a:p>
            <a:pPr lvl="0"/>
            <a:r>
              <a:rPr lang="ru-RU" sz="2800" dirty="0" smtClean="0">
                <a:solidFill>
                  <a:prstClr val="black"/>
                </a:solidFill>
                <a:latin typeface="Arial"/>
              </a:rPr>
              <a:t>лист –не все получилось</a:t>
            </a:r>
            <a:endParaRPr lang="ru-RU" sz="2800" dirty="0"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4874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фото\фото откр урок русск прил\DSC0769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8172400" cy="543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87624" y="476672"/>
            <a:ext cx="36291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М</a:t>
            </a:r>
            <a:r>
              <a:rPr lang="ru-RU" sz="2800" dirty="0" smtClean="0">
                <a:solidFill>
                  <a:srgbClr val="FF0000"/>
                </a:solidFill>
              </a:rPr>
              <a:t>етодика «Кораблик»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2368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32656"/>
            <a:ext cx="724570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Способ оценивания, направленный на оценку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 формирования определенного навыка</a:t>
            </a:r>
            <a:endParaRPr lang="ru-RU" sz="2800" dirty="0">
              <a:solidFill>
                <a:srgbClr val="FF0000"/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267744" y="2060848"/>
            <a:ext cx="0" cy="3816424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H="1">
            <a:off x="1804695" y="5877272"/>
            <a:ext cx="926097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>
            <a:off x="1835696" y="2060848"/>
            <a:ext cx="864096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1907704" y="3969060"/>
            <a:ext cx="926097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1804696" y="2477396"/>
            <a:ext cx="926096" cy="51955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 flipV="1">
            <a:off x="1950148" y="2477396"/>
            <a:ext cx="644590" cy="51955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915816" y="1882619"/>
            <a:ext cx="639200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effectLst/>
                <a:latin typeface="Arial"/>
              </a:rPr>
              <a:t>Учитель договаривается с детьми,</a:t>
            </a:r>
          </a:p>
          <a:p>
            <a:r>
              <a:rPr lang="ru-RU" sz="2800" dirty="0" smtClean="0">
                <a:effectLst/>
                <a:latin typeface="Arial"/>
              </a:rPr>
              <a:t> за что ставится та или иная оценка, </a:t>
            </a:r>
          </a:p>
          <a:p>
            <a:r>
              <a:rPr lang="ru-RU" sz="2800" dirty="0" smtClean="0">
                <a:effectLst/>
                <a:latin typeface="Arial"/>
              </a:rPr>
              <a:t>поэтому дети могут определить,</a:t>
            </a:r>
          </a:p>
          <a:p>
            <a:r>
              <a:rPr lang="ru-RU" sz="2800" dirty="0" smtClean="0">
                <a:effectLst/>
                <a:latin typeface="Arial"/>
              </a:rPr>
              <a:t> какому уровню </a:t>
            </a:r>
          </a:p>
          <a:p>
            <a:r>
              <a:rPr lang="ru-RU" sz="2800" dirty="0">
                <a:latin typeface="Arial"/>
              </a:rPr>
              <a:t>с</a:t>
            </a:r>
            <a:r>
              <a:rPr lang="ru-RU" sz="2800" dirty="0" smtClean="0">
                <a:effectLst/>
                <a:latin typeface="Arial"/>
              </a:rPr>
              <a:t>оответствует их работа. </a:t>
            </a:r>
            <a:endParaRPr lang="ru-RU" sz="2800" dirty="0"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116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 rot="4467618">
            <a:off x="5630817" y="2888938"/>
            <a:ext cx="1728192" cy="50405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4482" y="332656"/>
            <a:ext cx="871296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effectLst/>
                <a:latin typeface="Arial"/>
              </a:rPr>
              <a:t>Методика: «Радуга».</a:t>
            </a:r>
          </a:p>
          <a:p>
            <a:r>
              <a:rPr lang="ru-RU" sz="2800" dirty="0" smtClean="0">
                <a:effectLst/>
                <a:latin typeface="Arial"/>
              </a:rPr>
              <a:t>Учащимся выдается </a:t>
            </a:r>
          </a:p>
          <a:p>
            <a:r>
              <a:rPr lang="ru-RU" sz="2800" dirty="0" smtClean="0">
                <a:effectLst/>
                <a:latin typeface="Arial"/>
              </a:rPr>
              <a:t>карточка –круг, разделенный на столько частей, </a:t>
            </a:r>
          </a:p>
          <a:p>
            <a:r>
              <a:rPr lang="ru-RU" sz="2800" dirty="0" smtClean="0">
                <a:effectLst/>
                <a:latin typeface="Arial"/>
              </a:rPr>
              <a:t>сколько заданий учитель выносит на контроль. </a:t>
            </a:r>
          </a:p>
          <a:p>
            <a:r>
              <a:rPr lang="ru-RU" sz="2800" dirty="0" smtClean="0">
                <a:effectLst/>
                <a:latin typeface="Arial"/>
              </a:rPr>
              <a:t>Каждое задание, выполненное правильно, дети </a:t>
            </a:r>
          </a:p>
          <a:p>
            <a:r>
              <a:rPr lang="ru-RU" sz="2800" dirty="0" smtClean="0">
                <a:effectLst/>
                <a:latin typeface="Arial"/>
              </a:rPr>
              <a:t>отмечают </a:t>
            </a:r>
            <a:endParaRPr lang="en-US" sz="2800" dirty="0" smtClean="0">
              <a:effectLst/>
              <a:latin typeface="Arial"/>
            </a:endParaRPr>
          </a:p>
          <a:p>
            <a:r>
              <a:rPr lang="ru-RU" sz="2800" dirty="0" smtClean="0">
                <a:solidFill>
                  <a:srgbClr val="FF0000"/>
                </a:solidFill>
                <a:effectLst/>
                <a:latin typeface="Arial"/>
              </a:rPr>
              <a:t>красным</a:t>
            </a:r>
            <a:r>
              <a:rPr lang="ru-RU" sz="2800" dirty="0" smtClean="0">
                <a:effectLst/>
                <a:latin typeface="Arial"/>
              </a:rPr>
              <a:t> цветом,</a:t>
            </a:r>
            <a:endParaRPr lang="en-US" sz="2800" dirty="0" smtClean="0">
              <a:effectLst/>
              <a:latin typeface="Arial"/>
            </a:endParaRPr>
          </a:p>
          <a:p>
            <a:r>
              <a:rPr lang="ru-RU" sz="2800" dirty="0" smtClean="0">
                <a:effectLst/>
                <a:latin typeface="Arial"/>
              </a:rPr>
              <a:t> с одной ошибкой –</a:t>
            </a:r>
          </a:p>
          <a:p>
            <a:r>
              <a:rPr lang="ru-RU" sz="2800" dirty="0" smtClean="0">
                <a:solidFill>
                  <a:srgbClr val="00B050"/>
                </a:solidFill>
                <a:effectLst/>
                <a:latin typeface="Arial"/>
              </a:rPr>
              <a:t>зеленым</a:t>
            </a:r>
            <a:r>
              <a:rPr lang="ru-RU" sz="2800" dirty="0" smtClean="0">
                <a:effectLst/>
                <a:latin typeface="Arial"/>
              </a:rPr>
              <a:t> цветом,</a:t>
            </a:r>
            <a:endParaRPr lang="en-US" sz="2800" dirty="0" smtClean="0">
              <a:effectLst/>
              <a:latin typeface="Arial"/>
            </a:endParaRPr>
          </a:p>
          <a:p>
            <a:r>
              <a:rPr lang="ru-RU" sz="2800" dirty="0" smtClean="0">
                <a:effectLst/>
                <a:latin typeface="Arial"/>
              </a:rPr>
              <a:t> 3 и более ошибок –</a:t>
            </a:r>
            <a:r>
              <a:rPr lang="ru-RU" sz="2800" dirty="0" smtClean="0">
                <a:solidFill>
                  <a:srgbClr val="FFFF00"/>
                </a:solidFill>
                <a:effectLst/>
                <a:latin typeface="Arial"/>
              </a:rPr>
              <a:t>желтым </a:t>
            </a:r>
          </a:p>
          <a:p>
            <a:r>
              <a:rPr lang="ru-RU" sz="2800" dirty="0" smtClean="0">
                <a:effectLst/>
                <a:latin typeface="Arial"/>
              </a:rPr>
              <a:t>цветом. </a:t>
            </a:r>
            <a:endParaRPr lang="en-US" sz="2800" dirty="0" smtClean="0">
              <a:effectLst/>
              <a:latin typeface="Arial"/>
            </a:endParaRPr>
          </a:p>
          <a:p>
            <a:r>
              <a:rPr lang="ru-RU" sz="2800" dirty="0" smtClean="0">
                <a:effectLst/>
                <a:latin typeface="Arial"/>
              </a:rPr>
              <a:t>Эффективно используется на </a:t>
            </a:r>
          </a:p>
          <a:p>
            <a:r>
              <a:rPr lang="ru-RU" sz="2800" dirty="0" smtClean="0">
                <a:effectLst/>
                <a:latin typeface="Arial"/>
              </a:rPr>
              <a:t>обобщающих уроках.</a:t>
            </a:r>
            <a:endParaRPr lang="ru-RU" sz="2800" dirty="0">
              <a:effectLst/>
              <a:latin typeface="Arial"/>
            </a:endParaRPr>
          </a:p>
        </p:txBody>
      </p:sp>
      <p:sp>
        <p:nvSpPr>
          <p:cNvPr id="3" name="Овал 2"/>
          <p:cNvSpPr/>
          <p:nvPr/>
        </p:nvSpPr>
        <p:spPr>
          <a:xfrm rot="7214794">
            <a:off x="5390001" y="5156622"/>
            <a:ext cx="1728192" cy="50405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 rot="1799169" flipV="1">
            <a:off x="6774778" y="4832287"/>
            <a:ext cx="2160240" cy="60368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 rot="8272205">
            <a:off x="6894069" y="3314268"/>
            <a:ext cx="1728192" cy="50405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 rot="21245573">
            <a:off x="4657074" y="4122949"/>
            <a:ext cx="1728192" cy="50405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372200" y="4004626"/>
            <a:ext cx="792596" cy="65645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17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251520" y="5949280"/>
            <a:ext cx="1512168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755576" y="6021288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1763688" y="4509120"/>
            <a:ext cx="0" cy="144016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4909727" y="1072208"/>
            <a:ext cx="0" cy="1847056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3419872" y="2919264"/>
            <a:ext cx="0" cy="1584176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1763688" y="4503440"/>
            <a:ext cx="1656184" cy="568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419872" y="2919264"/>
            <a:ext cx="1512168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909727" y="1072208"/>
            <a:ext cx="1512168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979712" y="215062"/>
            <a:ext cx="34143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Методика «Лесенка»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pustunchik.ua/uploads/creation/2315519ca2874dddecf17d5cb8d851fb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5622" y="2908040"/>
            <a:ext cx="2052045" cy="1578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Прямоугольник 22"/>
          <p:cNvSpPr/>
          <p:nvPr/>
        </p:nvSpPr>
        <p:spPr>
          <a:xfrm>
            <a:off x="3681264" y="3068960"/>
            <a:ext cx="513920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1-я ступенька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ученик не понял новое знание, ничего не запомнил, у него осталось много вопросов; с самостоятельной работой на уроке не справился;</a:t>
            </a:r>
          </a:p>
          <a:p>
            <a:r>
              <a:rPr lang="ru-RU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2-я и 3-я ступеньки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у ученика остались вопросы по новой теме, в самостоятельной работе были допущены ошибки;</a:t>
            </a:r>
          </a:p>
          <a:p>
            <a:r>
              <a:rPr lang="ru-RU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4-я ступенька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ученик хорошо усвоил новое знание и может его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использовать,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самостоятельной работе ошибок не допустил.</a:t>
            </a:r>
          </a:p>
        </p:txBody>
      </p:sp>
    </p:spTree>
    <p:extLst>
      <p:ext uri="{BB962C8B-B14F-4D97-AF65-F5344CB8AC3E}">
        <p14:creationId xmlns:p14="http://schemas.microsoft.com/office/powerpoint/2010/main" val="37628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620688"/>
            <a:ext cx="26933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Методика «Тир»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piterguns.ru/images/mishen/1186308972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4762500" cy="4886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29436" y="2204864"/>
            <a:ext cx="404803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Ребенок сам определяет </a:t>
            </a:r>
          </a:p>
          <a:p>
            <a:r>
              <a:rPr lang="ru-RU" sz="2800" dirty="0" smtClean="0"/>
              <a:t>уровень своих знаний,</a:t>
            </a:r>
          </a:p>
          <a:p>
            <a:r>
              <a:rPr lang="ru-RU" sz="2800" dirty="0"/>
              <a:t>у</a:t>
            </a:r>
            <a:r>
              <a:rPr lang="ru-RU" sz="2800" dirty="0" smtClean="0"/>
              <a:t>мений, навыков,</a:t>
            </a:r>
          </a:p>
          <a:p>
            <a:r>
              <a:rPr lang="ru-RU" sz="2800" dirty="0" smtClean="0"/>
              <a:t> качество выполненного</a:t>
            </a:r>
          </a:p>
          <a:p>
            <a:r>
              <a:rPr lang="ru-RU" sz="2800" dirty="0" smtClean="0"/>
              <a:t> задания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8207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87070"/>
            <a:ext cx="64844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Методика «Ракета отправляется в полет»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http://kidsclever.ru/sites/default/files/raskraska_raketa_dlya_detey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5" y="1124744"/>
            <a:ext cx="4252822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499992" y="2331317"/>
            <a:ext cx="483792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При правильном выполнении </a:t>
            </a:r>
          </a:p>
          <a:p>
            <a:r>
              <a:rPr lang="ru-RU" sz="2800" dirty="0" smtClean="0"/>
              <a:t>задания, раскрашиваем</a:t>
            </a:r>
          </a:p>
          <a:p>
            <a:r>
              <a:rPr lang="ru-RU" sz="2800" dirty="0" smtClean="0"/>
              <a:t> ступени у ракеты,</a:t>
            </a:r>
          </a:p>
          <a:p>
            <a:r>
              <a:rPr lang="ru-RU" sz="2800" dirty="0" smtClean="0"/>
              <a:t> отправляем ракету к цели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7067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boombob.ru/img/picture/Apr/08/ad5b7b03cbcbf533bd830f08e817074f/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9147687" cy="6467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14595" y="2188895"/>
            <a:ext cx="21125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Мне было трудно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3326739" y="2733305"/>
            <a:ext cx="1260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Я научился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849836" y="3119591"/>
            <a:ext cx="1534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Теперь я могу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330079" y="3501008"/>
            <a:ext cx="2054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 меня получилось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540128" y="4174488"/>
            <a:ext cx="1785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Было интересно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735656" y="4836759"/>
            <a:ext cx="1605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Меня удивило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735656" y="5455487"/>
            <a:ext cx="174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Сегодня я узнал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691680" y="764704"/>
            <a:ext cx="47949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Самооценка деятельности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24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0174438"/>
              </p:ext>
            </p:extLst>
          </p:nvPr>
        </p:nvGraphicFramePr>
        <p:xfrm>
          <a:off x="26232" y="1405255"/>
          <a:ext cx="8518310" cy="5122242"/>
        </p:xfrm>
        <a:graphic>
          <a:graphicData uri="http://schemas.openxmlformats.org/drawingml/2006/table">
            <a:tbl>
              <a:tblPr firstRow="1" firstCol="1" bandRow="1"/>
              <a:tblGrid>
                <a:gridCol w="549962"/>
                <a:gridCol w="3962401"/>
                <a:gridCol w="4005947"/>
              </a:tblGrid>
              <a:tr h="6484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№п/п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Вопрос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Ответ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4502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Выполнение этой работы (задания) мне понравилось (не понравилось) потому, 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что…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9668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Наиболее трудным мне 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показалось…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209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 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допустил </a:t>
                      </a: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ошибки, потому, 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что…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Самым интересным было 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0313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Если бы я еще раз выполнял эту работу, то я сделал бы следующее 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9668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 бы хотел попросить учителя помочь мне 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в…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6233" y="0"/>
            <a:ext cx="9161482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2.Вопросы для самооценки обучающимся результатов деятельности на уроке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Фамилия, имя_____________________________________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Класс________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 задания______________________________________________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8828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1337"/>
            <a:ext cx="73655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Памятка для самооценки или взаимопроверки</a:t>
            </a:r>
            <a:endParaRPr lang="ru-RU" sz="2800" dirty="0">
              <a:solidFill>
                <a:srgbClr val="FF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9072348"/>
              </p:ext>
            </p:extLst>
          </p:nvPr>
        </p:nvGraphicFramePr>
        <p:xfrm>
          <a:off x="251520" y="704556"/>
          <a:ext cx="8568952" cy="3588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2238"/>
                <a:gridCol w="2142238"/>
                <a:gridCol w="2142238"/>
                <a:gridCol w="2142238"/>
              </a:tblGrid>
              <a:tr h="897135">
                <a:tc>
                  <a:txBody>
                    <a:bodyPr/>
                    <a:lstStyle/>
                    <a:p>
                      <a:r>
                        <a:rPr lang="ru-RU" dirty="0" smtClean="0"/>
                        <a:t>Основные умения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Номер задания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Прогностическая оценка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Итоговая оценка</a:t>
                      </a:r>
                      <a:endParaRPr lang="ru-RU" dirty="0"/>
                    </a:p>
                  </a:txBody>
                  <a:tcPr/>
                </a:tc>
              </a:tr>
              <a:tr h="897135">
                <a:tc>
                  <a:txBody>
                    <a:bodyPr/>
                    <a:lstStyle/>
                    <a:p>
                      <a:r>
                        <a:rPr lang="ru-RU" dirty="0" smtClean="0"/>
                        <a:t>Я умею находить…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97135">
                <a:tc>
                  <a:txBody>
                    <a:bodyPr/>
                    <a:lstStyle/>
                    <a:p>
                      <a:r>
                        <a:rPr lang="ru-RU" dirty="0" smtClean="0"/>
                        <a:t>Я знаю правило о…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97135">
                <a:tc>
                  <a:txBody>
                    <a:bodyPr/>
                    <a:lstStyle/>
                    <a:p>
                      <a:r>
                        <a:rPr lang="ru-RU" dirty="0" smtClean="0"/>
                        <a:t>Я смогу правильно…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9552" y="4509120"/>
            <a:ext cx="402494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1.Что нужно было сделать?</a:t>
            </a:r>
          </a:p>
          <a:p>
            <a:r>
              <a:rPr lang="ru-RU" dirty="0" smtClean="0"/>
              <a:t>2.Удалось ли сделать?</a:t>
            </a:r>
          </a:p>
          <a:p>
            <a:r>
              <a:rPr lang="ru-RU" dirty="0" smtClean="0"/>
              <a:t>3.Все правильно или есть недочеты?</a:t>
            </a:r>
          </a:p>
          <a:p>
            <a:r>
              <a:rPr lang="ru-RU" dirty="0" smtClean="0"/>
              <a:t>4. Сделал сам или с чьей-то помощью?</a:t>
            </a:r>
          </a:p>
          <a:p>
            <a:r>
              <a:rPr lang="ru-RU" dirty="0" smtClean="0"/>
              <a:t>5.Как будем оценивать «5», «4», «3»?</a:t>
            </a:r>
          </a:p>
          <a:p>
            <a:r>
              <a:rPr lang="ru-RU" dirty="0" smtClean="0"/>
              <a:t>6. Какую поставишь отметку?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339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75856"/>
            <a:ext cx="722390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Самоконтроль-один из важнейших факторов, </a:t>
            </a:r>
          </a:p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 обеспечивающих самостоятельную </a:t>
            </a:r>
          </a:p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деятельность обучающихся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5270757"/>
            <a:ext cx="74168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/>
                <a:ea typeface="Times New Roman"/>
              </a:rPr>
              <a:t>Самооценка- это оценка личностью себя, своих качеств и места среди других людей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5" name="Picture 2" descr="D:\фото\школа\20160916_11223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7" y="1660851"/>
            <a:ext cx="5033321" cy="3774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23237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764704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Пометки при работе с текстом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V</a:t>
            </a:r>
            <a:r>
              <a:rPr lang="ru-RU" dirty="0" smtClean="0"/>
              <a:t> </a:t>
            </a:r>
            <a:r>
              <a:rPr lang="ru-RU" dirty="0"/>
              <a:t>– УЖЕ ЗНАЛ </a:t>
            </a:r>
            <a:r>
              <a:rPr lang="ru-RU" dirty="0" smtClean="0"/>
              <a:t>ЭТО;</a:t>
            </a:r>
            <a:endParaRPr lang="ru-RU" dirty="0"/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+</a:t>
            </a:r>
            <a:r>
              <a:rPr lang="ru-RU" dirty="0"/>
              <a:t>  - </a:t>
            </a:r>
            <a:r>
              <a:rPr lang="ru-RU" dirty="0" smtClean="0"/>
              <a:t>НОВОЕ;</a:t>
            </a:r>
            <a:endParaRPr lang="ru-RU" dirty="0"/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?</a:t>
            </a:r>
            <a:r>
              <a:rPr lang="ru-RU" dirty="0"/>
              <a:t> – НЕ ПОНЯЛ, ВОЗНИК </a:t>
            </a:r>
            <a:r>
              <a:rPr lang="ru-RU" dirty="0" smtClean="0"/>
              <a:t>ВОПРОС;</a:t>
            </a:r>
            <a:endParaRPr lang="ru-RU" dirty="0"/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0</a:t>
            </a:r>
            <a:r>
              <a:rPr lang="ru-RU" dirty="0"/>
              <a:t> – ДУМАЛ </a:t>
            </a:r>
            <a:r>
              <a:rPr lang="ru-RU" dirty="0" smtClean="0"/>
              <a:t>ИНАЧЕ;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8983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80214" y="188640"/>
            <a:ext cx="40156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Методика «Строим дом»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4098" name="Picture 2" descr="https://arhivurokov.ru/kopilka/uploads/user_file_539f679e306f8/urok-po-okruzhaiushchiemu-miru-moia-druzhnaia-siem-ia_10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226" y="1484784"/>
            <a:ext cx="4617697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813828" y="1628800"/>
            <a:ext cx="4570034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Дети раскрашивают </a:t>
            </a:r>
          </a:p>
          <a:p>
            <a:r>
              <a:rPr lang="ru-RU" sz="2800" dirty="0" smtClean="0"/>
              <a:t>бревнышки</a:t>
            </a:r>
          </a:p>
          <a:p>
            <a:r>
              <a:rPr lang="ru-RU" sz="2800" dirty="0" smtClean="0"/>
              <a:t> в соответствии</a:t>
            </a:r>
          </a:p>
          <a:p>
            <a:r>
              <a:rPr lang="ru-RU" sz="2800" dirty="0" smtClean="0"/>
              <a:t> с результатами </a:t>
            </a:r>
          </a:p>
          <a:p>
            <a:r>
              <a:rPr lang="ru-RU" sz="2800" dirty="0"/>
              <a:t>в</a:t>
            </a:r>
            <a:r>
              <a:rPr lang="ru-RU" sz="2800" dirty="0" smtClean="0"/>
              <a:t>ыполненных заданий</a:t>
            </a:r>
          </a:p>
          <a:p>
            <a:r>
              <a:rPr lang="ru-RU" sz="2800" dirty="0" smtClean="0"/>
              <a:t> на уроке, называют задачи ,</a:t>
            </a:r>
          </a:p>
          <a:p>
            <a:r>
              <a:rPr lang="ru-RU" sz="2800" dirty="0" smtClean="0"/>
              <a:t>которые они решали </a:t>
            </a:r>
          </a:p>
          <a:p>
            <a:r>
              <a:rPr lang="ru-RU" sz="2800" dirty="0" smtClean="0"/>
              <a:t>при выполнении данных</a:t>
            </a:r>
          </a:p>
          <a:p>
            <a:r>
              <a:rPr lang="ru-RU" sz="2800" dirty="0" smtClean="0"/>
              <a:t> заданий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858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0"/>
            <a:ext cx="689900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FF0000"/>
                </a:solidFill>
              </a:rPr>
              <a:t>Кодификатор</a:t>
            </a:r>
            <a:r>
              <a:rPr lang="en-US" sz="2800" dirty="0" smtClean="0">
                <a:solidFill>
                  <a:srgbClr val="FF0000"/>
                </a:solidFill>
              </a:rPr>
              <a:t>  </a:t>
            </a:r>
            <a:r>
              <a:rPr lang="en-US" sz="1400" b="1" dirty="0">
                <a:solidFill>
                  <a:prstClr val="black"/>
                </a:solidFill>
                <a:latin typeface="Calibri" pitchFamily="34" charset="0"/>
                <a:cs typeface="Times New Roman" pitchFamily="18" charset="0"/>
              </a:rPr>
              <a:t>(</a:t>
            </a:r>
            <a:r>
              <a:rPr lang="ru-RU" altLang="ru-RU" sz="1400" b="1" dirty="0" smtClean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Бланки </a:t>
            </a:r>
            <a:r>
              <a:rPr lang="ru-RU" altLang="ru-RU" sz="1400" b="1" dirty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 оценке и самооценке  деятельности на </a:t>
            </a:r>
            <a:r>
              <a:rPr lang="ru-RU" altLang="ru-RU" sz="1400" b="1" dirty="0" smtClean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уроке</a:t>
            </a:r>
            <a:r>
              <a:rPr lang="en-US" altLang="ru-RU" sz="1400" b="1" dirty="0" smtClean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endParaRPr lang="ru-RU" altLang="ru-RU" sz="7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endParaRPr lang="ru-RU" sz="2800" dirty="0">
              <a:solidFill>
                <a:srgbClr val="FF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8957761"/>
              </p:ext>
            </p:extLst>
          </p:nvPr>
        </p:nvGraphicFramePr>
        <p:xfrm>
          <a:off x="323529" y="692696"/>
          <a:ext cx="7992886" cy="6077683"/>
        </p:xfrm>
        <a:graphic>
          <a:graphicData uri="http://schemas.openxmlformats.org/drawingml/2006/table">
            <a:tbl>
              <a:tblPr firstRow="1" firstCol="1" bandRow="1"/>
              <a:tblGrid>
                <a:gridCol w="288031"/>
                <a:gridCol w="1143774"/>
                <a:gridCol w="529275"/>
                <a:gridCol w="740539"/>
                <a:gridCol w="635281"/>
                <a:gridCol w="634534"/>
                <a:gridCol w="529275"/>
                <a:gridCol w="634534"/>
                <a:gridCol w="635281"/>
                <a:gridCol w="529275"/>
                <a:gridCol w="528531"/>
                <a:gridCol w="588493"/>
                <a:gridCol w="576063"/>
              </a:tblGrid>
              <a:tr h="360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Умение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Равнины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Горы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Реки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Озера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Моря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9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№п/п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Умею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566" marR="14566" marT="14566" marB="14566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умею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566" marR="14566" marT="14566" marB="14566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Умею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566" marR="14566" marT="14566" marB="14566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умею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566" marR="14566" marT="14566" marB="14566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Умею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566" marR="14566" marT="14566" marB="14566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умею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566" marR="14566" marT="14566" marB="14566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Умею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566" marR="14566" marT="14566" marB="14566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умею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566" marR="14566" marT="14566" marB="14566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Умею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566" marR="14566" marT="14566" marB="14566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умею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566" marR="14566" marT="14566" marB="14566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итог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8183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buFont typeface="+mj-lt"/>
                        <a:buNone/>
                      </a:pPr>
                      <a:r>
                        <a:rPr lang="en-US" sz="1200" dirty="0" smtClean="0">
                          <a:effectLst/>
                          <a:latin typeface="Calibri"/>
                        </a:rPr>
                        <a:t>1</a:t>
                      </a:r>
                      <a:endParaRPr lang="ru-RU" sz="1200" dirty="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Умение находить природные объекты на карте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7782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buFont typeface="+mj-lt"/>
                        <a:buNone/>
                      </a:pPr>
                      <a:r>
                        <a:rPr lang="en-US" sz="1200" dirty="0" smtClean="0">
                          <a:effectLst/>
                          <a:latin typeface="Calibri"/>
                        </a:rPr>
                        <a:t>2</a:t>
                      </a:r>
                      <a:endParaRPr lang="ru-RU" sz="1200" dirty="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Умение отмечать природные объекты на контурной карте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620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buFont typeface="+mj-lt"/>
                        <a:buNone/>
                      </a:pPr>
                      <a:r>
                        <a:rPr lang="en-US" sz="1200" dirty="0" smtClean="0">
                          <a:effectLst/>
                          <a:latin typeface="Calibri"/>
                        </a:rPr>
                        <a:t>3</a:t>
                      </a:r>
                      <a:endParaRPr lang="ru-RU" sz="1200" dirty="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Знание определений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549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buFont typeface="+mj-lt"/>
                        <a:buNone/>
                      </a:pPr>
                      <a:r>
                        <a:rPr lang="en-US" sz="1200" dirty="0" smtClean="0">
                          <a:effectLst/>
                          <a:latin typeface="Calibri"/>
                        </a:rPr>
                        <a:t>4</a:t>
                      </a:r>
                      <a:endParaRPr lang="ru-RU" sz="1200" dirty="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Умение дать характеристику природного объекта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9317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buFont typeface="+mj-lt"/>
                        <a:buNone/>
                      </a:pPr>
                      <a:r>
                        <a:rPr lang="en-US" sz="1200" dirty="0" smtClean="0">
                          <a:effectLst/>
                          <a:latin typeface="Calibri"/>
                        </a:rPr>
                        <a:t>5</a:t>
                      </a:r>
                      <a:endParaRPr lang="ru-RU" sz="1200" dirty="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Умение сравнивать природные объекты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7782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buFont typeface="+mj-lt"/>
                        <a:buNone/>
                      </a:pPr>
                      <a:r>
                        <a:rPr lang="en-US" sz="1200" dirty="0" smtClean="0">
                          <a:effectLst/>
                          <a:latin typeface="Calibri"/>
                        </a:rPr>
                        <a:t>6</a:t>
                      </a:r>
                      <a:endParaRPr lang="ru-RU" sz="1200" dirty="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Умение рассказывать о природных объектах своего края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 dirty="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 dirty="0">
                        <a:effectLst/>
                        <a:latin typeface="Calibri"/>
                      </a:endParaRPr>
                    </a:p>
                  </a:txBody>
                  <a:tcPr marL="14566" marR="14566" marT="14566" marB="145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010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2802929"/>
              </p:ext>
            </p:extLst>
          </p:nvPr>
        </p:nvGraphicFramePr>
        <p:xfrm>
          <a:off x="251520" y="188640"/>
          <a:ext cx="8424936" cy="6645336"/>
        </p:xfrm>
        <a:graphic>
          <a:graphicData uri="http://schemas.openxmlformats.org/drawingml/2006/table">
            <a:tbl>
              <a:tblPr firstRow="1" firstCol="1" bandRow="1"/>
              <a:tblGrid>
                <a:gridCol w="360040"/>
                <a:gridCol w="3384376"/>
                <a:gridCol w="576064"/>
                <a:gridCol w="504056"/>
                <a:gridCol w="504565"/>
                <a:gridCol w="719571"/>
                <a:gridCol w="590658"/>
                <a:gridCol w="713908"/>
                <a:gridCol w="531648"/>
                <a:gridCol w="540050"/>
              </a:tblGrid>
              <a:tr h="2536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№п/п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Предметные знания и умения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Моя оценка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+ - ?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Оценка учителя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3202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Дата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Дата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Дата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Дата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Дата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Дата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Дата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Дата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61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Счѐт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предметов (от 1 до 10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978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Образование, состав чисел первого 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десятка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507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Образование, состав чисел первого 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десятка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507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Сравнение группы 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предметов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671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Сравнение 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чисел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507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Сложение чисел в пределах 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114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Вычитание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чисел в пределах 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4178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Умение составлять четыре равенства по рисунку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(части и целое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1014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Умение делить фигуры, предметы на группы по 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разным 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признакам (цвет, 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размер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форма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626" marR="316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61335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745840"/>
              </p:ext>
            </p:extLst>
          </p:nvPr>
        </p:nvGraphicFramePr>
        <p:xfrm>
          <a:off x="251520" y="308579"/>
          <a:ext cx="7560840" cy="6655850"/>
        </p:xfrm>
        <a:graphic>
          <a:graphicData uri="http://schemas.openxmlformats.org/drawingml/2006/table">
            <a:tbl>
              <a:tblPr firstRow="1" firstCol="1" bandRow="1"/>
              <a:tblGrid>
                <a:gridCol w="5112568"/>
                <a:gridCol w="1368152"/>
                <a:gridCol w="1080120"/>
              </a:tblGrid>
              <a:tr h="4561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Умения</a:t>
                      </a:r>
                      <a:endParaRPr lang="en-US" sz="1400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8112" marR="28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Самооценка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+, ?, –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112" marR="28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Оценка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учителя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112" marR="28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2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Умение организовывать свою деятельность: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определять цель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составлять план решения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112" marR="28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112" marR="28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112" marR="28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Умение находить информацию: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находить информацию в разных источниках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фиксировать 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еѐ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в виде таблицы, схемы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...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112" marR="28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112" marR="28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112" marR="28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9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Умение мыслить, преобразовывать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информацию: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наблюдать и сравнивать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выделять существенное, группировать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анализировать,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определять причины явлений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обобщать знания, делать выводы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112" marR="28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112" marR="28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112" marR="28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9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 Умение общаться: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слушать и понимать других людей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культурно высказывать свою точку зрения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Умение работать в коллективе: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выполнять правила поведения школьников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сотрудничать, работать в группе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112" marR="28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112" marR="28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112" marR="28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95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Умение оценивать свою деятельность: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определять критерии для оценки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адекватно оценивать работу, состояние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уважительно относиться к позиции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других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112" marR="28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112" marR="28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112" marR="28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67544" y="-343"/>
            <a:ext cx="287136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Самооценка 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общеучебных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умений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5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8154435"/>
              </p:ext>
            </p:extLst>
          </p:nvPr>
        </p:nvGraphicFramePr>
        <p:xfrm>
          <a:off x="112709" y="764704"/>
          <a:ext cx="8209884" cy="6065138"/>
        </p:xfrm>
        <a:graphic>
          <a:graphicData uri="http://schemas.openxmlformats.org/drawingml/2006/table">
            <a:tbl>
              <a:tblPr firstRow="1" firstCol="1" bandRow="1"/>
              <a:tblGrid>
                <a:gridCol w="6748285"/>
                <a:gridCol w="1461599"/>
              </a:tblGrid>
              <a:tr h="5970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Умения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112" marR="28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112" marR="28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09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Умение организовывать свою деятельность: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определять цель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составлять план решения 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112" marR="28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60 %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70%</a:t>
                      </a:r>
                      <a:endParaRPr lang="ru-RU" sz="240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8112" marR="28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74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Умение находить информацию: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находить информацию в разных источниках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фиксировать </a:t>
                      </a:r>
                      <a:r>
                        <a:rPr lang="ru-RU" sz="24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еѐ</a:t>
                      </a: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в виде таблицы, схемы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...</a:t>
                      </a:r>
                    </a:p>
                  </a:txBody>
                  <a:tcPr marL="28112" marR="28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90%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85%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112" marR="28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20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Умение мыслить, преобразовывать 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информацию</a:t>
                      </a: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: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наблюдать и сравнивать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выделять существенное, группировать 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анализировать, 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определять причины явлений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обобщать знания, делать выводы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</a:p>
                  </a:txBody>
                  <a:tcPr marL="28112" marR="28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78%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82%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68%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75%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92%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112" marR="28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07504" y="-270320"/>
            <a:ext cx="8739957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Итоги по оценке и самооценке  деятельности на уроке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Самооценка </a:t>
            </a:r>
            <a:r>
              <a:rPr kumimoji="0" lang="ru-RU" altLang="ru-RU" sz="28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общеучебных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умений.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82668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0644751"/>
              </p:ext>
            </p:extLst>
          </p:nvPr>
        </p:nvGraphicFramePr>
        <p:xfrm>
          <a:off x="0" y="116632"/>
          <a:ext cx="8892480" cy="64087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6353"/>
                <a:gridCol w="6586319"/>
                <a:gridCol w="1419808"/>
              </a:tblGrid>
              <a:tr h="4509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Умение общаться: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0599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слушать и понимать других людей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75%</a:t>
                      </a:r>
                      <a:endParaRPr lang="ru-RU" dirty="0"/>
                    </a:p>
                  </a:txBody>
                  <a:tcPr/>
                </a:tc>
              </a:tr>
              <a:tr h="80062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2.</a:t>
                      </a:r>
                      <a:endParaRPr kumimoji="0" lang="ru-RU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культурно высказывать свою точку зрения </a:t>
                      </a:r>
                      <a:endParaRPr kumimoji="0" lang="ru-RU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80%</a:t>
                      </a:r>
                      <a:endParaRPr lang="ru-RU" dirty="0"/>
                    </a:p>
                  </a:txBody>
                  <a:tcPr/>
                </a:tc>
              </a:tr>
              <a:tr h="50962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Умение работать в коллективе:</a:t>
                      </a:r>
                      <a:endParaRPr lang="ru-RU" sz="18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0074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сотрудничать, работать в группе</a:t>
                      </a:r>
                      <a:endParaRPr lang="ru-RU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90%</a:t>
                      </a:r>
                      <a:endParaRPr lang="ru-RU" dirty="0"/>
                    </a:p>
                  </a:txBody>
                  <a:tcPr/>
                </a:tc>
              </a:tr>
              <a:tr h="80062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Умение оценивать свою деятельность:</a:t>
                      </a:r>
                      <a:endParaRPr lang="ru-RU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8459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определять критерии для оценки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70%</a:t>
                      </a:r>
                      <a:endParaRPr lang="ru-RU" dirty="0"/>
                    </a:p>
                  </a:txBody>
                  <a:tcPr/>
                </a:tc>
              </a:tr>
              <a:tr h="767996"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адекватно оценивать работу, состояние</a:t>
                      </a:r>
                      <a:endParaRPr lang="ru-RU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80%</a:t>
                      </a:r>
                      <a:endParaRPr lang="ru-RU" dirty="0"/>
                    </a:p>
                  </a:txBody>
                  <a:tcPr/>
                </a:tc>
              </a:tr>
              <a:tr h="1129719">
                <a:tc>
                  <a:txBody>
                    <a:bodyPr/>
                    <a:lstStyle/>
                    <a:p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уважительно относиться к позиции других</a:t>
                      </a:r>
                      <a:endParaRPr lang="ru-RU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90%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7848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76672"/>
            <a:ext cx="871296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Система оценивания строится на основе следующих общих для всех программ начального образования </a:t>
            </a:r>
            <a:r>
              <a:rPr lang="ru-RU" sz="2800" b="1" i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принципов</a:t>
            </a:r>
            <a:r>
              <a:rPr lang="ru-RU" sz="28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.</a:t>
            </a:r>
            <a:endParaRPr lang="ru-RU" sz="2800" dirty="0" smtClean="0">
              <a:solidFill>
                <a:srgbClr val="FF0000"/>
              </a:solidFill>
              <a:effectLst/>
              <a:latin typeface="Times New Roman"/>
              <a:ea typeface="Times New Roman"/>
            </a:endParaRPr>
          </a:p>
          <a:p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pPr marL="514350" indent="-514350">
              <a:buAutoNum type="arabicPeriod"/>
            </a:pPr>
            <a:r>
              <a:rPr lang="ru-RU" sz="2800" dirty="0" smtClean="0">
                <a:effectLst/>
                <a:latin typeface="Times New Roman"/>
                <a:ea typeface="Times New Roman"/>
              </a:rPr>
              <a:t>Оценивание является </a:t>
            </a:r>
            <a:r>
              <a:rPr lang="ru-RU" sz="2800" i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постоянным процессом</a:t>
            </a:r>
            <a:r>
              <a:rPr lang="ru-RU" sz="2800" dirty="0" smtClean="0">
                <a:effectLst/>
                <a:latin typeface="Times New Roman"/>
                <a:ea typeface="Times New Roman"/>
              </a:rPr>
              <a:t>, естественным образом интегрированным в </a:t>
            </a:r>
            <a:r>
              <a:rPr lang="ru-RU" sz="2800" dirty="0" smtClean="0">
                <a:solidFill>
                  <a:srgbClr val="0070C0"/>
                </a:solidFill>
                <a:effectLst/>
                <a:latin typeface="Times New Roman"/>
                <a:ea typeface="Times New Roman"/>
              </a:rPr>
              <a:t>образовательную</a:t>
            </a:r>
            <a:r>
              <a:rPr lang="ru-RU" sz="2800" dirty="0" smtClean="0">
                <a:effectLst/>
                <a:latin typeface="Times New Roman"/>
                <a:ea typeface="Times New Roman"/>
              </a:rPr>
              <a:t> практику. В зависимости от этапа обучения используется </a:t>
            </a:r>
          </a:p>
          <a:p>
            <a:pPr marL="514350" indent="-514350">
              <a:buAutoNum type="arabicPeriod"/>
            </a:pP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r>
              <a:rPr lang="ru-RU" sz="2800" i="1" dirty="0" smtClean="0">
                <a:effectLst/>
                <a:latin typeface="Times New Roman"/>
                <a:ea typeface="Times New Roman"/>
              </a:rPr>
              <a:t>-</a:t>
            </a:r>
            <a:r>
              <a:rPr lang="ru-RU" sz="2800" i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диагностическое</a:t>
            </a:r>
            <a:r>
              <a:rPr lang="ru-RU" sz="2800" i="1" dirty="0" smtClean="0">
                <a:solidFill>
                  <a:srgbClr val="0070C0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800" i="1" dirty="0" smtClean="0">
                <a:effectLst/>
                <a:latin typeface="Times New Roman"/>
                <a:ea typeface="Times New Roman"/>
              </a:rPr>
              <a:t>(стартовое</a:t>
            </a:r>
            <a:r>
              <a:rPr lang="ru-RU" sz="2800" dirty="0" smtClean="0">
                <a:effectLst/>
                <a:latin typeface="Times New Roman"/>
                <a:ea typeface="Times New Roman"/>
              </a:rPr>
              <a:t>, </a:t>
            </a:r>
            <a:r>
              <a:rPr lang="ru-RU" sz="2800" i="1" dirty="0" smtClean="0">
                <a:effectLst/>
                <a:latin typeface="Times New Roman"/>
                <a:ea typeface="Times New Roman"/>
              </a:rPr>
              <a:t>текущее) </a:t>
            </a:r>
          </a:p>
          <a:p>
            <a:r>
              <a:rPr lang="ru-RU" sz="2800" i="1" dirty="0" smtClean="0">
                <a:solidFill>
                  <a:srgbClr val="0070C0"/>
                </a:solidFill>
                <a:effectLst/>
                <a:latin typeface="Times New Roman"/>
                <a:ea typeface="Times New Roman"/>
              </a:rPr>
              <a:t>-</a:t>
            </a:r>
            <a:r>
              <a:rPr lang="ru-RU" sz="2800" i="1" dirty="0" err="1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срезовое</a:t>
            </a:r>
            <a:r>
              <a:rPr lang="ru-RU" sz="2800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800" i="1" dirty="0" smtClean="0">
                <a:effectLst/>
                <a:latin typeface="Times New Roman"/>
                <a:ea typeface="Times New Roman"/>
              </a:rPr>
              <a:t>(тематическое, промежуточное, рубежное</a:t>
            </a:r>
            <a:r>
              <a:rPr lang="ru-RU" sz="2800" dirty="0" smtClean="0">
                <a:effectLst/>
                <a:latin typeface="Times New Roman"/>
                <a:ea typeface="Times New Roman"/>
              </a:rPr>
              <a:t>, </a:t>
            </a:r>
            <a:r>
              <a:rPr lang="ru-RU" sz="2800" i="1" dirty="0" smtClean="0">
                <a:effectLst/>
                <a:latin typeface="Times New Roman"/>
                <a:ea typeface="Times New Roman"/>
              </a:rPr>
              <a:t>итоговое)</a:t>
            </a:r>
            <a:r>
              <a:rPr lang="ru-RU" sz="2800" dirty="0" smtClean="0">
                <a:effectLst/>
                <a:latin typeface="Times New Roman"/>
                <a:ea typeface="Times New Roman"/>
              </a:rPr>
              <a:t> оценивание.</a:t>
            </a:r>
            <a:endParaRPr lang="ru-RU" sz="28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8166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6"/>
            <a:ext cx="63367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Times New Roman"/>
                <a:ea typeface="Times New Roman"/>
              </a:rPr>
              <a:t>2. Оценивание может быть только </a:t>
            </a:r>
            <a:r>
              <a:rPr lang="ru-RU" sz="2400" i="1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критериальным</a:t>
            </a:r>
            <a:r>
              <a:rPr lang="ru-RU" sz="2400" i="1" dirty="0">
                <a:solidFill>
                  <a:srgbClr val="FF0000"/>
                </a:solidFill>
                <a:latin typeface="Times New Roman"/>
                <a:ea typeface="Times New Roman"/>
              </a:rPr>
              <a:t>. </a:t>
            </a:r>
            <a:r>
              <a:rPr lang="ru-RU" sz="2400" dirty="0">
                <a:solidFill>
                  <a:srgbClr val="FF0000"/>
                </a:solidFill>
                <a:latin typeface="Times New Roman"/>
                <a:ea typeface="Times New Roman"/>
              </a:rPr>
              <a:t>Основными критериями оценивания выступают ожидаемые результаты, соответствующие учебным целям.</a:t>
            </a:r>
            <a:endParaRPr lang="ru-RU" sz="2400" dirty="0">
              <a:solidFill>
                <a:srgbClr val="FF0000"/>
              </a:solidFill>
              <a:effectLst/>
              <a:latin typeface="Times New Roman"/>
              <a:ea typeface="Times New Roman"/>
            </a:endParaRPr>
          </a:p>
        </p:txBody>
      </p:sp>
      <p:pic>
        <p:nvPicPr>
          <p:cNvPr id="3074" name="Picture 2" descr="G:\фото\открытый урок 24 января 2013 Виволанец Л.А\открытый урок 24.01.2013 01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108" y="2132856"/>
            <a:ext cx="6519608" cy="4338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575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2381"/>
            <a:ext cx="74168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srgbClr val="FF0000"/>
                </a:solidFill>
                <a:ea typeface="Calibri"/>
                <a:cs typeface="Times New Roman"/>
              </a:rPr>
              <a:t>6. Система оценивания выстраивается таким образом, чтобы учащиеся включались в контрольно-оценочную деятельность, приобретая навыки и привычку к </a:t>
            </a:r>
            <a:r>
              <a:rPr lang="ru-RU" sz="2400" i="1" dirty="0">
                <a:solidFill>
                  <a:srgbClr val="F79646"/>
                </a:solidFill>
                <a:ea typeface="Calibri"/>
                <a:cs typeface="Times New Roman"/>
              </a:rPr>
              <a:t>самооценке</a:t>
            </a:r>
            <a:endParaRPr lang="ru-RU" sz="2400" dirty="0">
              <a:solidFill>
                <a:srgbClr val="F79646"/>
              </a:solidFill>
            </a:endParaRPr>
          </a:p>
        </p:txBody>
      </p:sp>
      <p:pic>
        <p:nvPicPr>
          <p:cNvPr id="2050" name="Picture 2" descr="G:\фото\открытый урок 24 января 2013 Виволанец Л.А\открытый урок 24.01.2013 07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654931"/>
            <a:ext cx="6696744" cy="4456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8565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фото\открытый урок 24.01.2013 05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2853940"/>
            <a:ext cx="5436096" cy="361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23843"/>
            <a:ext cx="75608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3. Оцениваться с помощью отметки могут </a:t>
            </a:r>
            <a:r>
              <a:rPr lang="ru-RU" sz="2400" i="1" dirty="0">
                <a:solidFill>
                  <a:prstClr val="black"/>
                </a:solidFill>
                <a:latin typeface="Times New Roman"/>
                <a:ea typeface="Times New Roman"/>
              </a:rPr>
              <a:t>только </a:t>
            </a:r>
            <a:r>
              <a:rPr lang="ru-RU" sz="2400" i="1" dirty="0">
                <a:solidFill>
                  <a:srgbClr val="FF0000"/>
                </a:solidFill>
                <a:latin typeface="Times New Roman"/>
                <a:ea typeface="Times New Roman"/>
              </a:rPr>
              <a:t>результаты деятельности</a:t>
            </a:r>
            <a:r>
              <a:rPr lang="ru-RU" sz="2400" dirty="0">
                <a:solidFill>
                  <a:srgbClr val="FF0000"/>
                </a:solidFill>
                <a:latin typeface="Times New Roman"/>
                <a:ea typeface="Times New Roman"/>
              </a:rPr>
              <a:t> ученика</a:t>
            </a: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, но не его личные качества.</a:t>
            </a:r>
          </a:p>
          <a:p>
            <a:pPr lvl="0"/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4. Оценивать можно </a:t>
            </a:r>
            <a:r>
              <a:rPr lang="ru-RU" sz="2400" i="1" dirty="0">
                <a:solidFill>
                  <a:srgbClr val="FF0000"/>
                </a:solidFill>
                <a:latin typeface="Times New Roman"/>
                <a:ea typeface="Times New Roman"/>
              </a:rPr>
              <a:t>только то, чему учат</a:t>
            </a: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.</a:t>
            </a:r>
          </a:p>
          <a:p>
            <a:pPr lvl="0"/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5. Критерии оценивания и алгоритм выставления отметки </a:t>
            </a:r>
            <a:r>
              <a:rPr lang="ru-RU" sz="2400" i="1" dirty="0">
                <a:solidFill>
                  <a:srgbClr val="FF0000"/>
                </a:solidFill>
                <a:latin typeface="Times New Roman"/>
                <a:ea typeface="Times New Roman"/>
              </a:rPr>
              <a:t>заранее известны</a:t>
            </a:r>
            <a:r>
              <a:rPr lang="ru-RU" sz="2400" dirty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и педагогам, и учащимся. Они могут вырабатываться ими </a:t>
            </a:r>
            <a:r>
              <a:rPr lang="ru-RU" sz="2400" dirty="0">
                <a:solidFill>
                  <a:srgbClr val="FF0000"/>
                </a:solidFill>
                <a:latin typeface="Times New Roman"/>
                <a:ea typeface="Times New Roman"/>
              </a:rPr>
              <a:t>совместно</a:t>
            </a: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82652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Основные функции самооценки: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2800" dirty="0" smtClean="0"/>
              <a:t>констатирующая </a:t>
            </a:r>
            <a:r>
              <a:rPr lang="ru-RU" sz="2800" dirty="0"/>
              <a:t>– на основе самоконтроля (что из изученного материала я знаю хорошо, а что недостаточно</a:t>
            </a:r>
            <a:r>
              <a:rPr lang="ru-RU" sz="2800" dirty="0" smtClean="0"/>
              <a:t>?);</a:t>
            </a:r>
          </a:p>
          <a:p>
            <a:pPr>
              <a:buFontTx/>
              <a:buChar char="-"/>
            </a:pPr>
            <a:r>
              <a:rPr lang="ru-RU" sz="2800" dirty="0" smtClean="0"/>
              <a:t>мобилизационно-побудительная </a:t>
            </a:r>
            <a:r>
              <a:rPr lang="ru-RU" sz="2800" dirty="0"/>
              <a:t>(мне многое удалось в работе, но в этом вопросе я разобрался не до конца</a:t>
            </a:r>
            <a:r>
              <a:rPr lang="ru-RU" sz="2800" dirty="0" smtClean="0"/>
              <a:t>);</a:t>
            </a:r>
          </a:p>
          <a:p>
            <a:pPr>
              <a:buFontTx/>
              <a:buChar char="-"/>
            </a:pPr>
            <a:r>
              <a:rPr lang="ru-RU" sz="2800" dirty="0" smtClean="0"/>
              <a:t>проектировочная </a:t>
            </a:r>
            <a:r>
              <a:rPr lang="ru-RU" sz="2800" dirty="0"/>
              <a:t>(чтобы не испытывать затруднений в дальнейшей работе, я обязательно должен повторить…).</a:t>
            </a:r>
          </a:p>
        </p:txBody>
      </p:sp>
    </p:spTree>
    <p:extLst>
      <p:ext uri="{BB962C8B-B14F-4D97-AF65-F5344CB8AC3E}">
        <p14:creationId xmlns:p14="http://schemas.microsoft.com/office/powerpoint/2010/main" val="1962231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7131" y="0"/>
            <a:ext cx="8580582" cy="207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effectLst/>
                <a:latin typeface="Times New Roman"/>
                <a:ea typeface="Times New Roman"/>
                <a:cs typeface="Times New Roman"/>
              </a:rPr>
              <a:t>5.Классификация самооценки по цели: 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effectLst/>
                <a:latin typeface="Times New Roman"/>
                <a:ea typeface="Times New Roman"/>
                <a:cs typeface="Times New Roman"/>
              </a:rPr>
              <a:t>Самооценка настроения и эмоционального состояния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effectLst/>
                <a:latin typeface="Times New Roman"/>
                <a:ea typeface="Times New Roman"/>
                <a:cs typeface="Times New Roman"/>
              </a:rPr>
              <a:t>(карточки с изображением лиц, цветовое изображение, эмоционально-художественное оформление)</a:t>
            </a:r>
            <a:endParaRPr lang="ru-RU" sz="2800" dirty="0">
              <a:ea typeface="Calibri"/>
              <a:cs typeface="Times New Roman"/>
            </a:endParaRPr>
          </a:p>
        </p:txBody>
      </p:sp>
      <p:pic>
        <p:nvPicPr>
          <p:cNvPr id="5122" name="Picture 2" descr="https://www.colourbox.com/preview/6276122-smile-emotion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018" y="3073839"/>
            <a:ext cx="2330654" cy="2330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ds03.infourok.ru/uploads/ex/0b26/0003b4a5-2f3605d6/hello_html_m3838c42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6574" y="2850594"/>
            <a:ext cx="2777143" cy="277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www.colourbox.com/preview/2153660-3d-rendering-think-smiley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3174360"/>
            <a:ext cx="2736304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645464" y="5413230"/>
            <a:ext cx="23306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/>
                <a:latin typeface="Arial"/>
              </a:rPr>
              <a:t>я этого не могу, мне трудно</a:t>
            </a:r>
            <a:endParaRPr lang="ru-RU" sz="2400" dirty="0">
              <a:effectLst/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47863" y="5878824"/>
            <a:ext cx="302922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я не совсем в этом</a:t>
            </a:r>
          </a:p>
          <a:p>
            <a:r>
              <a:rPr lang="ru-RU" sz="2800" dirty="0" smtClean="0"/>
              <a:t> разобрался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7367" y="5495165"/>
            <a:ext cx="27701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мне </a:t>
            </a:r>
            <a:r>
              <a:rPr lang="ru-RU" sz="2400" dirty="0" err="1" smtClean="0"/>
              <a:t>всѐ</a:t>
            </a:r>
            <a:r>
              <a:rPr lang="ru-RU" sz="2400" dirty="0" smtClean="0"/>
              <a:t> ясно, </a:t>
            </a:r>
          </a:p>
          <a:p>
            <a:r>
              <a:rPr lang="ru-RU" sz="2400" dirty="0" smtClean="0"/>
              <a:t>я с этим справлюсь.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7990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89095" y="215062"/>
            <a:ext cx="31250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Цветовые дорожки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6146" name="Picture 2" descr="https://lessonplans-teachers.com/_ld/0/4622951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3094" y="807160"/>
            <a:ext cx="3784732" cy="6050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491880" y="1484784"/>
            <a:ext cx="5478231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1.Дети показывают насколько </a:t>
            </a:r>
          </a:p>
          <a:p>
            <a:r>
              <a:rPr lang="ru-RU" sz="2800" dirty="0" smtClean="0"/>
              <a:t>они поняли материал,</a:t>
            </a:r>
          </a:p>
          <a:p>
            <a:r>
              <a:rPr lang="ru-RU" sz="2800" dirty="0" smtClean="0"/>
              <a:t> ставят значки в тетрадях.</a:t>
            </a:r>
          </a:p>
          <a:p>
            <a:r>
              <a:rPr lang="ru-RU" sz="2800" dirty="0" smtClean="0"/>
              <a:t>Учитель видит , где нужна помощь</a:t>
            </a:r>
          </a:p>
          <a:p>
            <a:r>
              <a:rPr lang="ru-RU" sz="2800" dirty="0" smtClean="0"/>
              <a:t>2.Дети показывают насколько </a:t>
            </a:r>
          </a:p>
          <a:p>
            <a:r>
              <a:rPr lang="ru-RU" sz="2800" dirty="0" smtClean="0"/>
              <a:t>усвоен материал на уроке, </a:t>
            </a:r>
          </a:p>
          <a:p>
            <a:r>
              <a:rPr lang="ru-RU" sz="2800" dirty="0"/>
              <a:t>к</a:t>
            </a:r>
            <a:r>
              <a:rPr lang="ru-RU" sz="2800" dirty="0" smtClean="0"/>
              <a:t>ак реализованы цели урока</a:t>
            </a:r>
          </a:p>
          <a:p>
            <a:r>
              <a:rPr lang="ru-RU" sz="2800" dirty="0" smtClean="0"/>
              <a:t>3.Оценка ответа другого ученика.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5728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1554</TotalTime>
  <Words>1186</Words>
  <Application>Microsoft Office PowerPoint</Application>
  <PresentationFormat>Экран (4:3)</PresentationFormat>
  <Paragraphs>386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функции самооценки: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Пометки при работе с текстом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LUDA</dc:creator>
  <cp:lastModifiedBy>LUDA</cp:lastModifiedBy>
  <cp:revision>75</cp:revision>
  <dcterms:created xsi:type="dcterms:W3CDTF">2017-03-28T14:56:41Z</dcterms:created>
  <dcterms:modified xsi:type="dcterms:W3CDTF">2018-07-03T12:27:58Z</dcterms:modified>
</cp:coreProperties>
</file>