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62" r:id="rId3"/>
    <p:sldId id="263" r:id="rId4"/>
    <p:sldId id="258" r:id="rId5"/>
    <p:sldId id="259" r:id="rId6"/>
    <p:sldId id="261" r:id="rId7"/>
    <p:sldId id="260" r:id="rId8"/>
    <p:sldId id="264" r:id="rId9"/>
    <p:sldId id="265" r:id="rId10"/>
    <p:sldId id="269" r:id="rId11"/>
    <p:sldId id="270" r:id="rId12"/>
    <p:sldId id="271" r:id="rId13"/>
    <p:sldId id="272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DBD5F-9DEB-4F08-BE5F-1381CE5EA1FA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7AB52A-E91A-4B2E-92F5-D79722BF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hyperlink" Target="&#1055;&#1088;&#1077;&#1079;&#1077;&#1085;&#1090;&#1072;&#1094;&#1080;&#1103;%20&#1074;&#1080;&#1082;&#1090;&#1086;&#1088;&#1080;&#1085;&#1099;/&#1042;&#1080;&#1082;&#1090;&#1086;&#1088;&#1080;&#1085;&#1072;.pptx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etsad-kitty.ru/shablon/54935-kartoteka-domashnix-zadanij-nasekomye.html" TargetMode="External"/><Relationship Id="rId5" Type="http://schemas.openxmlformats.org/officeDocument/2006/relationships/hyperlink" Target="http://detsad-kitty.ru/shablon/55001-papka-peredvizhka-ukusy-nasekomyx-chto-delat.html" TargetMode="External"/><Relationship Id="rId4" Type="http://schemas.openxmlformats.org/officeDocument/2006/relationships/hyperlink" Target="http://images.yandex.ru/yandsearch?text=&#1085;&#1072;&#1089;&#1077;&#1082;&#1086;&#1084;&#1099;&#1077;%20&#1082;&#1072;&#1088;&#1090;&#1080;&#1085;&#1082;&#1080;&amp;stype=image&amp;lr=10783&amp;noreask=1&amp;source=wiz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66916" flipH="1">
            <a:off x="6014351" y="4112169"/>
            <a:ext cx="2357142" cy="207167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57290" y="1285860"/>
            <a:ext cx="6471835" cy="769441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Экологический проект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1928802"/>
            <a:ext cx="6744450" cy="212365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0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«Удивительные насекомые»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000372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65826">
            <a:off x="7906851" y="1490271"/>
            <a:ext cx="614043" cy="50957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286000" y="436305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Подготовила воспитатель МДОУ №6 «Солнышко»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Плотникова Инна Геннадьевна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14290"/>
            <a:ext cx="73485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Образовательная деятельность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928669"/>
          <a:ext cx="8072493" cy="542928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tx1"/>
                  </a:outerShdw>
                </a:effectLst>
                <a:tableStyleId>{5C22544A-7EE6-4342-B048-85BDC9FD1C3A}</a:tableStyleId>
              </a:tblPr>
              <a:tblGrid>
                <a:gridCol w="1571636"/>
                <a:gridCol w="1643074"/>
                <a:gridCol w="4857783"/>
              </a:tblGrid>
              <a:tr h="493872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Направление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Цель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</a:tr>
              <a:tr h="1595661">
                <a:tc rowSpan="4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Познавательное развитие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«Букашечки-таракашечки» </a:t>
                      </a:r>
                    </a:p>
                    <a:p>
                      <a:pPr algn="just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Знакомство с названиями насекомых, их особенностями;  проявление интереса к художественному слову при знакомстве со стихотворением о насекомых. Воспитание бережного отношения к насекомым.</a:t>
                      </a: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</a:tr>
              <a:tr h="13359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«В мире насекомых»</a:t>
                      </a:r>
                    </a:p>
                    <a:p>
                      <a:pPr algn="just"/>
                      <a:endParaRPr lang="ru-RU" b="1" dirty="0"/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Уточнение знаний детей о насекомых, их характерных признаках, приспособленности к условиям жизни</a:t>
                      </a:r>
                    </a:p>
                    <a:p>
                      <a:pPr algn="just"/>
                      <a:endParaRPr lang="ru-RU" b="1" dirty="0"/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</a:tr>
              <a:tr h="10019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«Спасение Муравьишки»</a:t>
                      </a:r>
                    </a:p>
                    <a:p>
                      <a:pPr algn="just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Обобщение представления о многообразии насекомых ( в лесу, в поле, у ручья)</a:t>
                      </a:r>
                    </a:p>
                    <a:p>
                      <a:pPr algn="just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</a:tr>
              <a:tr h="100192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«Насекомые проснулись»</a:t>
                      </a:r>
                    </a:p>
                    <a:p>
                      <a:pPr algn="just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Выявление взаимосвязи весна - первая трава - насекомые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86" y="714356"/>
          <a:ext cx="8001056" cy="422245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tx1"/>
                  </a:outerShdw>
                </a:effectLst>
                <a:tableStyleId>{5C22544A-7EE6-4342-B048-85BDC9FD1C3A}</a:tableStyleId>
              </a:tblPr>
              <a:tblGrid>
                <a:gridCol w="1571636"/>
                <a:gridCol w="2000264"/>
                <a:gridCol w="4429156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Направление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Цель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</a:tr>
              <a:tr h="928694">
                <a:tc rowSpan="4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Речевое развитие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</a:t>
                      </a:r>
                      <a:r>
                        <a:rPr lang="ru-RU" sz="16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Муравтишка</a:t>
                      </a:r>
                      <a:r>
                        <a:rPr lang="ru-RU" sz="16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6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Учить рассказывать о насекомых, передавать характерные черты их строения</a:t>
                      </a:r>
                    </a:p>
                    <a:p>
                      <a:pPr algn="just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</a:tr>
              <a:tr h="12192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Сказка Д. </a:t>
                      </a:r>
                      <a:r>
                        <a:rPr lang="ru-RU" sz="16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Биссета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«Кузнечик Денди»</a:t>
                      </a:r>
                    </a:p>
                    <a:p>
                      <a:pPr algn="just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Учить слушать, оценивать  поступки героев, выразительно петь, четко произносить слова, развивать внимание, мышление</a:t>
                      </a:r>
                    </a:p>
                    <a:p>
                      <a:pPr algn="just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</a:tr>
              <a:tr h="5727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Логоритмическое упражнение «Друзья помогли»</a:t>
                      </a:r>
                    </a:p>
                    <a:p>
                      <a:pPr algn="just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Развивать чувство ритма</a:t>
                      </a:r>
                    </a:p>
                    <a:p>
                      <a:pPr algn="just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</a:tr>
              <a:tr h="57278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Пальчиковые</a:t>
                      </a:r>
                      <a:r>
                        <a:rPr lang="ru-RU" sz="16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игры </a:t>
                      </a:r>
                      <a:endParaRPr lang="ru-RU" sz="16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Развивать 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мелкую</a:t>
                      </a:r>
                      <a:r>
                        <a:rPr lang="ru-RU" sz="16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моторику рук 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214290"/>
          <a:ext cx="8215371" cy="642907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tx1"/>
                  </a:outerShdw>
                </a:effectLst>
                <a:tableStyleId>{5C22544A-7EE6-4342-B048-85BDC9FD1C3A}</a:tableStyleId>
              </a:tblPr>
              <a:tblGrid>
                <a:gridCol w="1571636"/>
                <a:gridCol w="2000264"/>
                <a:gridCol w="464347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Направление 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 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Цель 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  <a:tr h="700730">
                <a:tc rowSpan="7"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«Бабочка» (рисование)</a:t>
                      </a:r>
                    </a:p>
                    <a:p>
                      <a:pPr algn="just"/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Учить передавать в рисунке характерные черты строения насекомых, создавать сюжетную композицию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  <a:tr h="9286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«Божьи коровки на полянке» (нетрадиционная техника)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Учить детей наносить краску на основу от ложки, на которую предварительно нанесли клей ПВА. Учить рисовать глазки, крылышки и наклеивать заготовку на «лепесток» из картона.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«Бабочки-красавицы» (аппликация)</a:t>
                      </a:r>
                    </a:p>
                    <a:p>
                      <a:pPr algn="just"/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Закрепить навыки вырезания, наклеивания; закрепить знания об особенностях окраски бабочек; научить работать совместно со сверстниками; активизировать словарь.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«Комар из природного материала»</a:t>
                      </a:r>
                    </a:p>
                    <a:p>
                      <a:pPr algn="just"/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Развить мелкую моторику пальцев рук, точность движений; закрепить навыки</a:t>
                      </a:r>
                      <a:r>
                        <a:rPr lang="ru-RU" sz="14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соединения частей поделки; закрепить знания о внешнем виде, отличительных особенностях насекомых; научить проговаривать подготовку к работе, последовательность действий.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  <a:tr h="6023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«Букашки на лугу» (лепка)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Учить передавать в лепке характерные признаки насекомых (3 части тела, 6 ног).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«Весенняя лужайка» (нетрадиционная аппликация из ниток)</a:t>
                      </a:r>
                    </a:p>
                    <a:p>
                      <a:pPr algn="just"/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Учить детей работать в нетрадиционной технике аппликации; нарезать нитки и аккуратно выкладывать их на изображение, не выходя за контур; использовать в работе различные сочетания цветов.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«Пчелка из бумаги» (конструирование)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Учить аккуратно вырезать изделия и склеивать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86" y="571480"/>
          <a:ext cx="8018010" cy="52425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tx1"/>
                  </a:outerShdw>
                </a:effectLst>
                <a:tableStyleId>{5C22544A-7EE6-4342-B048-85BDC9FD1C3A}</a:tableStyleId>
              </a:tblPr>
              <a:tblGrid>
                <a:gridCol w="1643074"/>
                <a:gridCol w="1660028"/>
                <a:gridCol w="125922"/>
                <a:gridCol w="4588986"/>
              </a:tblGrid>
              <a:tr h="34139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Направление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Цель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</a:tr>
              <a:tr h="341396">
                <a:tc rowSpan="5"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Утренняя гимнастика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723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«Пчелки»</a:t>
                      </a:r>
                    </a:p>
                    <a:p>
                      <a:pPr algn="just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Поднять эмоциональный, мышечный тонус; закрепить знания о жизни пчел.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761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«Бабочки»</a:t>
                      </a:r>
                    </a:p>
                    <a:p>
                      <a:pPr algn="just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Повысить мышечный тонус, настроение; развить плас­тику движений, выразительность; закрепить знания о способах передвижения бабочек.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761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«Муравьишки»</a:t>
                      </a:r>
                    </a:p>
                    <a:p>
                      <a:pPr algn="just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Поднять эмоциональный фон; повысить мышечный тонус; закрепить знания о действиях муравьев, их образе жизни.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209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«Комарики»</a:t>
                      </a:r>
                    </a:p>
                    <a:p>
                      <a:pPr algn="just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Поднять настроение, мышечный тонус; развить выразительность пантомимики детей; закрепить знания о передвижениях комаров, действиях их как сказочных персонажей.</a:t>
                      </a:r>
                    </a:p>
                    <a:p>
                      <a:pPr algn="just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7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0496" y="285728"/>
            <a:ext cx="413889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 этап - итоговый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500430" y="1357298"/>
            <a:ext cx="492919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Групповая выставка с работами детей </a:t>
            </a: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Букашки-таракашки</a:t>
            </a: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Тематический альбом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: «Удивительные </a:t>
            </a: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насекомые </a:t>
            </a: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400" b="1" i="0" u="none" strike="noStrike" normalizeH="0" baseline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Викторина:</a:t>
            </a:r>
            <a:r>
              <a:rPr kumimoji="0" lang="ru-RU" sz="2400" b="1" i="0" u="none" strike="noStrike" normalizeH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« Что я знаю о насекомых</a:t>
            </a:r>
            <a:r>
              <a:rPr kumimoji="0" lang="ru-RU" sz="2400" b="1" i="0" u="none" strike="noStrike" normalizeH="0" baseline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  </a:t>
            </a:r>
            <a:endParaRPr kumimoji="0" lang="ru-RU" sz="2400" b="1" i="0" u="none" strike="noStrike" normalizeH="0" baseline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Презентация проекта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endParaRPr kumimoji="0" lang="ru-RU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21.png">
            <a:hlinkClick r:id="rId4" action="ppaction://hlinkpres?slideindex=1&amp;slidetitle=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29257" y="3857628"/>
            <a:ext cx="714380" cy="5928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55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7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286116" y="1643050"/>
            <a:ext cx="564360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Данный проект открыл для детей 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удивительный мир насекомых. 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Помог ответить на вопросы: значение 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насекомых в природе</a:t>
            </a:r>
            <a:r>
              <a:rPr kumimoji="0" lang="ru-RU" sz="2400" b="1" i="0" u="none" strike="noStrike" normalizeH="0" baseline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образ </a:t>
            </a:r>
            <a:r>
              <a:rPr kumimoji="0" lang="ru-RU" sz="2400" b="1" i="0" u="none" strike="noStrike" normalizeH="0" baseline="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их жизни, 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какую пользу они приносят человеку и другие. 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научились видеть в насекомых 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друзей природы, бережно к ним относиться. </a:t>
            </a:r>
            <a:endParaRPr kumimoji="0" lang="ru-RU" sz="3200" b="1" i="0" u="none" strike="noStrike" normalizeH="0" baseline="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7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43438" y="214290"/>
            <a:ext cx="322511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источники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428992" y="790171"/>
            <a:ext cx="5500694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Литература: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Алябьева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Е.А.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Тематические дни и недели в детском саду: Планирова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­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ние и конспекты. 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М.: ТЦ Сфера, 2005</a:t>
            </a: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Бондаренко Т. М. Экологические занятия с детьми 5-6 лет. (Текст)   Т. М. Бондаренко. – Воронеж: Учитель, 2007</a:t>
            </a: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Лыкова И.А. «Букашки на лугу» 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М.: Карапуз, 2007</a:t>
            </a: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Саморукова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Т.Г. 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 «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знакомить детей с природой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М: 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Просвещение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1983</a:t>
            </a: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Шорыгина Т.А.  «Насекомые. Какие они?». М., 2003</a:t>
            </a: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Атлас-определитель «От земли до неба»</a:t>
            </a: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Энциклопедия 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Насекомые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(любое издание)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Аудиоэнциклопедия «Звуки природы»</a:t>
            </a: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http://images.yandex.ru/yandsearch?text=насекомые%20картинки&amp;stype=image&amp;lr=10783&amp;noreask=1&amp;source=wiz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http://detsad-kitty.ru/shablon/55001-papka-peredvizhka-ukusy-nasekomyx-chto-delat.html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http://detsad-kitty.ru/shablon/54935-kartoteka-domashnix-zadanij-nasekomye.html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7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43240" y="285728"/>
            <a:ext cx="58689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ПАСПОРТ ПРОЕКТА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54634" y="1714488"/>
            <a:ext cx="5546522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Тип проекта: 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исследовательский, познавательно-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творческий, групповой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Продолжительность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среднесрочный : 5 апреля – 30 мая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Участники проекта: 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дети средней группы, воспитатель, родители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7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786182" y="285728"/>
            <a:ext cx="49001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АКТУАЛЬНОСТЬ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357554" y="1643050"/>
            <a:ext cx="52863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285860"/>
            <a:ext cx="850112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дошкольном возрасте иллюстративный материал выступает как средство ознакомления детей дошкольного возраста с животным миром, в частности с миром насекомых. В процессе использования иллюстративного материала дети познают мир природы и учатся создавать условия для жизни живого, в частности для насекомых.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Согласно исследованиям отечественным психологов Л.С.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Выготского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А.Н. Леонтьева, А.В. Запорожца, С.Л. Рубинштейна, Д.Б.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Эльконина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др. указано, что в процессе усвоения социального опыта, не только  приобретают отдельные знания и умения, но и развиваются способности. Дошкольный возраст рассматривают как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сензитивный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период интенсивного развития. Г.И. Година, Н.Ф. Виноградова, П.Г.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Саморукова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отмечают, что в дошкольном возрасте ребенок интенсивно осваивает представления о животном мире, в том числе и насекомых: в процессе познания развиваются личностные качества, формируется эмоционально-нравственные отношения к окружающему миру умение создавать и сохранять условия для жизни живого, в частности для насекомых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7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0430" y="714356"/>
            <a:ext cx="5429288" cy="535531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3200" dirty="0" smtClean="0"/>
              <a:t>формирование </a:t>
            </a:r>
            <a:r>
              <a:rPr lang="ru-RU" sz="3200" dirty="0" smtClean="0"/>
              <a:t>у детей представлений о жизни насекомых, гуманное отношение к окружающей среде и стремление проявлять заботу о сохранении природы.</a:t>
            </a:r>
            <a:endParaRPr lang="ru-RU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7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0233" y="428605"/>
            <a:ext cx="6572296" cy="572464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ctr"/>
            <a:endParaRPr lang="ru-RU" sz="2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buBlip>
                <a:blip r:embed="rId3"/>
              </a:buBlip>
            </a:pP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формировать у детей элементарные</a:t>
            </a:r>
          </a:p>
          <a:p>
            <a:pPr lvl="0"/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представления о многообразии насекомых, их строении, образе жизни и значении в природе;</a:t>
            </a:r>
          </a:p>
          <a:p>
            <a:pPr lvl="0">
              <a:buBlip>
                <a:blip r:embed="rId3"/>
              </a:buBlip>
            </a:pP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воспитывать бережное, доброжелательное отношение к живому;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развивать познавательный интерес,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умение делать выводы, устанавливая причинно-следственные связи между объектами живой природы</a:t>
            </a:r>
            <a:endParaRPr lang="ru-RU" sz="20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творческие способности, речь, мышление, мелкую моторику;</a:t>
            </a:r>
          </a:p>
          <a:p>
            <a:pPr lvl="0">
              <a:buBlip>
                <a:blip r:embed="rId3"/>
              </a:buBlip>
            </a:pP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формировать навыки исследовательской деятельности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.Р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азвивать 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эмоциональную отзывчивость;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</a:t>
            </a:r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азвивать 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коммуникативные навыки;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Blip>
                <a:blip r:embed="rId3"/>
              </a:buBlip>
            </a:pPr>
            <a:endParaRPr lang="ru-RU" sz="1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7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08" y="500042"/>
            <a:ext cx="66437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МЕТОДЫ И ПРИЕМЫ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1643042" y="1785926"/>
            <a:ext cx="2643206" cy="4000528"/>
          </a:xfrm>
          <a:prstGeom prst="verticalScroll">
            <a:avLst/>
          </a:prstGeom>
          <a:gradFill>
            <a:gsLst>
              <a:gs pos="0">
                <a:schemeClr val="accent6">
                  <a:lumMod val="75000"/>
                  <a:alpha val="75000"/>
                </a:schemeClr>
              </a:gs>
              <a:gs pos="17999">
                <a:schemeClr val="accent6">
                  <a:lumMod val="75000"/>
                  <a:alpha val="75000"/>
                </a:schemeClr>
              </a:gs>
              <a:gs pos="36000">
                <a:schemeClr val="accent6">
                  <a:alpha val="75000"/>
                </a:schemeClr>
              </a:gs>
              <a:gs pos="61000">
                <a:schemeClr val="accent6">
                  <a:lumMod val="60000"/>
                  <a:lumOff val="40000"/>
                  <a:alpha val="75000"/>
                </a:schemeClr>
              </a:gs>
              <a:gs pos="82001">
                <a:srgbClr val="FBD49C">
                  <a:alpha val="75000"/>
                </a:srgbClr>
              </a:gs>
              <a:gs pos="100000">
                <a:srgbClr val="FEE7F2">
                  <a:alpha val="75000"/>
                </a:srgbClr>
              </a:gs>
            </a:gsLst>
            <a:lin ang="5400000" scaled="0"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словесные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беседы, рассказы воспитателя и детей, </a:t>
            </a:r>
          </a:p>
          <a:p>
            <a:pPr algn="ctr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4000496" y="1785926"/>
            <a:ext cx="2643206" cy="4000528"/>
          </a:xfrm>
          <a:prstGeom prst="verticalScroll">
            <a:avLst/>
          </a:prstGeom>
          <a:gradFill>
            <a:gsLst>
              <a:gs pos="0">
                <a:schemeClr val="accent6">
                  <a:lumMod val="75000"/>
                  <a:alpha val="75000"/>
                </a:schemeClr>
              </a:gs>
              <a:gs pos="17999">
                <a:schemeClr val="accent6">
                  <a:lumMod val="75000"/>
                  <a:alpha val="75000"/>
                </a:schemeClr>
              </a:gs>
              <a:gs pos="36000">
                <a:schemeClr val="accent6">
                  <a:alpha val="75000"/>
                </a:schemeClr>
              </a:gs>
              <a:gs pos="61000">
                <a:schemeClr val="accent6">
                  <a:lumMod val="60000"/>
                  <a:lumOff val="40000"/>
                  <a:alpha val="75000"/>
                </a:schemeClr>
              </a:gs>
              <a:gs pos="82001">
                <a:srgbClr val="FBD49C">
                  <a:alpha val="75000"/>
                </a:srgbClr>
              </a:gs>
              <a:gs pos="100000">
                <a:srgbClr val="FEE7F2">
                  <a:alpha val="75000"/>
                </a:srgbClr>
              </a:gs>
            </a:gsLst>
            <a:lin ang="5400000" scaled="0"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наглядные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презентации, мультфильмы, наблюдения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6357950" y="1785926"/>
            <a:ext cx="2643206" cy="4000528"/>
          </a:xfrm>
          <a:prstGeom prst="verticalScroll">
            <a:avLst/>
          </a:prstGeom>
          <a:gradFill>
            <a:gsLst>
              <a:gs pos="0">
                <a:schemeClr val="accent6">
                  <a:lumMod val="75000"/>
                  <a:alpha val="75000"/>
                </a:schemeClr>
              </a:gs>
              <a:gs pos="17999">
                <a:schemeClr val="accent6">
                  <a:lumMod val="75000"/>
                  <a:alpha val="75000"/>
                </a:schemeClr>
              </a:gs>
              <a:gs pos="36000">
                <a:schemeClr val="accent6">
                  <a:alpha val="75000"/>
                </a:schemeClr>
              </a:gs>
              <a:gs pos="61000">
                <a:schemeClr val="accent6">
                  <a:lumMod val="60000"/>
                  <a:lumOff val="40000"/>
                  <a:alpha val="75000"/>
                </a:schemeClr>
              </a:gs>
              <a:gs pos="82001">
                <a:srgbClr val="FBD49C">
                  <a:alpha val="75000"/>
                </a:srgbClr>
              </a:gs>
              <a:gs pos="100000">
                <a:srgbClr val="FEE7F2">
                  <a:alpha val="75000"/>
                </a:srgbClr>
              </a:gs>
            </a:gsLst>
            <a:lin ang="5400000" scaled="0"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игровые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дидактические игры, подвижные игры, настольно-печатные игры, игра – драматизация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7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лево 6"/>
          <p:cNvSpPr/>
          <p:nvPr/>
        </p:nvSpPr>
        <p:spPr>
          <a:xfrm rot="3059033">
            <a:off x="3641357" y="2215531"/>
            <a:ext cx="600670" cy="97496"/>
          </a:xfrm>
          <a:prstGeom prst="lef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3286116" y="2357430"/>
            <a:ext cx="2214578" cy="1857388"/>
          </a:xfrm>
          <a:prstGeom prst="horizontalScroll">
            <a:avLst/>
          </a:prstGeom>
          <a:gradFill>
            <a:gsLst>
              <a:gs pos="0">
                <a:schemeClr val="accent6">
                  <a:lumMod val="75000"/>
                  <a:alpha val="75000"/>
                </a:schemeClr>
              </a:gs>
              <a:gs pos="17999">
                <a:schemeClr val="accent6">
                  <a:lumMod val="75000"/>
                  <a:alpha val="75000"/>
                </a:schemeClr>
              </a:gs>
              <a:gs pos="36000">
                <a:schemeClr val="accent6">
                  <a:alpha val="75000"/>
                </a:schemeClr>
              </a:gs>
              <a:gs pos="61000">
                <a:schemeClr val="accent6">
                  <a:lumMod val="60000"/>
                  <a:lumOff val="40000"/>
                  <a:alpha val="75000"/>
                </a:schemeClr>
              </a:gs>
              <a:gs pos="82001">
                <a:schemeClr val="accent6">
                  <a:lumMod val="40000"/>
                  <a:lumOff val="60000"/>
                  <a:alpha val="75000"/>
                </a:schemeClr>
              </a:gs>
              <a:gs pos="100000">
                <a:schemeClr val="accent6">
                  <a:lumMod val="40000"/>
                  <a:lumOff val="60000"/>
                  <a:alpha val="75000"/>
                </a:schemeClr>
              </a:gs>
            </a:gsLst>
            <a:lin ang="5400000" scaled="0"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Планируемый результат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лево 15"/>
          <p:cNvSpPr/>
          <p:nvPr/>
        </p:nvSpPr>
        <p:spPr>
          <a:xfrm rot="7601190">
            <a:off x="4990253" y="2221459"/>
            <a:ext cx="600670" cy="97496"/>
          </a:xfrm>
          <a:prstGeom prst="lef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лево 17"/>
          <p:cNvSpPr/>
          <p:nvPr/>
        </p:nvSpPr>
        <p:spPr>
          <a:xfrm rot="14018311">
            <a:off x="4176673" y="4252568"/>
            <a:ext cx="600670" cy="97496"/>
          </a:xfrm>
          <a:prstGeom prst="lef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лево 18"/>
          <p:cNvSpPr/>
          <p:nvPr/>
        </p:nvSpPr>
        <p:spPr>
          <a:xfrm rot="10800000">
            <a:off x="5572132" y="3214686"/>
            <a:ext cx="600670" cy="97496"/>
          </a:xfrm>
          <a:prstGeom prst="lef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блако 19"/>
          <p:cNvSpPr/>
          <p:nvPr/>
        </p:nvSpPr>
        <p:spPr>
          <a:xfrm>
            <a:off x="2000232" y="142852"/>
            <a:ext cx="2786082" cy="1928826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должны знать и называть насекомых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блако 20"/>
          <p:cNvSpPr/>
          <p:nvPr/>
        </p:nvSpPr>
        <p:spPr>
          <a:xfrm>
            <a:off x="5000628" y="142852"/>
            <a:ext cx="2786082" cy="1928826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знать о значении насекомых в природе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блако 21"/>
          <p:cNvSpPr/>
          <p:nvPr/>
        </p:nvSpPr>
        <p:spPr>
          <a:xfrm>
            <a:off x="2571736" y="4500570"/>
            <a:ext cx="4000528" cy="2214554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иметь простейшие представления об особенностях внешнего вида, способах передвижения, образе жизни насекомых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блако 22"/>
          <p:cNvSpPr/>
          <p:nvPr/>
        </p:nvSpPr>
        <p:spPr>
          <a:xfrm>
            <a:off x="6215074" y="2285992"/>
            <a:ext cx="2786082" cy="1928826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находить сходства и различия между насекомыми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7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43174" y="142852"/>
            <a:ext cx="631596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 этап - подготовительный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857488" y="785794"/>
            <a:ext cx="614366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подбор методической, научно-популярной и художественной литературы;</a:t>
            </a:r>
            <a:endParaRPr kumimoji="0" lang="ru-RU" sz="2000" b="1" i="0" u="none" strike="noStrike" normalizeH="0" baseline="0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разработка конспектов НОД, бесед;</a:t>
            </a:r>
            <a:endParaRPr kumimoji="0" lang="ru-RU" sz="2000" b="1" i="0" u="none" strike="noStrike" normalizeH="0" baseline="0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подбор иллюстраций, музыкального репертуара, презентаций, дидактических и подвижных игр по теме 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Насекомые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000" b="1" i="0" u="none" strike="noStrike" normalizeH="0" baseline="0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сбор материалов для детского творчества.</a:t>
            </a:r>
            <a:endParaRPr kumimoji="0" lang="ru-RU" sz="2000" b="1" i="0" u="none" strike="noStrike" normalizeH="0" baseline="0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Сотрудничество с семьей:</a:t>
            </a:r>
            <a:endParaRPr kumimoji="0" lang="ru-RU" sz="2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консультации для родителей;</a:t>
            </a:r>
            <a:endParaRPr kumimoji="0" lang="ru-RU" sz="2000" b="1" i="0" u="none" strike="noStrike" normalizeH="0" baseline="0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привлечение родителей к созданию тематического альбома 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я знаю о насекомых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1" i="0" u="none" strike="noStrike" normalizeH="0" baseline="0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Продукт проекта:</a:t>
            </a:r>
            <a:endParaRPr kumimoji="0" lang="ru-RU" sz="2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оформление групповой выставки с работами детей «Букашки-таракашки»;</a:t>
            </a:r>
            <a:endParaRPr kumimoji="0" lang="ru-RU" sz="2000" b="1" i="0" u="none" strike="noStrike" normalizeH="0" baseline="0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оформление тематического альбома 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я знаю о насекомых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000" b="1" i="0" u="none" strike="noStrike" normalizeH="0" baseline="0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викторина 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Удивительные насекомые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lang="ru-RU" sz="20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презентация проекта</a:t>
            </a:r>
            <a:endParaRPr kumimoji="0" lang="ru-RU" sz="2000" b="1" i="0" u="none" strike="noStrike" normalizeH="0" baseline="0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560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7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142852"/>
            <a:ext cx="614379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 этап - организационный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4071934" y="2214554"/>
            <a:ext cx="2071702" cy="1714512"/>
          </a:xfrm>
          <a:prstGeom prst="horizontalScroll">
            <a:avLst/>
          </a:prstGeom>
          <a:gradFill>
            <a:gsLst>
              <a:gs pos="0">
                <a:schemeClr val="accent6">
                  <a:lumMod val="75000"/>
                  <a:alpha val="75000"/>
                </a:schemeClr>
              </a:gs>
              <a:gs pos="17999">
                <a:schemeClr val="accent6">
                  <a:lumMod val="75000"/>
                  <a:alpha val="75000"/>
                </a:schemeClr>
              </a:gs>
              <a:gs pos="36000">
                <a:schemeClr val="accent6">
                  <a:alpha val="75000"/>
                </a:schemeClr>
              </a:gs>
              <a:gs pos="61000">
                <a:schemeClr val="accent6">
                  <a:lumMod val="60000"/>
                  <a:lumOff val="40000"/>
                  <a:alpha val="75000"/>
                </a:schemeClr>
              </a:gs>
              <a:gs pos="82001">
                <a:schemeClr val="accent6">
                  <a:lumMod val="40000"/>
                  <a:lumOff val="60000"/>
                  <a:alpha val="75000"/>
                </a:schemeClr>
              </a:gs>
              <a:gs pos="100000">
                <a:schemeClr val="accent6">
                  <a:lumMod val="40000"/>
                  <a:lumOff val="60000"/>
                  <a:alpha val="75000"/>
                </a:schemeClr>
              </a:gs>
            </a:gsLst>
            <a:lin ang="5400000" scaled="0"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деятельности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1142976" y="1357298"/>
            <a:ext cx="2643206" cy="1785950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Просмотр презентаций, мультфильмов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4000496" y="3857628"/>
            <a:ext cx="2357454" cy="1571636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Наблюдения за насекомыми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142844" y="142852"/>
            <a:ext cx="2071734" cy="1428760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Беседы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6215074" y="857232"/>
            <a:ext cx="2786082" cy="1928826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142844" y="3214686"/>
            <a:ext cx="2928926" cy="1928826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Прослушивание музыкальных произведений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3857620" y="714356"/>
            <a:ext cx="2286016" cy="1500198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Подвижные игры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блако 12"/>
          <p:cNvSpPr/>
          <p:nvPr/>
        </p:nvSpPr>
        <p:spPr>
          <a:xfrm>
            <a:off x="2500298" y="5214950"/>
            <a:ext cx="2214578" cy="1500198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Заучивание стихов, загадок, пословиц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блако 13"/>
          <p:cNvSpPr/>
          <p:nvPr/>
        </p:nvSpPr>
        <p:spPr>
          <a:xfrm>
            <a:off x="142844" y="5214950"/>
            <a:ext cx="2214578" cy="1500198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Творческая мастерская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блако 14"/>
          <p:cNvSpPr/>
          <p:nvPr/>
        </p:nvSpPr>
        <p:spPr>
          <a:xfrm>
            <a:off x="6572264" y="2928934"/>
            <a:ext cx="2286016" cy="1500198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Настольно-печатные игры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6143636" y="4714884"/>
            <a:ext cx="2857520" cy="2000264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1052</Words>
  <Application>Microsoft Office PowerPoint</Application>
  <PresentationFormat>Экран (4:3)</PresentationFormat>
  <Paragraphs>150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Инна</cp:lastModifiedBy>
  <cp:revision>39</cp:revision>
  <dcterms:created xsi:type="dcterms:W3CDTF">2014-05-27T15:31:08Z</dcterms:created>
  <dcterms:modified xsi:type="dcterms:W3CDTF">2018-07-03T12:02:48Z</dcterms:modified>
</cp:coreProperties>
</file>