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73" r:id="rId2"/>
    <p:sldId id="258" r:id="rId3"/>
    <p:sldId id="256" r:id="rId4"/>
    <p:sldId id="257" r:id="rId5"/>
    <p:sldId id="259" r:id="rId6"/>
    <p:sldId id="260" r:id="rId7"/>
    <p:sldId id="261" r:id="rId8"/>
    <p:sldId id="262" r:id="rId9"/>
    <p:sldId id="263" r:id="rId10"/>
    <p:sldId id="270" r:id="rId11"/>
    <p:sldId id="264" r:id="rId12"/>
    <p:sldId id="265" r:id="rId13"/>
    <p:sldId id="271" r:id="rId14"/>
    <p:sldId id="266" r:id="rId15"/>
    <p:sldId id="267" r:id="rId16"/>
    <p:sldId id="268" r:id="rId17"/>
    <p:sldId id="269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1ABA4E-CD72-497B-97AA-7213B3980F60}" type="datetimeFigureOut">
              <a:rPr lang="en-US" smtClean="0"/>
              <a:pPr/>
              <a:t>7/3/2018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642918"/>
            <a:ext cx="8643998" cy="600079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1900" dirty="0" smtClean="0"/>
              <a:t>ВЫСЕЛКОВСКИЙ ФИЛИАЛ ГОСУДАРСТВЕННОГО БЮДЖЕТНОГО ПРОФЕССИОНАЛЬНОГО ОБРАЗОВАТЕЛЬНОГО УЧРЕЖДЕНИЯ "КРОПОТКИНСКИЙ МЕДИЦИНСКИЙ КОЛЛЕДЖ" МИНИСТЕРСТВА ЗДРАВООХРАНЕНИЯ КРАСНОДАРСКОГО КРАЯ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 </a:t>
            </a:r>
            <a:endParaRPr lang="ru-RU" sz="2300" dirty="0" smtClean="0"/>
          </a:p>
          <a:p>
            <a:pPr algn="ctr"/>
            <a:r>
              <a:rPr lang="ru-RU" sz="2600" b="1" dirty="0" smtClean="0"/>
              <a:t> Научно-исследовательская проектная работа</a:t>
            </a:r>
            <a:endParaRPr lang="ru-RU" sz="2600" dirty="0" smtClean="0"/>
          </a:p>
          <a:p>
            <a:pPr algn="ctr"/>
            <a:r>
              <a:rPr lang="ru-RU" sz="2600" b="1" dirty="0" smtClean="0"/>
              <a:t> на тему</a:t>
            </a:r>
            <a:endParaRPr lang="ru-RU" sz="2600" dirty="0" smtClean="0"/>
          </a:p>
          <a:p>
            <a:pPr algn="ctr"/>
            <a:r>
              <a:rPr lang="ru-RU" sz="2600" b="1" dirty="0" smtClean="0"/>
              <a:t>«Влияние радиации</a:t>
            </a:r>
            <a:endParaRPr lang="ru-RU" sz="2600" dirty="0" smtClean="0"/>
          </a:p>
          <a:p>
            <a:pPr algn="ctr"/>
            <a:r>
              <a:rPr lang="ru-RU" sz="2600" b="1" dirty="0" smtClean="0"/>
              <a:t>	 на человека и природу»</a:t>
            </a:r>
            <a:endParaRPr lang="ru-RU" sz="2600" dirty="0" smtClean="0"/>
          </a:p>
          <a:p>
            <a:pPr algn="ctr"/>
            <a:r>
              <a:rPr lang="ru-RU" sz="2300" dirty="0" smtClean="0"/>
              <a:t>Предмет «Биология»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pPr algn="r"/>
            <a:endParaRPr lang="ru-RU" dirty="0" smtClean="0"/>
          </a:p>
          <a:p>
            <a:pPr algn="r">
              <a:defRPr/>
            </a:pPr>
            <a:r>
              <a:rPr lang="ru-RU" dirty="0" smtClean="0">
                <a:solidFill>
                  <a:srgbClr val="002060"/>
                </a:solidFill>
              </a:rPr>
              <a:t>Автор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Баженов Сергей Викторович</a:t>
            </a:r>
          </a:p>
          <a:p>
            <a:pPr algn="r"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Студент 110 А-Ф группы</a:t>
            </a:r>
          </a:p>
          <a:p>
            <a:pPr algn="r"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1-го курса</a:t>
            </a:r>
          </a:p>
          <a:p>
            <a:pPr algn="r"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специальность: «Сестринское дело»</a:t>
            </a:r>
            <a:endParaRPr lang="ru-RU" dirty="0">
              <a:solidFill>
                <a:srgbClr val="002060"/>
              </a:solidFill>
            </a:endParaRPr>
          </a:p>
          <a:p>
            <a:pPr algn="r"/>
            <a:r>
              <a:rPr lang="ru-RU" dirty="0">
                <a:solidFill>
                  <a:srgbClr val="002060"/>
                </a:solidFill>
              </a:rPr>
              <a:t>Руководитель:</a:t>
            </a:r>
          </a:p>
          <a:p>
            <a:pPr algn="r"/>
            <a:r>
              <a:rPr lang="ru-RU" dirty="0" err="1" smtClean="0">
                <a:solidFill>
                  <a:srgbClr val="002060"/>
                </a:solidFill>
              </a:rPr>
              <a:t>Валькова</a:t>
            </a:r>
            <a:r>
              <a:rPr lang="ru-RU" dirty="0" smtClean="0">
                <a:solidFill>
                  <a:srgbClr val="002060"/>
                </a:solidFill>
              </a:rPr>
              <a:t> Инна Ивановна,</a:t>
            </a:r>
            <a:endParaRPr lang="ru-RU" dirty="0">
              <a:solidFill>
                <a:srgbClr val="002060"/>
              </a:solidFill>
            </a:endParaRPr>
          </a:p>
          <a:p>
            <a:pPr algn="r"/>
            <a:r>
              <a:rPr lang="ru-RU">
                <a:solidFill>
                  <a:srgbClr val="002060"/>
                </a:solidFill>
              </a:rPr>
              <a:t>преподаватель </a:t>
            </a:r>
            <a:r>
              <a:rPr lang="ru-RU" smtClean="0">
                <a:solidFill>
                  <a:srgbClr val="002060"/>
                </a:solidFill>
              </a:rPr>
              <a:t>физики</a:t>
            </a:r>
            <a:r>
              <a:rPr lang="ru-RU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  <a:p>
            <a:pPr algn="r"/>
            <a:r>
              <a:rPr lang="ru-RU" sz="2300" dirty="0" smtClean="0"/>
              <a:t>.</a:t>
            </a:r>
          </a:p>
          <a:p>
            <a:r>
              <a:rPr lang="ru-RU" sz="23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                                                                станица Выселки, 2017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642918"/>
            <a:ext cx="7772400" cy="592935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931758"/>
              </p:ext>
            </p:extLst>
          </p:nvPr>
        </p:nvGraphicFramePr>
        <p:xfrm>
          <a:off x="285721" y="711757"/>
          <a:ext cx="8572560" cy="5860513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85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7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64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Помещение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Измерение до проветривания, мкЗв/час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Измерение после проветривания, мкЗв/час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8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крыльцо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0,07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0,07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8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инвентарная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0,19             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0,18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коридор</a:t>
                      </a:r>
                      <a:endParaRPr lang="ru-RU" sz="24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0,11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0,08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8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кабинет информатики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0,14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0,1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8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учебный класс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0,09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0,07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071546"/>
            <a:ext cx="8143932" cy="5429288"/>
          </a:xfrm>
        </p:spPr>
        <p:txBody>
          <a:bodyPr>
            <a:normAutofit/>
          </a:bodyPr>
          <a:lstStyle/>
          <a:p>
            <a:r>
              <a:rPr lang="ru-RU" dirty="0" smtClean="0"/>
              <a:t>Вывод: 1. Установлено, что в помещениях нашего колледжа радиационный фон, измеренный с помощью бытового радиометра  до и после проветривания, оказался в пределах нормы.(допустимая норма от 0,2 мкЗв/час до 0,5 мкЗв/час. )  </a:t>
            </a:r>
          </a:p>
          <a:p>
            <a:r>
              <a:rPr lang="ru-RU" dirty="0" smtClean="0"/>
              <a:t>2. Обнаружено, что в инвентарном помещении радиационный фон выше фона учебных кабинетов. </a:t>
            </a:r>
          </a:p>
          <a:p>
            <a:r>
              <a:rPr lang="ru-RU" dirty="0" smtClean="0"/>
              <a:t>3. Показано, что проветривание помещений уменьшает уровень радиационного фона в среднем на 0,04  мкЗв/час.</a:t>
            </a:r>
          </a:p>
          <a:p>
            <a:r>
              <a:rPr lang="ru-RU" dirty="0" smtClean="0"/>
              <a:t> Гипотеза: </a:t>
            </a:r>
            <a:r>
              <a:rPr lang="ru-RU" dirty="0"/>
              <a:t>л</a:t>
            </a:r>
            <a:r>
              <a:rPr lang="ru-RU" dirty="0" smtClean="0"/>
              <a:t>естница построена из другого, более старого стройматериала, который дает излучение выше, чем в кабинетах. Скорее всего при строительстве лестницы было использовано много щебня, который и дает повышенное излучение. Для снижения фона необходим ремонт или частые влажные уборки.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"/>
            <a:ext cx="7851803" cy="1500173"/>
          </a:xfrm>
        </p:spPr>
        <p:txBody>
          <a:bodyPr/>
          <a:lstStyle/>
          <a:p>
            <a:r>
              <a:rPr lang="ru-RU" sz="2800" dirty="0" smtClean="0"/>
              <a:t>Анализ радиационного фона вокруг бытовых электроприборов.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43050"/>
            <a:ext cx="4714908" cy="5214950"/>
          </a:xfrm>
        </p:spPr>
        <p:txBody>
          <a:bodyPr>
            <a:normAutofit fontScale="92500"/>
          </a:bodyPr>
          <a:lstStyle/>
          <a:p>
            <a:r>
              <a:rPr lang="ru-RU" sz="1800" b="1" dirty="0" smtClean="0"/>
              <a:t>Опыт №2. Измерение уровня радиации от бытовых электроприборов.  </a:t>
            </a:r>
            <a:endParaRPr lang="ru-RU" sz="1800" dirty="0" smtClean="0"/>
          </a:p>
          <a:p>
            <a:r>
              <a:rPr lang="ru-RU" sz="1800" dirty="0" smtClean="0"/>
              <a:t>Цель: исследовать уровень фона у экрана телевизора, монитора ноутбука, мобильного телефона и микроволновки. Соответствует ли он норме?</a:t>
            </a:r>
          </a:p>
          <a:p>
            <a:r>
              <a:rPr lang="ru-RU" sz="1800" dirty="0" smtClean="0"/>
              <a:t>Оборудование: бытовой радиометр, ручка, блокнот для записей.</a:t>
            </a:r>
          </a:p>
          <a:p>
            <a:endParaRPr lang="ru-RU" sz="1800" dirty="0" smtClean="0"/>
          </a:p>
          <a:p>
            <a:r>
              <a:rPr lang="ru-RU" dirty="0" smtClean="0"/>
              <a:t>Наблюдение: рядом с экраном работающего телевизора и мобильного телефона фон был на грани нормы, чуть ниже – у микроволновки и ниже всех – у монитора ноутбука. </a:t>
            </a:r>
          </a:p>
          <a:p>
            <a:r>
              <a:rPr lang="ru-RU" dirty="0" smtClean="0"/>
              <a:t>В зависимости от удаления от прибора радиационный фон снижался. </a:t>
            </a:r>
            <a:endParaRPr lang="ru-RU" dirty="0"/>
          </a:p>
        </p:txBody>
      </p:sp>
      <p:pic>
        <p:nvPicPr>
          <p:cNvPr id="4" name="Рисунок 3" descr="20170420_1253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286245" y="2000243"/>
            <a:ext cx="5286388" cy="442912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642916"/>
          <a:ext cx="8715436" cy="600079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57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7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1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Прибор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Измерение во включенном состоянии, мкЗв/час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7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мобильный телефон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0,29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7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телевизор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0,24 – 0,34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7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монитор ноутбука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0,14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7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микроволновка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0,19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500306"/>
            <a:ext cx="4572032" cy="3059093"/>
          </a:xfrm>
        </p:spPr>
        <p:txBody>
          <a:bodyPr>
            <a:normAutofit/>
          </a:bodyPr>
          <a:lstStyle/>
          <a:p>
            <a:r>
              <a:rPr lang="ru-RU" dirty="0" smtClean="0"/>
              <a:t>Вывод: Включенные бытовые приборы представляют большую опасность, нежели природные источники радиации (газ, радон и стройматериалы). По мере удаления от экрана прибора радиационный фон снижается. </a:t>
            </a:r>
            <a:endParaRPr lang="ru-RU" dirty="0"/>
          </a:p>
        </p:txBody>
      </p:sp>
      <p:pic>
        <p:nvPicPr>
          <p:cNvPr id="4" name="Рисунок 3" descr="15624501_1605310672828907_319949579363549184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68" y="1643050"/>
            <a:ext cx="4429132" cy="521495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429552" cy="1428760"/>
          </a:xfrm>
        </p:spPr>
        <p:txBody>
          <a:bodyPr/>
          <a:lstStyle/>
          <a:p>
            <a:r>
              <a:rPr lang="ru-RU" sz="3200" dirty="0" smtClean="0"/>
              <a:t>Рекомендации по снижению радиационного фона в быту.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928802"/>
            <a:ext cx="8066117" cy="4714908"/>
          </a:xfrm>
        </p:spPr>
        <p:txBody>
          <a:bodyPr>
            <a:normAutofit/>
          </a:bodyPr>
          <a:lstStyle/>
          <a:p>
            <a:r>
              <a:rPr lang="ru-RU" dirty="0" smtClean="0"/>
              <a:t>— Чаще проветривайте помещения, особенно маленькие.</a:t>
            </a:r>
          </a:p>
          <a:p>
            <a:r>
              <a:rPr lang="ru-RU" dirty="0" smtClean="0"/>
              <a:t>— Чаще бывайте на свежем воздухе.</a:t>
            </a:r>
          </a:p>
          <a:p>
            <a:r>
              <a:rPr lang="ru-RU" dirty="0" smtClean="0"/>
              <a:t>— Долго не говорите по сотовому телефону, используйте громкую связь.</a:t>
            </a:r>
          </a:p>
          <a:p>
            <a:r>
              <a:rPr lang="ru-RU" dirty="0" smtClean="0"/>
              <a:t>— Находитесь как можно дальше от экрана телевизора или включенной микроволновки.</a:t>
            </a:r>
          </a:p>
          <a:p>
            <a:r>
              <a:rPr lang="ru-RU" dirty="0" smtClean="0"/>
              <a:t>— Отремонтируйте помещение, а если нет такой возможности чаще делайте влажную уборку.</a:t>
            </a:r>
          </a:p>
          <a:p>
            <a:r>
              <a:rPr lang="ru-RU" dirty="0" smtClean="0"/>
              <a:t>— Сочетайте занятия в классе с отдыхом (или физкультурой) на улице.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571480"/>
            <a:ext cx="5857916" cy="785818"/>
          </a:xfrm>
        </p:spPr>
        <p:txBody>
          <a:bodyPr/>
          <a:lstStyle/>
          <a:p>
            <a:r>
              <a:rPr lang="ru-RU" dirty="0" smtClean="0"/>
              <a:t>      Вывод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428736"/>
            <a:ext cx="7923241" cy="4929222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Проведя  исследовательскую работу, я пришел к следующим выводам:</a:t>
            </a:r>
            <a:endParaRPr lang="ru-RU" dirty="0" smtClean="0"/>
          </a:p>
          <a:p>
            <a:r>
              <a:rPr lang="ru-RU" i="1" dirty="0" smtClean="0"/>
              <a:t> </a:t>
            </a:r>
            <a:br>
              <a:rPr lang="ru-RU" i="1" dirty="0" smtClean="0"/>
            </a:br>
            <a:r>
              <a:rPr lang="ru-RU" i="1" dirty="0" smtClean="0"/>
              <a:t>- на уровень радиации в быту влияет проветривание, наличие источника воды, близость к земле, наличие в стройматериалах щебня, цемента и старой штукатурки, близкое расстояние до включенного электроприбора; </a:t>
            </a:r>
            <a:endParaRPr lang="ru-RU" dirty="0" smtClean="0"/>
          </a:p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- человек чаще подвергается воздействию природных источников радиации (газа радона и стройматериалов), но излучение бытовых приборов, хоть и не постоянное, но гораздо сильнее; </a:t>
            </a:r>
            <a:endParaRPr lang="ru-RU" dirty="0" smtClean="0"/>
          </a:p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- радиационный фон гораздо меньше на улице, чем дома. Фон снижается после проветривания; 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708531" cy="1362075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85720" y="1785926"/>
            <a:ext cx="5000660" cy="478634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- Радиация вездесущая и всепроникающая.</a:t>
            </a:r>
          </a:p>
          <a:p>
            <a:r>
              <a:rPr lang="ru-RU" sz="2000" dirty="0" smtClean="0"/>
              <a:t> - На радиоактивные превращения ни что не влияет, их нельзя ни ускорить, ни замедлить.</a:t>
            </a:r>
          </a:p>
          <a:p>
            <a:r>
              <a:rPr lang="ru-RU" sz="2000" dirty="0" smtClean="0"/>
              <a:t>- Источниками радиоактивности могут служить как природные, так и</a:t>
            </a:r>
          </a:p>
          <a:p>
            <a:r>
              <a:rPr lang="ru-RU" sz="2000" dirty="0" smtClean="0"/>
              <a:t>антропогенные факторы.</a:t>
            </a:r>
          </a:p>
          <a:p>
            <a:r>
              <a:rPr lang="ru-RU" sz="2000" dirty="0" smtClean="0"/>
              <a:t>- Ионизированные атомы могут изменять молекулы в которые они входят.</a:t>
            </a:r>
          </a:p>
          <a:p>
            <a:r>
              <a:rPr lang="ru-RU" sz="2000" dirty="0" smtClean="0"/>
              <a:t>- Радиация понесла за собой очень много бед, но при этом с огромной пользой, широко используется в медицине.</a:t>
            </a:r>
          </a:p>
          <a:p>
            <a:endParaRPr lang="ru-RU" dirty="0" smtClean="0"/>
          </a:p>
        </p:txBody>
      </p:sp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785926"/>
            <a:ext cx="3929058" cy="507207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362075"/>
          </a:xfrm>
        </p:spPr>
        <p:txBody>
          <a:bodyPr/>
          <a:lstStyle/>
          <a:p>
            <a:r>
              <a:rPr lang="ru-RU" dirty="0" smtClean="0"/>
              <a:t> Источники информации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785926"/>
            <a:ext cx="7772400" cy="4143404"/>
          </a:xfrm>
        </p:spPr>
        <p:txBody>
          <a:bodyPr>
            <a:normAutofit/>
          </a:bodyPr>
          <a:lstStyle/>
          <a:p>
            <a:r>
              <a:rPr lang="ru-RU" b="1" dirty="0" smtClean="0"/>
              <a:t>1. http://pripyat.com</a:t>
            </a:r>
            <a:endParaRPr lang="ru-RU" dirty="0" smtClean="0"/>
          </a:p>
          <a:p>
            <a:r>
              <a:rPr lang="ru-RU" b="1" dirty="0" smtClean="0"/>
              <a:t>2. http://rb.mchs.gov.ru</a:t>
            </a:r>
            <a:endParaRPr lang="ru-RU" dirty="0" smtClean="0"/>
          </a:p>
          <a:p>
            <a:r>
              <a:rPr lang="ru-RU" b="1" dirty="0" smtClean="0"/>
              <a:t>3. http://intersofteurasia.ru</a:t>
            </a:r>
            <a:endParaRPr lang="ru-RU" dirty="0" smtClean="0"/>
          </a:p>
          <a:p>
            <a:r>
              <a:rPr lang="ru-RU" b="1" dirty="0" smtClean="0"/>
              <a:t>4. http://nuclphys.sinp.msu.ru</a:t>
            </a:r>
            <a:endParaRPr lang="ru-RU" dirty="0" smtClean="0"/>
          </a:p>
          <a:p>
            <a:r>
              <a:rPr lang="ru-RU" b="1" dirty="0" smtClean="0"/>
              <a:t>5. http://www.dozimetr.biz</a:t>
            </a:r>
            <a:endParaRPr lang="ru-RU" dirty="0" smtClean="0"/>
          </a:p>
          <a:p>
            <a:r>
              <a:rPr lang="ru-RU" b="1" dirty="0" smtClean="0"/>
              <a:t>6. https://www.quarta-rad.ru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08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sz="3200" dirty="0" smtClean="0"/>
              <a:t>Актуальность, цель проекта, задачи.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8001056" cy="500066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Актуальность выбранной мною темы растет в связи с увеличением использования в хозяйственной деятельности человека источников ионизирующих излучений. Ведь, даже сравнительно слабое излучение, которое при полном поглощении повышает температуру тела лишь на 0,001.C˚, нарушает жизнедеятельность клеток, и это может привести к глобальной экологической катастрофе</a:t>
            </a:r>
            <a:r>
              <a:rPr lang="ru-RU" dirty="0" smtClean="0"/>
              <a:t>.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Цель проекта</a:t>
            </a:r>
            <a:r>
              <a:rPr lang="en-US" sz="1800" b="1" dirty="0" smtClean="0"/>
              <a:t>:</a:t>
            </a:r>
            <a:r>
              <a:rPr lang="ru-RU" sz="1800" b="1" dirty="0" smtClean="0"/>
              <a:t> </a:t>
            </a:r>
            <a:r>
              <a:rPr lang="ru-RU" sz="1800" dirty="0" smtClean="0"/>
              <a:t>Рассказать о радиации, как она влияет на человека и окружающую его среду.</a:t>
            </a:r>
          </a:p>
          <a:p>
            <a:endParaRPr lang="ru-RU" sz="1800" dirty="0" smtClean="0"/>
          </a:p>
          <a:p>
            <a:r>
              <a:rPr lang="ru-RU" sz="1800" b="1" dirty="0" smtClean="0"/>
              <a:t>Задачи.</a:t>
            </a:r>
            <a:r>
              <a:rPr lang="ru-RU" sz="1800" dirty="0" smtClean="0"/>
              <a:t>      </a:t>
            </a:r>
          </a:p>
          <a:p>
            <a:r>
              <a:rPr lang="ru-RU" sz="1800" dirty="0" smtClean="0"/>
              <a:t>1. Охарактеризовать радиацию;</a:t>
            </a:r>
          </a:p>
          <a:p>
            <a:r>
              <a:rPr lang="ru-RU" sz="1800" dirty="0" smtClean="0"/>
              <a:t>2. Рассказать как радиация влияет на живые клетки;</a:t>
            </a:r>
          </a:p>
          <a:p>
            <a:r>
              <a:rPr lang="ru-RU" sz="1800" dirty="0" smtClean="0"/>
              <a:t>3. Рассмотреть способы борьбы и защиты от радиации;</a:t>
            </a:r>
          </a:p>
          <a:p>
            <a:r>
              <a:rPr lang="ru-RU" sz="1800" dirty="0" smtClean="0"/>
              <a:t>4. Измерить радиационный фон школьных помещений;</a:t>
            </a:r>
          </a:p>
          <a:p>
            <a:r>
              <a:rPr lang="ru-RU" sz="1800" dirty="0" smtClean="0"/>
              <a:t>5. Измерить радиационный фон вокруг бытовых электроприборов.</a:t>
            </a:r>
          </a:p>
          <a:p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Без названия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291" b="1291"/>
          <a:stretch>
            <a:fillRect/>
          </a:stretch>
        </p:blipFill>
        <p:spPr bwMode="auto">
          <a:xfrm>
            <a:off x="0" y="0"/>
            <a:ext cx="4786313" cy="614364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286496"/>
            <a:ext cx="9144000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1. Антуан Анри Беккерель.                                                        2. Пьер и Мария Кюри.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0"/>
            <a:ext cx="4429125" cy="614364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786454"/>
            <a:ext cx="9144000" cy="685800"/>
          </a:xfrm>
        </p:spPr>
        <p:txBody>
          <a:bodyPr/>
          <a:lstStyle/>
          <a:p>
            <a:r>
              <a:rPr lang="ru-RU" dirty="0" smtClean="0"/>
              <a:t>                             Радиацию измеряют специальными приборами</a:t>
            </a:r>
            <a:r>
              <a:rPr lang="en-US" dirty="0" smtClean="0"/>
              <a:t>:</a:t>
            </a:r>
            <a:r>
              <a:rPr lang="ru-RU" dirty="0" smtClean="0"/>
              <a:t> дозиметром и радиометром.</a:t>
            </a:r>
            <a:endParaRPr lang="ru-RU" dirty="0"/>
          </a:p>
        </p:txBody>
      </p:sp>
      <p:pic>
        <p:nvPicPr>
          <p:cNvPr id="9" name="Рисунок 8" descr="mks-03d_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357554" cy="5080000"/>
          </a:xfrm>
          <a:prstGeom prst="rect">
            <a:avLst/>
          </a:prstGeom>
        </p:spPr>
      </p:pic>
      <p:pic>
        <p:nvPicPr>
          <p:cNvPr id="11" name="Рисунок 10" descr="1824-01_sm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0"/>
            <a:ext cx="2786082" cy="5072074"/>
          </a:xfrm>
          <a:prstGeom prst="rect">
            <a:avLst/>
          </a:prstGeom>
        </p:spPr>
      </p:pic>
      <p:pic>
        <p:nvPicPr>
          <p:cNvPr id="12" name="Рисунок 11" descr="76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0"/>
            <a:ext cx="3000364" cy="507461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857232"/>
          </a:xfrm>
        </p:spPr>
        <p:txBody>
          <a:bodyPr/>
          <a:lstStyle/>
          <a:p>
            <a:r>
              <a:rPr lang="ru-RU" dirty="0" smtClean="0"/>
              <a:t>         Что такое радиация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43050"/>
            <a:ext cx="4286248" cy="5214950"/>
          </a:xfrm>
        </p:spPr>
        <p:txBody>
          <a:bodyPr/>
          <a:lstStyle/>
          <a:p>
            <a:r>
              <a:rPr lang="ru-RU" sz="1800" dirty="0" smtClean="0"/>
              <a:t>Термин «радиоактивность», получивший название от латинских слов «radio» – «излучаю» и «activus» – «действенный», означает самопроизвольное превращение атомных ядер, сопровождающееся испусканием гамма-излучения, элементарных частиц или более лёгких ядер. </a:t>
            </a:r>
          </a:p>
          <a:p>
            <a:r>
              <a:rPr lang="ru-RU" sz="1800" dirty="0" smtClean="0"/>
              <a:t> Есть два вида источников радиации. Один вид образуется в природе естественным путем, другие источники радиации появились благодаря деятельности человека.</a:t>
            </a:r>
          </a:p>
          <a:p>
            <a:endParaRPr lang="ru-RU" dirty="0"/>
          </a:p>
        </p:txBody>
      </p:sp>
      <p:pic>
        <p:nvPicPr>
          <p:cNvPr id="4" name="Рисунок 3" descr="radiacia-v-kvarti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643050"/>
            <a:ext cx="4857752" cy="521495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576257"/>
          </a:xfrm>
        </p:spPr>
        <p:txBody>
          <a:bodyPr/>
          <a:lstStyle/>
          <a:p>
            <a:r>
              <a:rPr lang="ru-RU" sz="2800" dirty="0" smtClean="0"/>
              <a:t>  Влияние Радиоактивного облучения на человека.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500174"/>
            <a:ext cx="4057592" cy="535782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Гибель и мутации клеток нашего тела – это естественное явление, сопровождающее нашу жизнь. В организме, состоящем примерно из 60 триллионов клеток, клетки стареют и мутируют по естественным причинам. Ежедневно гибнет несколько миллионов клеток. </a:t>
            </a:r>
          </a:p>
          <a:p>
            <a:r>
              <a:rPr lang="ru-RU" sz="1800" dirty="0" smtClean="0"/>
              <a:t>Для живых клеток наиболее опасны изменения в молекуле ДНК. Поврежденную ДНК клетка может восстановить. В противном случае она погибнет или даст измененное (мутировавшее) потомство.</a:t>
            </a:r>
          </a:p>
          <a:p>
            <a:endParaRPr lang="ru-RU" sz="1800" dirty="0"/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424" y="1500174"/>
            <a:ext cx="5104575" cy="535782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362075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sz="4000" dirty="0" smtClean="0"/>
              <a:t>Биологические последствия  радиоактивного загрязнения.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143116"/>
            <a:ext cx="4643438" cy="471488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Живые организмы обладают различной радиорезистентностью, т.е. устойчивостью к воздействию ионизирующих излучений. В целом она снижается по мере усложнения органического мира.</a:t>
            </a:r>
          </a:p>
          <a:p>
            <a:r>
              <a:rPr lang="ru-RU" sz="1800" dirty="0" smtClean="0"/>
              <a:t>Огромны экономические потери от Чернобыльской аварии: долгосрочное изъятие из хозяйственного оборота 144 тыс. га сельскохозяйственных угодий, 492 тыс. га лесов и т.д.</a:t>
            </a:r>
          </a:p>
          <a:p>
            <a:endParaRPr lang="ru-RU" sz="1800" dirty="0"/>
          </a:p>
        </p:txBody>
      </p:sp>
      <p:pic>
        <p:nvPicPr>
          <p:cNvPr id="4" name="Рисунок 3" descr="14628580151751519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1" y="2214554"/>
            <a:ext cx="4572000" cy="464344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72400" cy="842969"/>
          </a:xfrm>
        </p:spPr>
        <p:txBody>
          <a:bodyPr/>
          <a:lstStyle/>
          <a:p>
            <a:r>
              <a:rPr lang="ru-RU" dirty="0" smtClean="0"/>
              <a:t>     Борьба с радиацией.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571612"/>
            <a:ext cx="4000496" cy="528638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Несмотря на высокую опасность, которую несет в себе практически любой источник радиации, методы защиты от облучения все же существуют. Все способы защиты от радиационного воздействия можно разделить на три вида: время, расстояние и специальные экраны.</a:t>
            </a:r>
          </a:p>
          <a:p>
            <a:endParaRPr lang="ru-RU" sz="1800" dirty="0"/>
          </a:p>
        </p:txBody>
      </p:sp>
      <p:pic>
        <p:nvPicPr>
          <p:cNvPr id="4" name="Рисунок 3" descr="getim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1571612"/>
            <a:ext cx="5143503" cy="528638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1"/>
            <a:ext cx="8501122" cy="1357322"/>
          </a:xfrm>
        </p:spPr>
        <p:txBody>
          <a:bodyPr/>
          <a:lstStyle/>
          <a:p>
            <a:r>
              <a:rPr lang="ru-RU" sz="2400" dirty="0" smtClean="0"/>
              <a:t>     Исследование уровня радиации в колледже.</a:t>
            </a:r>
            <a:r>
              <a:rPr lang="ru-RU" sz="2800" dirty="0" smtClean="0"/>
              <a:t> 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6188" y="1340768"/>
            <a:ext cx="4501734" cy="521497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Опыт № 1. Измерение уровня радиации в помещениях колледжа. </a:t>
            </a:r>
            <a:endParaRPr lang="ru-RU" dirty="0" smtClean="0"/>
          </a:p>
          <a:p>
            <a:r>
              <a:rPr lang="ru-RU" dirty="0" smtClean="0"/>
              <a:t>Цель: определить уровень фона на крыльце, в инвентарной под лестницей, коридоре</a:t>
            </a:r>
            <a:r>
              <a:rPr lang="en-US" dirty="0" smtClean="0"/>
              <a:t>,</a:t>
            </a:r>
            <a:r>
              <a:rPr lang="ru-RU" dirty="0" smtClean="0"/>
              <a:t> кабинете информатики и в учебной кабинете. Установить, где фон наименьший.</a:t>
            </a:r>
          </a:p>
          <a:p>
            <a:r>
              <a:rPr lang="ru-RU" dirty="0" smtClean="0"/>
              <a:t>Оборудование: бытовой радиометр, ручка, блокнот для записей.</a:t>
            </a:r>
          </a:p>
          <a:p>
            <a:endParaRPr lang="ru-RU" dirty="0" smtClean="0"/>
          </a:p>
          <a:p>
            <a:r>
              <a:rPr lang="ru-RU" dirty="0" smtClean="0"/>
              <a:t>Наблюдение: во всех помещениях радиационный фон не превышал норму, но в инвентарной был выше всего. Ниже всего фон был на улице, на крыльце колледжа. </a:t>
            </a:r>
          </a:p>
          <a:p>
            <a:r>
              <a:rPr lang="ru-RU" dirty="0" smtClean="0"/>
              <a:t>После проветривания помещений радиационный фон снижался. 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20170420_124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084750" y="1750713"/>
            <a:ext cx="5572140" cy="4572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205</TotalTime>
  <Words>730</Words>
  <Application>Microsoft Office PowerPoint</Application>
  <PresentationFormat>Экран (4:3)</PresentationFormat>
  <Paragraphs>123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  Актуальность, цель проекта, задачи.</vt:lpstr>
      <vt:lpstr>Презентация PowerPoint</vt:lpstr>
      <vt:lpstr>Презентация PowerPoint</vt:lpstr>
      <vt:lpstr>         Что такое радиация?</vt:lpstr>
      <vt:lpstr>  Влияние Радиоактивного облучения на человека.</vt:lpstr>
      <vt:lpstr>  Биологические последствия  радиоактивного загрязнения.</vt:lpstr>
      <vt:lpstr>     Борьба с радиацией.</vt:lpstr>
      <vt:lpstr>     Исследование уровня радиации в колледже.  </vt:lpstr>
      <vt:lpstr>Презентация PowerPoint</vt:lpstr>
      <vt:lpstr>Презентация PowerPoint</vt:lpstr>
      <vt:lpstr>Анализ радиационного фона вокруг бытовых электроприборов.</vt:lpstr>
      <vt:lpstr>Презентация PowerPoint</vt:lpstr>
      <vt:lpstr>Презентация PowerPoint</vt:lpstr>
      <vt:lpstr>Рекомендации по снижению радиационного фона в быту.</vt:lpstr>
      <vt:lpstr>      Вывод</vt:lpstr>
      <vt:lpstr>Заключение</vt:lpstr>
      <vt:lpstr> Источники информации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olga1970_5@mail.ru</cp:lastModifiedBy>
  <cp:revision>27</cp:revision>
  <dcterms:created xsi:type="dcterms:W3CDTF">2017-04-17T13:28:24Z</dcterms:created>
  <dcterms:modified xsi:type="dcterms:W3CDTF">2018-07-03T11:45:11Z</dcterms:modified>
</cp:coreProperties>
</file>