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0" r:id="rId2"/>
    <p:sldId id="258" r:id="rId3"/>
    <p:sldId id="259" r:id="rId4"/>
    <p:sldId id="262" r:id="rId5"/>
    <p:sldId id="263" r:id="rId6"/>
    <p:sldId id="264" r:id="rId7"/>
    <p:sldId id="265" r:id="rId8"/>
    <p:sldId id="279" r:id="rId9"/>
    <p:sldId id="266" r:id="rId10"/>
    <p:sldId id="267" r:id="rId11"/>
    <p:sldId id="261" r:id="rId12"/>
    <p:sldId id="278" r:id="rId13"/>
    <p:sldId id="274" r:id="rId14"/>
    <p:sldId id="275" r:id="rId15"/>
    <p:sldId id="276" r:id="rId16"/>
    <p:sldId id="277" r:id="rId17"/>
    <p:sldId id="271" r:id="rId18"/>
    <p:sldId id="272" r:id="rId19"/>
    <p:sldId id="26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Структура</a:t>
            </a:r>
            <a:r>
              <a:rPr lang="ru-RU" baseline="0" dirty="0" smtClean="0"/>
              <a:t> выброса в атмосферу вредных веществ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Проценты</c:v>
                </c:pt>
              </c:strCache>
            </c:strRef>
          </c:tx>
          <c:explosion val="25"/>
          <c:dLbls>
            <c:showPercent val="1"/>
          </c:dLbls>
          <c:cat>
            <c:strRef>
              <c:f>Лист1!$A$2:$A$6</c:f>
              <c:strCache>
                <c:ptCount val="5"/>
                <c:pt idx="0">
                  <c:v>Оксиды углерода (CO, CO2)</c:v>
                </c:pt>
                <c:pt idx="1">
                  <c:v>Оксиды азота (NO, NO2)</c:v>
                </c:pt>
                <c:pt idx="2">
                  <c:v>Сернистый газ (SO2)</c:v>
                </c:pt>
                <c:pt idx="3">
                  <c:v>Твёрдые частицы</c:v>
                </c:pt>
                <c:pt idx="4">
                  <c:v>Углеводороды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 formatCode="0.00%">
                  <c:v>0.4850000000000001</c:v>
                </c:pt>
                <c:pt idx="1">
                  <c:v>0.15000000000000002</c:v>
                </c:pt>
                <c:pt idx="2" formatCode="0.00%">
                  <c:v>0.14900000000000002</c:v>
                </c:pt>
                <c:pt idx="3" formatCode="0.00%">
                  <c:v>0.13600000000000001</c:v>
                </c:pt>
                <c:pt idx="4">
                  <c:v>8.0000000000000016E-2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631512888086373"/>
          <c:y val="0.25006749136110584"/>
          <c:w val="0.33008621623007722"/>
          <c:h val="0.5239179385038716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5"/>
  <c:chart>
    <c:title>
      <c:tx>
        <c:rich>
          <a:bodyPr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</a:rPr>
              <a:t>Интенсивность движения по улице Советской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Утро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380</c:v>
                </c:pt>
                <c:pt idx="1">
                  <c:v>458</c:v>
                </c:pt>
                <c:pt idx="2">
                  <c:v>335</c:v>
                </c:pt>
                <c:pt idx="3">
                  <c:v>300</c:v>
                </c:pt>
                <c:pt idx="4">
                  <c:v>310</c:v>
                </c:pt>
                <c:pt idx="5">
                  <c:v>416</c:v>
                </c:pt>
                <c:pt idx="6">
                  <c:v>356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День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400</c:v>
                </c:pt>
                <c:pt idx="1">
                  <c:v>260</c:v>
                </c:pt>
                <c:pt idx="2">
                  <c:v>280</c:v>
                </c:pt>
                <c:pt idx="3">
                  <c:v>280</c:v>
                </c:pt>
                <c:pt idx="4">
                  <c:v>300</c:v>
                </c:pt>
                <c:pt idx="5">
                  <c:v>358</c:v>
                </c:pt>
                <c:pt idx="6">
                  <c:v>424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Вечер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384</c:v>
                </c:pt>
                <c:pt idx="1">
                  <c:v>309</c:v>
                </c:pt>
                <c:pt idx="2">
                  <c:v>324</c:v>
                </c:pt>
                <c:pt idx="3">
                  <c:v>316</c:v>
                </c:pt>
                <c:pt idx="4">
                  <c:v>348</c:v>
                </c:pt>
                <c:pt idx="5">
                  <c:v>375</c:v>
                </c:pt>
                <c:pt idx="6">
                  <c:v>375</c:v>
                </c:pt>
              </c:numCache>
            </c:numRef>
          </c:val>
        </c:ser>
        <c:axId val="94715264"/>
        <c:axId val="94729728"/>
      </c:barChart>
      <c:catAx>
        <c:axId val="947152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День недели</a:t>
                </a:r>
              </a:p>
            </c:rich>
          </c:tx>
          <c:layout/>
        </c:title>
        <c:majorTickMark val="none"/>
        <c:tickLblPos val="nextTo"/>
        <c:crossAx val="94729728"/>
        <c:crosses val="autoZero"/>
        <c:auto val="1"/>
        <c:lblAlgn val="ctr"/>
        <c:lblOffset val="100"/>
      </c:catAx>
      <c:valAx>
        <c:axId val="947297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Количество транспорта (шт.)</a:t>
                </a:r>
              </a:p>
            </c:rich>
          </c:tx>
          <c:layout>
            <c:manualLayout>
              <c:xMode val="edge"/>
              <c:yMode val="edge"/>
              <c:x val="3.5555306699515676E-2"/>
              <c:y val="0.22375726404114665"/>
            </c:manualLayout>
          </c:layout>
        </c:title>
        <c:numFmt formatCode="General" sourceLinked="1"/>
        <c:tickLblPos val="nextTo"/>
        <c:crossAx val="94715264"/>
        <c:crosses val="autoZero"/>
        <c:crossBetween val="between"/>
      </c:valAx>
    </c:plotArea>
    <c:legend>
      <c:legendPos val="r"/>
      <c:layout/>
    </c:legend>
    <c:plotVisOnly val="1"/>
  </c:chart>
  <c:spPr>
    <a:solidFill>
      <a:srgbClr val="FFCCFF"/>
    </a:solidFill>
    <a:ln w="38100">
      <a:solidFill>
        <a:srgbClr val="7030A0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5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</a:rPr>
              <a:t>Интенсивность движения по улице </a:t>
            </a:r>
            <a:r>
              <a:rPr lang="ru-RU" dirty="0" smtClean="0">
                <a:solidFill>
                  <a:srgbClr val="FF0000"/>
                </a:solidFill>
              </a:rPr>
              <a:t>25</a:t>
            </a:r>
            <a:r>
              <a:rPr lang="ru-RU" baseline="0" dirty="0" smtClean="0">
                <a:solidFill>
                  <a:srgbClr val="FF0000"/>
                </a:solidFill>
              </a:rPr>
              <a:t> </a:t>
            </a:r>
            <a:r>
              <a:rPr lang="ru-RU" baseline="0" dirty="0">
                <a:solidFill>
                  <a:srgbClr val="FF0000"/>
                </a:solidFill>
              </a:rPr>
              <a:t>Октября</a:t>
            </a:r>
            <a:endParaRPr lang="ru-RU" dirty="0">
              <a:solidFill>
                <a:srgbClr val="FF0000"/>
              </a:solidFill>
            </a:endParaRPr>
          </a:p>
        </c:rich>
      </c:tx>
      <c:layout>
        <c:manualLayout>
          <c:xMode val="edge"/>
          <c:yMode val="edge"/>
          <c:x val="0.11719509691387407"/>
          <c:y val="3.0651402643582924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Утро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37</c:v>
                </c:pt>
                <c:pt idx="1">
                  <c:v>11</c:v>
                </c:pt>
                <c:pt idx="2">
                  <c:v>14</c:v>
                </c:pt>
                <c:pt idx="3">
                  <c:v>10</c:v>
                </c:pt>
                <c:pt idx="4">
                  <c:v>11</c:v>
                </c:pt>
                <c:pt idx="5">
                  <c:v>6</c:v>
                </c:pt>
                <c:pt idx="6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День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19</c:v>
                </c:pt>
                <c:pt idx="1">
                  <c:v>15</c:v>
                </c:pt>
                <c:pt idx="2">
                  <c:v>12</c:v>
                </c:pt>
                <c:pt idx="3">
                  <c:v>8</c:v>
                </c:pt>
                <c:pt idx="4">
                  <c:v>6</c:v>
                </c:pt>
                <c:pt idx="5">
                  <c:v>15</c:v>
                </c:pt>
                <c:pt idx="6">
                  <c:v>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Вечер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14</c:v>
                </c:pt>
                <c:pt idx="1">
                  <c:v>19</c:v>
                </c:pt>
                <c:pt idx="2">
                  <c:v>10</c:v>
                </c:pt>
                <c:pt idx="3">
                  <c:v>13</c:v>
                </c:pt>
                <c:pt idx="4">
                  <c:v>14</c:v>
                </c:pt>
                <c:pt idx="5">
                  <c:v>13</c:v>
                </c:pt>
                <c:pt idx="6">
                  <c:v>6</c:v>
                </c:pt>
              </c:numCache>
            </c:numRef>
          </c:val>
        </c:ser>
        <c:axId val="94862336"/>
        <c:axId val="94864512"/>
      </c:barChart>
      <c:catAx>
        <c:axId val="948623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День недели</a:t>
                </a:r>
              </a:p>
            </c:rich>
          </c:tx>
          <c:layout/>
        </c:title>
        <c:majorTickMark val="none"/>
        <c:tickLblPos val="nextTo"/>
        <c:crossAx val="94864512"/>
        <c:crosses val="autoZero"/>
        <c:auto val="1"/>
        <c:lblAlgn val="ctr"/>
        <c:lblOffset val="100"/>
      </c:catAx>
      <c:valAx>
        <c:axId val="948645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Количество транспорта (шт.)</a:t>
                </a:r>
              </a:p>
            </c:rich>
          </c:tx>
          <c:layout>
            <c:manualLayout>
              <c:xMode val="edge"/>
              <c:yMode val="edge"/>
              <c:x val="3.5555306699515676E-2"/>
              <c:y val="0.25556914264567454"/>
            </c:manualLayout>
          </c:layout>
        </c:title>
        <c:numFmt formatCode="General" sourceLinked="1"/>
        <c:tickLblPos val="nextTo"/>
        <c:crossAx val="94862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090614705525536"/>
          <c:y val="0.46085872197327477"/>
          <c:w val="0.12539031514506754"/>
          <c:h val="0.27713332957900583"/>
        </c:manualLayout>
      </c:layout>
    </c:legend>
    <c:plotVisOnly val="1"/>
  </c:chart>
  <c:spPr>
    <a:solidFill>
      <a:srgbClr val="FFCCFF"/>
    </a:solidFill>
    <a:ln w="38100">
      <a:solidFill>
        <a:srgbClr val="7030A0"/>
      </a:solidFill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55581-51B9-4AA4-993D-D5E9415FCEBA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50E20-B2A7-4C8B-9021-1F357ED3F8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50E20-B2A7-4C8B-9021-1F357ED3F84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>
                <a:solidFill>
                  <a:prstClr val="black"/>
                </a:solidFill>
              </a:rPr>
              <a:pPr/>
              <a:t>01.02.2015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>
                <a:solidFill>
                  <a:prstClr val="black"/>
                </a:solidFill>
              </a:rPr>
              <a:pPr/>
              <a:t>01.02.2015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>
                <a:solidFill>
                  <a:prstClr val="black"/>
                </a:solidFill>
              </a:rPr>
              <a:pPr/>
              <a:t>01.02.2015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>
                <a:solidFill>
                  <a:prstClr val="black"/>
                </a:solidFill>
              </a:rPr>
              <a:pPr/>
              <a:t>01.02.2015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>
                <a:solidFill>
                  <a:prstClr val="black"/>
                </a:solidFill>
              </a:rPr>
              <a:pPr/>
              <a:t>01.02.2015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>
                <a:solidFill>
                  <a:prstClr val="black"/>
                </a:solidFill>
              </a:rPr>
              <a:pPr/>
              <a:t>01.02.2015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>
                <a:solidFill>
                  <a:prstClr val="black"/>
                </a:solidFill>
              </a:rPr>
              <a:pPr/>
              <a:t>01.02.2015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>
                <a:solidFill>
                  <a:prstClr val="black"/>
                </a:solidFill>
              </a:rPr>
              <a:pPr/>
              <a:t>01.02.2015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>
                <a:solidFill>
                  <a:prstClr val="black"/>
                </a:solidFill>
              </a:rPr>
              <a:pPr/>
              <a:t>01.02.2015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/>
          <p:nvPr userDrawn="1"/>
        </p:nvGrpSpPr>
        <p:grpSpPr>
          <a:xfrm>
            <a:off x="0" y="0"/>
            <a:ext cx="1060616" cy="6858000"/>
            <a:chOff x="0" y="0"/>
            <a:chExt cx="1060616" cy="6858000"/>
          </a:xfrm>
          <a:effectLst/>
        </p:grpSpPr>
        <p:sp>
          <p:nvSpPr>
            <p:cNvPr id="10" name="Прямоугольник 9"/>
            <p:cNvSpPr/>
            <p:nvPr userDrawn="1"/>
          </p:nvSpPr>
          <p:spPr>
            <a:xfrm>
              <a:off x="0" y="0"/>
              <a:ext cx="1000100" cy="685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9" name="Рисунок 8" descr="0_78010_a8a74fc9_M.png"/>
            <p:cNvPicPr>
              <a:picLocks noChangeAspect="1"/>
            </p:cNvPicPr>
            <p:nvPr userDrawn="1"/>
          </p:nvPicPr>
          <p:blipFill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1060616" cy="1828649"/>
            </a:xfrm>
            <a:prstGeom prst="rect">
              <a:avLst/>
            </a:prstGeom>
          </p:spPr>
        </p:pic>
        <p:pic>
          <p:nvPicPr>
            <p:cNvPr id="11" name="Рисунок 10" descr="0_78010_a8a74fc9_M.png"/>
            <p:cNvPicPr>
              <a:picLocks noChangeAspect="1"/>
            </p:cNvPicPr>
            <p:nvPr userDrawn="1"/>
          </p:nvPicPr>
          <p:blipFill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flipV="1">
              <a:off x="0" y="1785926"/>
              <a:ext cx="1060616" cy="1828649"/>
            </a:xfrm>
            <a:prstGeom prst="rect">
              <a:avLst/>
            </a:prstGeom>
          </p:spPr>
        </p:pic>
        <p:pic>
          <p:nvPicPr>
            <p:cNvPr id="12" name="Рисунок 11" descr="0_78010_a8a74fc9_M.png"/>
            <p:cNvPicPr>
              <a:picLocks noChangeAspect="1"/>
            </p:cNvPicPr>
            <p:nvPr userDrawn="1"/>
          </p:nvPicPr>
          <p:blipFill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3571876"/>
              <a:ext cx="1060616" cy="1828649"/>
            </a:xfrm>
            <a:prstGeom prst="rect">
              <a:avLst/>
            </a:prstGeom>
          </p:spPr>
        </p:pic>
        <p:pic>
          <p:nvPicPr>
            <p:cNvPr id="13" name="Рисунок 12" descr="0_78010_a8a74fc9_M.png"/>
            <p:cNvPicPr>
              <a:picLocks noChangeAspect="1"/>
            </p:cNvPicPr>
            <p:nvPr userDrawn="1"/>
          </p:nvPicPr>
          <p:blipFill>
            <a:blip r:embed="rId1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t="17963"/>
            <a:stretch>
              <a:fillRect/>
            </a:stretch>
          </p:blipFill>
          <p:spPr>
            <a:xfrm flipV="1">
              <a:off x="0" y="5357826"/>
              <a:ext cx="1060616" cy="1500174"/>
            </a:xfrm>
            <a:prstGeom prst="rect">
              <a:avLst/>
            </a:prstGeom>
          </p:spPr>
        </p:pic>
      </p:grpSp>
      <p:cxnSp>
        <p:nvCxnSpPr>
          <p:cNvPr id="18" name="Прямая соединительная линия 17"/>
          <p:cNvCxnSpPr/>
          <p:nvPr userDrawn="1"/>
        </p:nvCxnSpPr>
        <p:spPr>
          <a:xfrm rot="5400000">
            <a:off x="-2428900" y="3429000"/>
            <a:ext cx="6858000" cy="0"/>
          </a:xfrm>
          <a:prstGeom prst="line">
            <a:avLst/>
          </a:prstGeom>
          <a:ln w="127000" cap="sq" cmpd="thickThin">
            <a:solidFill>
              <a:schemeClr val="accent3">
                <a:lumMod val="75000"/>
              </a:schemeClr>
            </a:solidFill>
            <a:miter lim="800000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ap="sq" cmpd="thickThin">
            <a:solidFill>
              <a:schemeClr val="accent3">
                <a:lumMod val="75000"/>
              </a:schemeClr>
            </a:solidFill>
            <a:miter lim="800000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0" y="6572272"/>
            <a:ext cx="1285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0_6a837_8225efc1_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28662" y="0"/>
            <a:ext cx="8215338" cy="68580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vk.com/club213437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571604" y="214290"/>
            <a:ext cx="583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МОБУ « Сясьстройская СОШ №2 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642918"/>
            <a:ext cx="7776864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</a:rPr>
              <a:t>Научно-исследовательская</a:t>
            </a: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</a:rPr>
              <a:t> </a:t>
            </a:r>
            <a:r>
              <a:rPr lang="ru-RU" sz="28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</a:rPr>
              <a:t>работа</a:t>
            </a:r>
          </a:p>
          <a:p>
            <a:pPr algn="ctr">
              <a:defRPr/>
            </a:pPr>
            <a:r>
              <a:rPr lang="ru-RU" sz="28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</a:rPr>
              <a:t>На тему:</a:t>
            </a:r>
          </a:p>
          <a:p>
            <a:pPr algn="ctr">
              <a:defRPr/>
            </a:pP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192" y="1714488"/>
            <a:ext cx="8286808" cy="230832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  <a:latin typeface="Arial" charset="0"/>
              </a:rPr>
              <a:t>«Оценка степени загрязнения воздуха в городе сясьстрое по характеристике движения транспорта »</a:t>
            </a:r>
            <a:endParaRPr lang="ru-RU" sz="3600" b="1" cap="all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  <a:latin typeface="Arial" charset="0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1071538" y="4714884"/>
            <a:ext cx="40005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 smtClean="0"/>
              <a:t>Авторы:</a:t>
            </a:r>
            <a:endParaRPr lang="ru-RU" b="1" i="1" dirty="0"/>
          </a:p>
          <a:p>
            <a:r>
              <a:rPr lang="ru-RU" dirty="0" smtClean="0"/>
              <a:t>Воеводина Маргарита</a:t>
            </a:r>
          </a:p>
          <a:p>
            <a:r>
              <a:rPr lang="ru-RU" dirty="0" smtClean="0"/>
              <a:t>Катин Артём</a:t>
            </a:r>
            <a:endParaRPr lang="ru-RU" b="1" dirty="0"/>
          </a:p>
          <a:p>
            <a:r>
              <a:rPr lang="ru-RU" b="1" dirty="0"/>
              <a:t>4 «Б» класс</a:t>
            </a:r>
          </a:p>
          <a:p>
            <a:r>
              <a:rPr lang="ru-RU" b="1" i="1" dirty="0"/>
              <a:t>Научный руководитель:</a:t>
            </a:r>
          </a:p>
          <a:p>
            <a:r>
              <a:rPr lang="ru-RU" b="1" dirty="0"/>
              <a:t>Бочкова И.А.</a:t>
            </a:r>
          </a:p>
        </p:txBody>
      </p:sp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3214688" y="6130925"/>
            <a:ext cx="25621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B050"/>
                </a:solidFill>
              </a:rPr>
              <a:t>2014-2015 </a:t>
            </a:r>
            <a:r>
              <a:rPr lang="ru-RU" b="1" dirty="0">
                <a:solidFill>
                  <a:srgbClr val="00B050"/>
                </a:solidFill>
              </a:rPr>
              <a:t>учебный  год</a:t>
            </a:r>
          </a:p>
        </p:txBody>
      </p:sp>
      <p:pic>
        <p:nvPicPr>
          <p:cNvPr id="1025" name="Picture 1" descr="D:\Мои рисунки\Сясьстрой\L1wLMVtQ6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571876"/>
            <a:ext cx="2411033" cy="321471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071538" y="71414"/>
            <a:ext cx="7858180" cy="39512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800" b="1" u="sng" dirty="0" smtClean="0">
                <a:solidFill>
                  <a:srgbClr val="00B050"/>
                </a:solidFill>
              </a:rPr>
              <a:t>Влияние автотранспорта на экологическую обстановку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В городских условиях от 30% до 40% общего времени движения транспорта составляют режимы разгона и торможения, когда увеличиваются расход топлива и выбросы в атмосферу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При интенсивности движения 1500-2000 авт./ч. создаются опасные условия по уровню шума и загазованности в полосе 400-500 м. в каждую сторону от магистрали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При расходе бензина 0,1 л/км каждой автомашиной на 1км магистрали выделяется 40-60 г. свинца в час, из этого количества 80% рассеивается в полосе автомагистрали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Примерно 3,65кг оксида углерода в сутки выбрасывается одним автомобилем</a:t>
            </a: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71414"/>
            <a:ext cx="3929062" cy="460375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Экспериментальная часть</a:t>
            </a:r>
            <a:endParaRPr lang="ru-RU" sz="24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1071538" y="571480"/>
            <a:ext cx="7858180" cy="39512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u="sng" dirty="0" smtClean="0">
                <a:solidFill>
                  <a:srgbClr val="00B050"/>
                </a:solidFill>
              </a:rPr>
              <a:t>Определение содержания количества вредных веществ, выбрасываемых в атмосферу автотранспортом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а) определили интенсивность и состав транспортного потока на контрольном участке.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На выбранном для исследования участке длиной 100 м, производился подсчет автомобилей, движущихся в оба направления. Работа производилась в утренние, дневные и вечерние часы. Исследуемый участок дороги – улица Советская (около Городского рынка); контрольный участок – улица 25 Октября  (150 метров от здания школы). </a:t>
            </a:r>
          </a:p>
          <a:p>
            <a:pPr lvl="0">
              <a:buFont typeface="Arial" pitchFamily="34" charset="0"/>
              <a:buChar char="•"/>
            </a:pPr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D:\Мои рисунки\Сясьстрой\x_e6a08d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35148"/>
            <a:ext cx="3840000" cy="288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 descr="D:\Мои рисунки\Сясьстрой\x_3c1b9b5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857628"/>
            <a:ext cx="3840000" cy="288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071538" y="214290"/>
            <a:ext cx="7929618" cy="6316103"/>
            <a:chOff x="1071538" y="214290"/>
            <a:chExt cx="7929618" cy="6316103"/>
          </a:xfrm>
        </p:grpSpPr>
        <p:pic>
          <p:nvPicPr>
            <p:cNvPr id="2" name="Рисунок 1" descr="D:\Мои рисунки\Безымянный.jpg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1538" y="214290"/>
              <a:ext cx="7929618" cy="6316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Овал 2"/>
            <p:cNvSpPr/>
            <p:nvPr/>
          </p:nvSpPr>
          <p:spPr>
            <a:xfrm>
              <a:off x="6000760" y="2000240"/>
              <a:ext cx="357190" cy="35719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6715140" y="3071810"/>
              <a:ext cx="357190" cy="35719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071538" y="142852"/>
            <a:ext cx="7858180" cy="1143008"/>
          </a:xfrm>
          <a:prstGeom prst="rect">
            <a:avLst/>
          </a:prstGeo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На основе пятикратного проведения эксперимента были получены усредненные характеристики транспортного потока, представленные в таблице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142984"/>
          <a:ext cx="7786742" cy="2763012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{775DCB02-9BB8-47FD-8907-85C794F793BA}</a:tableStyleId>
              </a:tblPr>
              <a:tblGrid>
                <a:gridCol w="3152591"/>
                <a:gridCol w="119101"/>
                <a:gridCol w="2224226"/>
                <a:gridCol w="2290824"/>
              </a:tblGrid>
              <a:tr h="2245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8335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Участок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8335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Легковые автомобили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8335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Грузовые автомобили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4700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8335" algn="l"/>
                        </a:tabLst>
                      </a:pPr>
                      <a:r>
                        <a:rPr lang="ru-RU" sz="1600" b="1" dirty="0"/>
                        <a:t>Интенсивность за 1 час/неделя (</a:t>
                      </a:r>
                      <a:r>
                        <a:rPr lang="en-US" sz="1600" b="1" dirty="0"/>
                        <a:t>N</a:t>
                      </a:r>
                      <a:r>
                        <a:rPr lang="ru-RU" sz="1600" b="1" dirty="0"/>
                        <a:t>)</a:t>
                      </a:r>
                      <a:endParaRPr lang="ru-RU" sz="1600" b="1" dirty="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7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Улица Советская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281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57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147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Улица 25 Октября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/>
                        <a:t>12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/>
                        <a:t>2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4700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8335" algn="l"/>
                        </a:tabLst>
                      </a:pPr>
                      <a:r>
                        <a:rPr lang="ru-RU" sz="1600" b="1" dirty="0"/>
                        <a:t>Среднее количество за сутки</a:t>
                      </a:r>
                      <a:endParaRPr lang="ru-RU" sz="1600" b="1" dirty="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785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Улица Советская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/>
                        <a:t>6744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/>
                        <a:t>1368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14785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Улица 25 Октября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/>
                        <a:t>288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/>
                        <a:t>48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94006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18335" algn="l"/>
                        </a:tabLst>
                      </a:pPr>
                      <a:r>
                        <a:rPr lang="ru-RU" sz="1600" b="1" dirty="0"/>
                        <a:t>Примечание: санитарные требования по уровню загрязнения допускают поток машин в жилой зоне интенсивностью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не более 200 </a:t>
                      </a:r>
                      <a:r>
                        <a:rPr lang="ru-RU" sz="1600" b="1" dirty="0"/>
                        <a:t>автомобилей в час.</a:t>
                      </a:r>
                      <a:endParaRPr lang="ru-RU" sz="1600" b="1" dirty="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7845" marR="67845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14282" y="4143380"/>
          <a:ext cx="4286280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643438" y="4143380"/>
          <a:ext cx="4286280" cy="2486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14414" y="2357430"/>
          <a:ext cx="7715303" cy="1143007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{775DCB02-9BB8-47FD-8907-85C794F793BA}</a:tableStyleId>
              </a:tblPr>
              <a:tblGrid>
                <a:gridCol w="2571499"/>
                <a:gridCol w="2571499"/>
                <a:gridCol w="2572305"/>
              </a:tblGrid>
              <a:tr h="3039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Участок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(бензин)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(дизельное топливо)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195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Улица Советская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/>
                        <a:t>281 </a:t>
                      </a:r>
                      <a:r>
                        <a:rPr lang="ru-RU" sz="1600" b="1">
                          <a:sym typeface="Symbol"/>
                        </a:rPr>
                        <a:t></a:t>
                      </a:r>
                      <a:r>
                        <a:rPr lang="ru-RU" sz="1600" b="1"/>
                        <a:t> 0,1 = 28,1(км)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57 </a:t>
                      </a:r>
                      <a:r>
                        <a:rPr lang="ru-RU" sz="1600" b="1">
                          <a:sym typeface="Symbol"/>
                        </a:rPr>
                        <a:t></a:t>
                      </a:r>
                      <a:r>
                        <a:rPr lang="ru-RU" sz="1600" b="1"/>
                        <a:t> 0,1 = 5,7(км)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195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Улица 25 Октября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12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0,1 = 1,2(км)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0,1 = 0,2(км)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3" name="Содержимое 3"/>
          <p:cNvSpPr txBox="1">
            <a:spLocks/>
          </p:cNvSpPr>
          <p:nvPr/>
        </p:nvSpPr>
        <p:spPr>
          <a:xfrm>
            <a:off x="1142976" y="71414"/>
            <a:ext cx="7858180" cy="2357454"/>
          </a:xfrm>
          <a:prstGeom prst="rect">
            <a:avLst/>
          </a:prstGeo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б) рассчитали количество топлива разного вида, сжигаемого двигателями автомашин.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рассчитывается общий путь, пройденный выявленным количеством автомобилей каждого типа за 1 час (S, км), по формуле: S = N </a:t>
            </a:r>
            <a:r>
              <a:rPr lang="ru-RU" sz="2000" b="1" dirty="0" smtClean="0">
                <a:solidFill>
                  <a:srgbClr val="7030A0"/>
                </a:solidFill>
                <a:sym typeface="Symbol"/>
              </a:rPr>
              <a:t></a:t>
            </a:r>
            <a:r>
              <a:rPr lang="ru-RU" sz="2000" b="1" dirty="0" smtClean="0">
                <a:solidFill>
                  <a:srgbClr val="7030A0"/>
                </a:solidFill>
              </a:rPr>
              <a:t> I, где N – количество автомобилей каждого типа (на дизельном и бензиновом топливе) за 1 час; I – длина участка (км), равная 0,1 км.</a:t>
            </a:r>
            <a:r>
              <a:rPr lang="ru-RU" sz="2000" dirty="0" smtClean="0"/>
              <a:t> 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dirty="0" smtClean="0"/>
              <a:t> 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/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4786322"/>
          <a:ext cx="7715303" cy="1870718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{775DCB02-9BB8-47FD-8907-85C794F793BA}</a:tableStyleId>
              </a:tblPr>
              <a:tblGrid>
                <a:gridCol w="1206751"/>
                <a:gridCol w="1626735"/>
                <a:gridCol w="1627541"/>
                <a:gridCol w="1626735"/>
                <a:gridCol w="1627541"/>
              </a:tblGrid>
              <a:tr h="523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Участок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R(бензин)  (л/час)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R(бензин)  (л/сутки)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R(дизельное топливо) (л/час)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R(дизельное топливо) (л/сутки)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Улица Советская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28,1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0,1 = 2,81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2,81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24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67,44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5,7 </a:t>
                      </a:r>
                      <a:r>
                        <a:rPr lang="ru-RU" sz="1600" b="1">
                          <a:sym typeface="Symbol"/>
                        </a:rPr>
                        <a:t></a:t>
                      </a:r>
                      <a:r>
                        <a:rPr lang="ru-RU" sz="1600" b="1"/>
                        <a:t> 0,4 = 2,28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2,28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24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54,72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/>
                        <a:t>Улица 25 Октября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1,2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0,1 = 0,12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0,12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24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2,88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0,2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0,4 = 0,08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0,08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24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1,92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5" name="Содержимое 3"/>
          <p:cNvSpPr txBox="1">
            <a:spLocks/>
          </p:cNvSpPr>
          <p:nvPr/>
        </p:nvSpPr>
        <p:spPr>
          <a:xfrm>
            <a:off x="1142976" y="3429000"/>
            <a:ext cx="7858180" cy="1428760"/>
          </a:xfrm>
          <a:prstGeom prst="rect">
            <a:avLst/>
          </a:prstGeo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рассчитывается количество топлива, сжигаемого двигателями автомашин R (л), по формуле: R = S </a:t>
            </a:r>
            <a:r>
              <a:rPr lang="ru-RU" sz="2000" b="1" dirty="0" smtClean="0">
                <a:solidFill>
                  <a:srgbClr val="7030A0"/>
                </a:solidFill>
                <a:sym typeface="Symbol"/>
              </a:rPr>
              <a:t></a:t>
            </a:r>
            <a:r>
              <a:rPr lang="ru-RU" sz="2000" b="1" dirty="0" smtClean="0">
                <a:solidFill>
                  <a:srgbClr val="7030A0"/>
                </a:solidFill>
              </a:rPr>
              <a:t> K, где K – расход топлива на 1 км пути (л) (приблизительно равный 0,1 л для бензиновых двигателей, 0,4 л для дизельных).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dirty="0" smtClean="0"/>
              <a:t> 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/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000100" y="142852"/>
            <a:ext cx="8001056" cy="3143272"/>
          </a:xfrm>
          <a:prstGeom prst="rect">
            <a:avLst/>
          </a:prstGeo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в) рассчитали количество образованных вредных веществ по бензину.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Рассчитывается объемное количество выделившихся загрязняющих веществ (V, л) на выбранном нами участке дороги по формуле: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V = R </a:t>
            </a:r>
            <a:r>
              <a:rPr lang="ru-RU" sz="2000" b="1" dirty="0" smtClean="0">
                <a:solidFill>
                  <a:srgbClr val="7030A0"/>
                </a:solidFill>
                <a:sym typeface="Symbol"/>
              </a:rPr>
              <a:t>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 err="1" smtClean="0">
                <a:solidFill>
                  <a:srgbClr val="7030A0"/>
                </a:solidFill>
              </a:rPr>
              <a:t>k</a:t>
            </a:r>
            <a:r>
              <a:rPr lang="ru-RU" sz="2000" b="1" dirty="0" smtClean="0">
                <a:solidFill>
                  <a:srgbClr val="7030A0"/>
                </a:solidFill>
              </a:rPr>
              <a:t> , где </a:t>
            </a:r>
            <a:r>
              <a:rPr lang="ru-RU" sz="2000" b="1" dirty="0" err="1" smtClean="0">
                <a:solidFill>
                  <a:srgbClr val="7030A0"/>
                </a:solidFill>
              </a:rPr>
              <a:t>k</a:t>
            </a:r>
            <a:r>
              <a:rPr lang="ru-RU" sz="2000" b="1" dirty="0" smtClean="0">
                <a:solidFill>
                  <a:srgbClr val="7030A0"/>
                </a:solidFill>
              </a:rPr>
              <a:t> – коэффициент: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для бензина: при сгорании топлива, необходимого для пробега 1 км, выделяется: 0,6 л угарного газа, 0,1 л углеводородов, 0,04 л диоксида азота;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для дизельного топлива: при сгорании топлива, необходимого для пробега 1 км, выделяется: 0,14 л угарного газа, 0,037 л углеводородов, 0,015 л диоксида азота.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dirty="0" smtClean="0"/>
              <a:t> 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/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2976" y="3571876"/>
          <a:ext cx="7858180" cy="2534201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{775DCB02-9BB8-47FD-8907-85C794F793BA}</a:tableStyleId>
              </a:tblPr>
              <a:tblGrid>
                <a:gridCol w="1122148"/>
                <a:gridCol w="1122148"/>
                <a:gridCol w="1122148"/>
                <a:gridCol w="1122148"/>
                <a:gridCol w="1123720"/>
                <a:gridCol w="1123720"/>
                <a:gridCol w="1122148"/>
              </a:tblGrid>
              <a:tr h="65314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Участок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Объёмное количество вредных веществ по бензину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Объёмное количество вредных веществ по дизельному топливу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V (СО)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V (</a:t>
                      </a:r>
                      <a:r>
                        <a:rPr lang="ru-RU" sz="1800" b="1" dirty="0" err="1">
                          <a:solidFill>
                            <a:srgbClr val="FF0000"/>
                          </a:solidFill>
                        </a:rPr>
                        <a:t>СхН</a:t>
                      </a:r>
                      <a:r>
                        <a:rPr lang="ru-RU" sz="1800" b="1" baseline="-25000" dirty="0" err="1">
                          <a:solidFill>
                            <a:srgbClr val="FF0000"/>
                          </a:solidFill>
                        </a:rPr>
                        <a:t>у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V (</a:t>
                      </a:r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ru-RU" sz="1800" b="1" baseline="-25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V (СО)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V (</a:t>
                      </a:r>
                      <a:r>
                        <a:rPr lang="ru-RU" sz="1800" b="1" dirty="0" err="1">
                          <a:solidFill>
                            <a:srgbClr val="FF0000"/>
                          </a:solidFill>
                        </a:rPr>
                        <a:t>СхН</a:t>
                      </a:r>
                      <a:r>
                        <a:rPr lang="ru-RU" sz="1800" b="1" baseline="-25000" dirty="0" err="1">
                          <a:solidFill>
                            <a:srgbClr val="FF0000"/>
                          </a:solidFill>
                        </a:rPr>
                        <a:t>у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V (</a:t>
                      </a:r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lang="ru-RU" sz="1800" b="1" baseline="-25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653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Улица Советская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67,44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0,6 = 40,46(л)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67,44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0,1 = 6,74(л)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/>
                        <a:t>67,44 </a:t>
                      </a:r>
                      <a:r>
                        <a:rPr lang="ru-RU" sz="1600" b="1">
                          <a:sym typeface="Symbol"/>
                        </a:rPr>
                        <a:t></a:t>
                      </a:r>
                      <a:r>
                        <a:rPr lang="ru-RU" sz="1600" b="1"/>
                        <a:t> 0,04 = 2,70(л)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/>
                        <a:t>54,72 </a:t>
                      </a:r>
                      <a:r>
                        <a:rPr lang="ru-RU" sz="1600" b="1">
                          <a:sym typeface="Symbol"/>
                        </a:rPr>
                        <a:t></a:t>
                      </a:r>
                      <a:r>
                        <a:rPr lang="ru-RU" sz="1600" b="1"/>
                        <a:t> 0,14 = 7,66(л)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/>
                        <a:t>54,72 </a:t>
                      </a:r>
                      <a:r>
                        <a:rPr lang="ru-RU" sz="1600" b="1">
                          <a:sym typeface="Symbol"/>
                        </a:rPr>
                        <a:t></a:t>
                      </a:r>
                      <a:r>
                        <a:rPr lang="ru-RU" sz="1600" b="1"/>
                        <a:t> 0,037 = 2,02(л)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/>
                        <a:t>54,72 </a:t>
                      </a:r>
                      <a:r>
                        <a:rPr lang="ru-RU" sz="1600" b="1">
                          <a:sym typeface="Symbol"/>
                        </a:rPr>
                        <a:t></a:t>
                      </a:r>
                      <a:r>
                        <a:rPr lang="ru-RU" sz="1600" b="1"/>
                        <a:t> 0,015 = 0,82(л)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653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/>
                        <a:t>Улица 25 Октября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/>
                        <a:t>2,88 </a:t>
                      </a:r>
                      <a:r>
                        <a:rPr lang="ru-RU" sz="1600" b="1">
                          <a:sym typeface="Symbol"/>
                        </a:rPr>
                        <a:t></a:t>
                      </a:r>
                      <a:r>
                        <a:rPr lang="ru-RU" sz="1600" b="1"/>
                        <a:t> 0,6 = 1,73(л)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2,88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0,1 = 0,29(л)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2,88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0,04 = 0,12(л)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1,92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0,14 = 0,27(л)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1,92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0,037 = 0,07(л)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1,92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0,015 = 0,03(л)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000100" y="71414"/>
            <a:ext cx="8001056" cy="1785950"/>
          </a:xfrm>
          <a:prstGeom prst="rect">
            <a:avLst/>
          </a:prstGeo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Рассчитывается количество свинца (</a:t>
            </a:r>
            <a:r>
              <a:rPr lang="ru-RU" sz="2000" b="1" dirty="0" err="1" smtClean="0">
                <a:solidFill>
                  <a:srgbClr val="7030A0"/>
                </a:solidFill>
              </a:rPr>
              <a:t>m</a:t>
            </a:r>
            <a:r>
              <a:rPr lang="ru-RU" sz="2000" b="1" dirty="0" smtClean="0">
                <a:solidFill>
                  <a:srgbClr val="7030A0"/>
                </a:solidFill>
              </a:rPr>
              <a:t> , г), содержащееся в топливе (1 л этилированного бензина содержит в среднем 0, 25 г </a:t>
            </a:r>
            <a:r>
              <a:rPr lang="ru-RU" sz="2000" b="1" dirty="0" err="1" smtClean="0">
                <a:solidFill>
                  <a:srgbClr val="7030A0"/>
                </a:solidFill>
              </a:rPr>
              <a:t>тетраэтилата</a:t>
            </a:r>
            <a:r>
              <a:rPr lang="ru-RU" sz="2000" b="1" dirty="0" smtClean="0">
                <a:solidFill>
                  <a:srgbClr val="7030A0"/>
                </a:solidFill>
              </a:rPr>
              <a:t> свинца), с использованием данных по расходу топлива на исследуемом участке автотрассы: </a:t>
            </a:r>
            <a:r>
              <a:rPr lang="ru-RU" sz="2000" b="1" dirty="0" err="1" smtClean="0">
                <a:solidFill>
                  <a:srgbClr val="7030A0"/>
                </a:solidFill>
              </a:rPr>
              <a:t>m</a:t>
            </a:r>
            <a:r>
              <a:rPr lang="ru-RU" sz="2000" b="1" dirty="0" smtClean="0">
                <a:solidFill>
                  <a:srgbClr val="7030A0"/>
                </a:solidFill>
              </a:rPr>
              <a:t>(</a:t>
            </a:r>
            <a:r>
              <a:rPr lang="ru-RU" sz="2000" b="1" dirty="0" err="1" smtClean="0">
                <a:solidFill>
                  <a:srgbClr val="7030A0"/>
                </a:solidFill>
              </a:rPr>
              <a:t>Pb</a:t>
            </a:r>
            <a:r>
              <a:rPr lang="ru-RU" sz="2000" b="1" dirty="0" smtClean="0">
                <a:solidFill>
                  <a:srgbClr val="7030A0"/>
                </a:solidFill>
              </a:rPr>
              <a:t>) = R </a:t>
            </a:r>
            <a:r>
              <a:rPr lang="ru-RU" sz="2000" b="1" dirty="0" smtClean="0">
                <a:solidFill>
                  <a:srgbClr val="7030A0"/>
                </a:solidFill>
                <a:sym typeface="Symbol"/>
              </a:rPr>
              <a:t>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 err="1" smtClean="0">
                <a:solidFill>
                  <a:srgbClr val="7030A0"/>
                </a:solidFill>
              </a:rPr>
              <a:t>k</a:t>
            </a:r>
            <a:r>
              <a:rPr lang="ru-RU" sz="2000" b="1" dirty="0" smtClean="0">
                <a:solidFill>
                  <a:srgbClr val="7030A0"/>
                </a:solidFill>
              </a:rPr>
              <a:t>(</a:t>
            </a:r>
            <a:r>
              <a:rPr lang="ru-RU" sz="2000" b="1" dirty="0" err="1" smtClean="0">
                <a:solidFill>
                  <a:srgbClr val="7030A0"/>
                </a:solidFill>
              </a:rPr>
              <a:t>Pb</a:t>
            </a:r>
            <a:r>
              <a:rPr lang="ru-RU" sz="2000" b="1" dirty="0" smtClean="0">
                <a:solidFill>
                  <a:srgbClr val="7030A0"/>
                </a:solidFill>
              </a:rPr>
              <a:t>) где R – количество сжигаемого топлива, </a:t>
            </a:r>
            <a:r>
              <a:rPr lang="ru-RU" sz="2000" b="1" dirty="0" err="1" smtClean="0">
                <a:solidFill>
                  <a:srgbClr val="7030A0"/>
                </a:solidFill>
              </a:rPr>
              <a:t>k</a:t>
            </a:r>
            <a:r>
              <a:rPr lang="ru-RU" sz="2000" b="1" dirty="0" smtClean="0">
                <a:solidFill>
                  <a:srgbClr val="7030A0"/>
                </a:solidFill>
              </a:rPr>
              <a:t> –  коэффициент, равный 0,25.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dirty="0" smtClean="0"/>
              <a:t> 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/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2976" y="1714488"/>
          <a:ext cx="7786742" cy="1143009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{775DCB02-9BB8-47FD-8907-85C794F793BA}</a:tableStyleId>
              </a:tblPr>
              <a:tblGrid>
                <a:gridCol w="2164114"/>
                <a:gridCol w="5622628"/>
              </a:tblGrid>
              <a:tr h="3810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Участок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Количество свинца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Улица Советская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/>
                        <a:t>m</a:t>
                      </a:r>
                      <a:r>
                        <a:rPr lang="ru-RU" sz="1600" b="1" dirty="0"/>
                        <a:t>(</a:t>
                      </a:r>
                      <a:r>
                        <a:rPr lang="ru-RU" sz="1600" b="1" dirty="0" err="1"/>
                        <a:t>Pb</a:t>
                      </a:r>
                      <a:r>
                        <a:rPr lang="ru-RU" sz="1600" b="1" dirty="0"/>
                        <a:t>) = 67,44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0,25 = 16,86(г)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/>
                        <a:t>Улица 25 Октября</a:t>
                      </a: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err="1"/>
                        <a:t>m</a:t>
                      </a:r>
                      <a:r>
                        <a:rPr lang="ru-RU" sz="1600" b="1" dirty="0"/>
                        <a:t>(</a:t>
                      </a:r>
                      <a:r>
                        <a:rPr lang="ru-RU" sz="1600" b="1" dirty="0" err="1"/>
                        <a:t>Pb</a:t>
                      </a:r>
                      <a:r>
                        <a:rPr lang="ru-RU" sz="1600" b="1" dirty="0"/>
                        <a:t>) = 2,88 </a:t>
                      </a:r>
                      <a:r>
                        <a:rPr lang="ru-RU" sz="1600" b="1" dirty="0">
                          <a:sym typeface="Symbol"/>
                        </a:rPr>
                        <a:t></a:t>
                      </a:r>
                      <a:r>
                        <a:rPr lang="ru-RU" sz="1600" b="1" dirty="0"/>
                        <a:t> 0,25 = 0,72(г)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4" name="Содержимое 3"/>
          <p:cNvSpPr txBox="1">
            <a:spLocks/>
          </p:cNvSpPr>
          <p:nvPr/>
        </p:nvSpPr>
        <p:spPr>
          <a:xfrm>
            <a:off x="1142944" y="2786058"/>
            <a:ext cx="8001056" cy="1214446"/>
          </a:xfrm>
          <a:prstGeom prst="rect">
            <a:avLst/>
          </a:prstGeo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г) рассчитали количество чистого воздуха необходимого для разбавления выделившихся загрязняющих веществ для обеспечения санитарно-допустимых условий окружающей среды.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dirty="0" smtClean="0"/>
              <a:t> 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/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4414" y="3786190"/>
          <a:ext cx="7715304" cy="1889385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{775DCB02-9BB8-47FD-8907-85C794F793BA}</a:tableStyleId>
              </a:tblPr>
              <a:tblGrid>
                <a:gridCol w="1475951"/>
                <a:gridCol w="1357425"/>
                <a:gridCol w="1703389"/>
                <a:gridCol w="1248512"/>
                <a:gridCol w="1930027"/>
              </a:tblGrid>
              <a:tr h="628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Тип вредного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вещества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Объём (л)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Масса (мг)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ПДК (мг/м</a:t>
                      </a:r>
                      <a:r>
                        <a:rPr lang="ru-RU" sz="1800" b="1" baseline="3000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Количество воздуха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</a:rPr>
                        <a:t>для 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разбавления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3143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СО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50,12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58г(58000мг)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3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/>
                        <a:t>19333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r>
                        <a:rPr lang="ru-RU" sz="1600" b="1" baseline="30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3143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/>
                        <a:t>С</a:t>
                      </a:r>
                      <a:r>
                        <a:rPr lang="ru-RU" sz="1600" b="1" baseline="-25000" dirty="0" err="1"/>
                        <a:t>х</a:t>
                      </a:r>
                      <a:r>
                        <a:rPr lang="ru-RU" sz="1600" b="1" dirty="0" err="1"/>
                        <a:t>Н</a:t>
                      </a:r>
                      <a:r>
                        <a:rPr lang="ru-RU" sz="1600" b="1" baseline="-25000" dirty="0" err="1"/>
                        <a:t>у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9,12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27г(27000мг)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25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/>
                        <a:t>1080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r>
                        <a:rPr lang="ru-RU" sz="1600" b="1" baseline="30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3143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/>
                        <a:t>NO</a:t>
                      </a:r>
                      <a:r>
                        <a:rPr lang="ru-RU" sz="1600" b="1" baseline="-25000"/>
                        <a:t>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3,67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7г(7000мг)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0,04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/>
                        <a:t>175000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r>
                        <a:rPr lang="ru-RU" sz="1600" b="1" baseline="30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95" marR="68295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>
          <a:xfrm>
            <a:off x="1142944" y="5715016"/>
            <a:ext cx="8001056" cy="1214446"/>
          </a:xfrm>
          <a:prstGeom prst="rect">
            <a:avLst/>
          </a:prstGeo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Общий </a:t>
            </a:r>
            <a:r>
              <a:rPr lang="en-US" b="1" dirty="0" smtClean="0">
                <a:solidFill>
                  <a:srgbClr val="FF0000"/>
                </a:solidFill>
              </a:rPr>
              <a:t>V</a:t>
            </a:r>
            <a:r>
              <a:rPr lang="ru-RU" b="1" baseline="-25000" dirty="0" smtClean="0">
                <a:solidFill>
                  <a:srgbClr val="FF0000"/>
                </a:solidFill>
              </a:rPr>
              <a:t>(воздуха для разбавления)</a:t>
            </a:r>
            <a:r>
              <a:rPr lang="ru-RU" b="1" dirty="0" smtClean="0">
                <a:solidFill>
                  <a:srgbClr val="FF0000"/>
                </a:solidFill>
              </a:rPr>
              <a:t> = 19333 + 1080 + 175000 = (м</a:t>
            </a:r>
            <a:r>
              <a:rPr lang="ru-RU" b="1" baseline="30000" dirty="0" smtClean="0">
                <a:solidFill>
                  <a:srgbClr val="FF0000"/>
                </a:solidFill>
              </a:rPr>
              <a:t>3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Чтобы добиться ПДК только для этих трёх веществ, необходимо 195413 м</a:t>
            </a:r>
            <a:r>
              <a:rPr lang="ru-RU" b="1" baseline="30000" dirty="0" smtClean="0">
                <a:solidFill>
                  <a:srgbClr val="FF0000"/>
                </a:solidFill>
              </a:rPr>
              <a:t>3</a:t>
            </a:r>
            <a:r>
              <a:rPr lang="ru-RU" b="1" dirty="0" smtClean="0">
                <a:solidFill>
                  <a:srgbClr val="FF0000"/>
                </a:solidFill>
              </a:rPr>
              <a:t> чистого воздуха.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dirty="0" smtClean="0"/>
              <a:t> 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/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4643438" y="-24"/>
            <a:ext cx="4357718" cy="35719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u="sng" dirty="0" smtClean="0">
                <a:solidFill>
                  <a:srgbClr val="00B050"/>
                </a:solidFill>
              </a:rPr>
              <a:t>Оценка состояния здоровья учащихся нашего класса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Один из основных методов оценки здоровья является изучение динамики заболеваемости. Она может характеризовать отдельную возрастную, профессиональную, социальную, половую группу, например заболеваемость учащихся нашего класса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3714752"/>
          <a:ext cx="8715430" cy="2804160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{775DCB02-9BB8-47FD-8907-85C794F793BA}</a:tableStyleId>
              </a:tblPr>
              <a:tblGrid>
                <a:gridCol w="704722"/>
                <a:gridCol w="738363"/>
                <a:gridCol w="1066140"/>
                <a:gridCol w="611563"/>
                <a:gridCol w="611563"/>
                <a:gridCol w="611563"/>
                <a:gridCol w="611563"/>
                <a:gridCol w="1116753"/>
                <a:gridCol w="961184"/>
                <a:gridCol w="855672"/>
                <a:gridCol w="826344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Класс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Кол-во учащихся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Число дней, пропущенных по болезни в год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</a:rPr>
                        <a:t>Число болеющих детей</a:t>
                      </a:r>
                      <a:endParaRPr lang="ru-RU" sz="16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Число не болеющих детей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Медицинская группа по физкультуре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72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1-2 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</a:rPr>
                        <a:t>раза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в год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3-4 раза в год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4-6 раз в год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8-12 раз в го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</a:rPr>
                        <a:t>сновная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п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</a:rPr>
                        <a:t>одготовительная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специальная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30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306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17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4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1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-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20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8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27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234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11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-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-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14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25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-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3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27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268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14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3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-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-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25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-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4 (1п.)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27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102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10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-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-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25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-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159" marR="65159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1026" name="Picture 2" descr="http://syasschool2.ucoz.ru/Classes/2014-2015/4b/4b_kl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4333875" cy="297180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000100" y="-24"/>
            <a:ext cx="8143900" cy="4357718"/>
          </a:xfrm>
          <a:prstGeom prst="rect">
            <a:avLst/>
          </a:prstGeo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На основании сведений из классных журналов за 1-4 классы мы рассчитали: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«показатель временной нетрудоспособности» за каждый  год. Он определяется по отношению числа дней, пропущенных по болезни детьми, к общему числу всех наблюдаемых детей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 «индекс здоровья». Оценивается в % по отношению детей, не болевших ни разу в году, к общему числу наблюдаемых детей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низкий «индекс здоровья»  нельзя объяснить только влиянием загрязнения атмосферы на организм человека. Необходимо брать во внимание наследственность человека, загрязнение воды, почвы и многие другие факторы</a:t>
            </a:r>
          </a:p>
          <a:p>
            <a:pPr lvl="0">
              <a:buFont typeface="Arial" pitchFamily="34" charset="0"/>
              <a:buChar char="•"/>
            </a:pPr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19" y="3500438"/>
          <a:ext cx="8715436" cy="308457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{775DCB02-9BB8-47FD-8907-85C794F793BA}</a:tableStyleId>
              </a:tblPr>
              <a:tblGrid>
                <a:gridCol w="682736"/>
                <a:gridCol w="1228925"/>
                <a:gridCol w="1775113"/>
                <a:gridCol w="1365471"/>
                <a:gridCol w="2122859"/>
                <a:gridCol w="1540332"/>
              </a:tblGrid>
              <a:tr h="822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Класс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Кол-во учащихся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Число дней, пропущенных по болезни в год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Число не болеющих детей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Показатель временной нетрудоспособности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Индекс здоровья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907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30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306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8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306/30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10,2</a:t>
                      </a:r>
                      <a:r>
                        <a:rPr lang="ru-RU" sz="1600" b="1" dirty="0"/>
                        <a:t> (дней/человек)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8/30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0,27 (27%)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907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27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234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14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234/27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8,7 </a:t>
                      </a:r>
                      <a:r>
                        <a:rPr lang="ru-RU" sz="1600" b="1" dirty="0"/>
                        <a:t>(дней/человек)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14/27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0,52 (52%)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907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3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27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268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10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268/27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9,9 </a:t>
                      </a:r>
                      <a:r>
                        <a:rPr lang="ru-RU" sz="1600" b="1" dirty="0"/>
                        <a:t>(дней/человек)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10/27 =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</a:rPr>
                        <a:t>0,37 (37%)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4907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4 (1п.)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/>
                        <a:t>27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102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15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102/27 = 3,8 (дней/человек)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15/27 = 0,56 (56%)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142852"/>
            <a:ext cx="3240087" cy="461962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/>
              <a:t>Выводы</a:t>
            </a:r>
            <a:endParaRPr lang="ru-RU" sz="2400" dirty="0"/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1071538" y="571480"/>
            <a:ext cx="7858180" cy="3951288"/>
          </a:xfrm>
          <a:prstGeom prst="rect">
            <a:avLst/>
          </a:prstGeo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На основании полученных результатов можно сделать ряд выводов: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среднесуточный транспортный поток  на улице Советской превышает санитарные нормы; в районе школы обстановка благоприятная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количество вредных веществ, выбрасываемых в атмосферу работающими автомобильными двигателями выше ПДК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можно предположить, что в целом степень загрязнённости  окружающей среды города – тревожная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логическим завершением работы является оценка состояния здоровья учеников нашего класса: экологическая обстановка города оказывает влияние на состояние здоровья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проектная работа позволяет сделать вывод, что те исследования, которые были проведены, не достаточны для окончательной оценки экологической ситуации города, микрорайона. Необходимо рассмотреть сезонные изменения движения транспорта; проблемы подземных вод, земель, отходов производств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7030A0"/>
                </a:solidFill>
              </a:rPr>
              <a:t>   для уменьшения влияния выделений автотранспорта на экологическую обстановку в городе и на состояние здоровья населения, необходимо выносить трассы за пределы населённого пункта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813" y="142852"/>
            <a:ext cx="6624637" cy="461963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/>
              <a:t>Обоснование выбора темы и её актуальность</a:t>
            </a:r>
            <a:endParaRPr lang="ru-RU" sz="24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85815" y="785794"/>
            <a:ext cx="8143903" cy="57150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Актуальность исследования определяется его научным значением, связанным с химико-экологическими проблемами и охраной окружающей среды, антропогенными загрязнениями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Человеческий организм использует и преобразует как природные химические соединения, так и вещества, возникающие в результате производственной деятельности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Автомобильный транспорт - самый массовый и динамично развивающийся вид транспорта в городах. В то же время он является главным источником загрязнения воздуха, составляя от 60 до 80% всех выбросов загрязняющих веществ в атмосферу Интенсивность движения автотранспорта - важный фактор прямого и косвенного воздействия на окружающую среду города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выхлопных газах двигателей внутреннего сгорания содержится до 280 компонентов, большинство из которых относится к категории вредных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городе Сясьстрой находится Сясьский ЦБК, через город проходит трасса Кола Федерального значения, поэтому в воздух поступает большое количество вредных веществ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25" y="214313"/>
            <a:ext cx="4297363" cy="461962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/>
              <a:t>Источники информации</a:t>
            </a:r>
            <a:endParaRPr lang="ru-RU" sz="2400" dirty="0"/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1071538" y="571480"/>
            <a:ext cx="7858180" cy="3951288"/>
          </a:xfrm>
          <a:prstGeom prst="rect">
            <a:avLst/>
          </a:prstGeom>
        </p:spPr>
        <p:txBody>
          <a:bodyPr/>
          <a:lstStyle/>
          <a:p>
            <a:r>
              <a:rPr lang="ru-RU" sz="2000" b="1" u="sng" dirty="0" smtClean="0">
                <a:solidFill>
                  <a:srgbClr val="00B050"/>
                </a:solidFill>
              </a:rPr>
              <a:t>Литература: 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Алексеев С.В., Груздева Н.В., Гущина Э.В. Экологический практикум школьника. – Самара, 2006. – 144 с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Владимиров А.М. и др. Охрана окружающей среды.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Санкт-Петербург: </a:t>
            </a:r>
            <a:r>
              <a:rPr lang="ru-RU" sz="2000" b="1" dirty="0" err="1" smtClean="0">
                <a:solidFill>
                  <a:srgbClr val="7030A0"/>
                </a:solidFill>
              </a:rPr>
              <a:t>Гидрометеоиздат</a:t>
            </a:r>
            <a:r>
              <a:rPr lang="ru-RU" sz="2000" b="1" dirty="0" smtClean="0">
                <a:solidFill>
                  <a:srgbClr val="7030A0"/>
                </a:solidFill>
              </a:rPr>
              <a:t> 1991.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Воронцова В.Г.,. </a:t>
            </a:r>
            <a:r>
              <a:rPr lang="ru-RU" sz="2000" b="1" dirty="0" err="1" smtClean="0">
                <a:solidFill>
                  <a:srgbClr val="7030A0"/>
                </a:solidFill>
              </a:rPr>
              <a:t>Элиасберг</a:t>
            </a:r>
            <a:r>
              <a:rPr lang="ru-RU" sz="2000" b="1" dirty="0" smtClean="0">
                <a:solidFill>
                  <a:srgbClr val="7030A0"/>
                </a:solidFill>
              </a:rPr>
              <a:t> Н.И. Универсальный справочник школьника. 5-11 класс. Учебное пособие нового типа: Книга– СПб.: ИД «Весь», 2004. 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ГН 2.2.5.1313-03 Предельно допустимые концентрации (ПДК) вредных веществ в воздухе рабочей зоны. – М.: Российский регистр потенциально опасных химических и биологических веществ Минздрава России, 2003. - /Гигиенические нормативы/. 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Федеральный Закон от 10.01.2002 N 7-ФЗ. Об охране окружающей среды: Статья 11. Права и обязанности граждан в области охраны окружающей среды. Статья 52. Требования в области охраны окружающей среды при установлении защитных и охранных зон. 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Школьный экологический мониторинг. Т.Я. </a:t>
            </a:r>
            <a:r>
              <a:rPr lang="ru-RU" sz="2000" b="1" dirty="0" err="1" smtClean="0">
                <a:solidFill>
                  <a:srgbClr val="7030A0"/>
                </a:solidFill>
              </a:rPr>
              <a:t>Ашихмина</a:t>
            </a:r>
            <a:r>
              <a:rPr lang="ru-RU" sz="2000" b="1" dirty="0" smtClean="0">
                <a:solidFill>
                  <a:srgbClr val="7030A0"/>
                </a:solidFill>
              </a:rPr>
              <a:t> - М., «</a:t>
            </a:r>
            <a:r>
              <a:rPr lang="ru-RU" sz="2000" b="1" dirty="0" err="1" smtClean="0">
                <a:solidFill>
                  <a:srgbClr val="7030A0"/>
                </a:solidFill>
              </a:rPr>
              <a:t>Агар</a:t>
            </a:r>
            <a:r>
              <a:rPr lang="ru-RU" sz="2000" b="1" dirty="0" smtClean="0">
                <a:solidFill>
                  <a:srgbClr val="7030A0"/>
                </a:solidFill>
              </a:rPr>
              <a:t>», 2000. </a:t>
            </a:r>
          </a:p>
          <a:p>
            <a:r>
              <a:rPr lang="ru-RU" sz="2000" b="1" u="sng" dirty="0" smtClean="0">
                <a:solidFill>
                  <a:srgbClr val="00B050"/>
                </a:solidFill>
              </a:rPr>
              <a:t>Иллюстрации: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Фотографии с </a:t>
            </a:r>
            <a:r>
              <a:rPr lang="ru-RU" sz="2000" b="1" smtClean="0">
                <a:solidFill>
                  <a:srgbClr val="7030A0"/>
                </a:solidFill>
              </a:rPr>
              <a:t>сайта </a:t>
            </a:r>
            <a:r>
              <a:rPr lang="en-US" sz="2000" b="1" smtClean="0">
                <a:solidFill>
                  <a:srgbClr val="7030A0"/>
                </a:solidFill>
                <a:hlinkClick r:id="rId2"/>
              </a:rPr>
              <a:t>http</a:t>
            </a:r>
            <a:r>
              <a:rPr lang="en-US" sz="2000" b="1" dirty="0" smtClean="0">
                <a:solidFill>
                  <a:srgbClr val="7030A0"/>
                </a:solidFill>
                <a:hlinkClick r:id="rId2"/>
              </a:rPr>
              <a:t>://vk.com/club2134370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71538" y="0"/>
            <a:ext cx="7858180" cy="9356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u="sng" dirty="0">
                <a:solidFill>
                  <a:srgbClr val="00B050"/>
                </a:solidFill>
              </a:rPr>
              <a:t>Цель работы: 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оценить уровень загрязнения атмосферного воздуха отработанными газами автотранспорта в городе Сясьстрое </a:t>
            </a:r>
            <a:endParaRPr lang="ru-RU" sz="2000" b="1" dirty="0">
              <a:solidFill>
                <a:srgbClr val="7030A0"/>
              </a:solidFill>
            </a:endParaRPr>
          </a:p>
          <a:p>
            <a:pPr>
              <a:defRPr/>
            </a:pPr>
            <a:r>
              <a:rPr lang="ru-RU" sz="2800" b="1" u="sng" dirty="0">
                <a:solidFill>
                  <a:srgbClr val="00B050"/>
                </a:solidFill>
              </a:rPr>
              <a:t>Задачи:</a:t>
            </a:r>
            <a:r>
              <a:rPr lang="ru-RU" sz="2800" dirty="0"/>
              <a:t> </a:t>
            </a:r>
          </a:p>
          <a:p>
            <a:pPr lvl="0"/>
            <a:r>
              <a:rPr lang="ru-RU" sz="2000" b="1" dirty="0">
                <a:solidFill>
                  <a:srgbClr val="7030A0"/>
                </a:solidFill>
              </a:rPr>
              <a:t>1. </a:t>
            </a:r>
            <a:r>
              <a:rPr lang="ru-RU" sz="2000" b="1" dirty="0" smtClean="0">
                <a:solidFill>
                  <a:srgbClr val="7030A0"/>
                </a:solidFill>
              </a:rPr>
              <a:t>изучить литературу о загрязнении атмосферы веществами, находящимися в выхлопных газах автотранспорта, 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2. определить загруженность улицы автотранспортом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3. выяснить роль выхлопных газов автомобилей в загрязнении воздуха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4. выяснить влияние загрязнения атмосферы на организм человека 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5. провести мониторинг  состояния здоровья учащихся нашего класса.</a:t>
            </a:r>
          </a:p>
          <a:p>
            <a:pPr>
              <a:defRPr/>
            </a:pPr>
            <a:r>
              <a:rPr lang="ru-RU" sz="2800" b="1" u="sng" dirty="0" smtClean="0">
                <a:solidFill>
                  <a:srgbClr val="00B050"/>
                </a:solidFill>
              </a:rPr>
              <a:t>Гипотеза</a:t>
            </a:r>
            <a:r>
              <a:rPr lang="ru-RU" sz="2800" b="1" u="sng" dirty="0">
                <a:solidFill>
                  <a:srgbClr val="00B050"/>
                </a:solidFill>
              </a:rPr>
              <a:t>:</a:t>
            </a:r>
            <a:r>
              <a:rPr lang="ru-RU" sz="2800" dirty="0"/>
              <a:t> 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большое количество проходящего через город автотранспорта оказывает отрицательное действие на экологическое состояние города и состояние здоровья населения</a:t>
            </a:r>
          </a:p>
          <a:p>
            <a:r>
              <a:rPr lang="ru-RU" sz="2800" b="1" u="sng" dirty="0" smtClean="0">
                <a:solidFill>
                  <a:srgbClr val="00B050"/>
                </a:solidFill>
              </a:rPr>
              <a:t>Предмет исследования: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процесс загрязнения атмосферы воздуха автомобилями</a:t>
            </a:r>
          </a:p>
          <a:p>
            <a:r>
              <a:rPr lang="ru-RU" sz="2800" b="1" u="sng" dirty="0" smtClean="0">
                <a:solidFill>
                  <a:srgbClr val="00B050"/>
                </a:solidFill>
              </a:rPr>
              <a:t>Объект исследования: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атмосфера города в районе городского рынка и школы</a:t>
            </a:r>
          </a:p>
          <a:p>
            <a:pPr>
              <a:defRPr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2800" dirty="0">
              <a:latin typeface="Arial" charset="0"/>
            </a:endParaRPr>
          </a:p>
          <a:p>
            <a:pPr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2800" dirty="0">
                <a:latin typeface="Arial" charset="0"/>
              </a:rPr>
              <a:t> </a:t>
            </a:r>
          </a:p>
          <a:p>
            <a:pPr>
              <a:defRPr/>
            </a:pPr>
            <a:endParaRPr lang="ru-RU" sz="2800" b="1" u="sng" dirty="0">
              <a:solidFill>
                <a:srgbClr val="00B050"/>
              </a:solidFill>
              <a:latin typeface="Arial" charset="0"/>
            </a:endParaRPr>
          </a:p>
          <a:p>
            <a:pPr>
              <a:defRPr/>
            </a:pPr>
            <a:endParaRPr lang="ru-RU" sz="2800" b="1" u="sng" dirty="0">
              <a:solidFill>
                <a:srgbClr val="00B05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lionovsky.ru/Syasstroy/maps/syasstro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714356"/>
            <a:ext cx="4786346" cy="607223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5357818" y="135729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3286124"/>
            <a:ext cx="4040187" cy="3286147"/>
          </a:xfr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Город расположен на реках Сясь и Валгомка, в 7 км от железнодорожной станции Лунгачи, в 35 км от города Волхов и в 152 км от Санкт-Петербурга, недалеко от берега Ладожского озера. Валгомка протекает через Сясьстрой и впадает в Сясь в 4 км от устья последней. </a:t>
            </a:r>
          </a:p>
          <a:p>
            <a:endParaRPr lang="ru-RU" dirty="0"/>
          </a:p>
        </p:txBody>
      </p:sp>
      <p:pic>
        <p:nvPicPr>
          <p:cNvPr id="17410" name="Picture 2" descr="D:\Мои рисунки\Сясьстрой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14290"/>
            <a:ext cx="2038356" cy="250761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2643174" y="214290"/>
            <a:ext cx="3929062" cy="460375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Теоретическая часть </a:t>
            </a:r>
            <a:r>
              <a:rPr lang="ru-RU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часть</a:t>
            </a:r>
            <a:endParaRPr lang="ru-RU" sz="2400" dirty="0">
              <a:solidFill>
                <a:srgbClr val="FFFFFF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1538" y="142852"/>
            <a:ext cx="7901014" cy="3071834"/>
          </a:xfr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Через город Сясьстрой проходит Федеральная магистральная автомобильная дорога М18 «Кола» Санкт Петербург — Мурманск – Борисоглебский. Трасса  имеет протяженность 1394 км от СПб до Мурманска и общую протяженность 1592 км от СПб до Борисоглебского. Автотрасса проходит по территории Ленинградской области, Карелии и Мурманской области. Сясьстрой расположен на 138 км трассы.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Качество дороги на 90% - отличное. Покрытие дороги асфальтобетонное, ширина дорожного полотна 7 - 8 метров.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9458" name="Picture 2" descr="D:\Мои рисунки\Сясьстрой\hiTy7oGnO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429000"/>
            <a:ext cx="4223999" cy="316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7" name="Picture 3" descr="D:\Мои рисунки\Сясьстрой\mzj39sblb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00438"/>
            <a:ext cx="4224000" cy="316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071538" y="214290"/>
            <a:ext cx="7858180" cy="39512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ОАО «Сясьский ЦБК» (Сясьский целлюлозно-бумажный комбинат) – градообразующее предприятие города Сясьстрой. СЦБК - один из первенцев отечественной целлюлозно-бумажной промышленности.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2" name="Picture 2" descr="D:\Мои рисунки\Сясьстрой\x_5bffe9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643050"/>
            <a:ext cx="6740545" cy="505540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071538" y="214314"/>
            <a:ext cx="7858180" cy="314324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800" b="1" u="sng" dirty="0" smtClean="0">
                <a:solidFill>
                  <a:srgbClr val="00B050"/>
                </a:solidFill>
              </a:rPr>
              <a:t>Химико-экологические проблемы и охрана атмосферы</a:t>
            </a:r>
            <a:endParaRPr lang="ru-RU" sz="2800" u="sng" dirty="0" smtClean="0">
              <a:solidFill>
                <a:srgbClr val="00B05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Атмосфера – это газовая оболочка, окружающая землю, «легкие» нашей планеты. Её нижний слой (до высоты 8 – 12 км.), где в основном формируется климат земли, называется тропосферой. Воздух – это многокомпонентная система.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Постоянные компоненты воздуха – азот (78,1%), кислород (20,9%), аргон (0,93%), а также </a:t>
            </a:r>
            <a:r>
              <a:rPr lang="en-US" sz="2000" b="1" dirty="0" smtClean="0">
                <a:solidFill>
                  <a:srgbClr val="7030A0"/>
                </a:solidFill>
              </a:rPr>
              <a:t>CO</a:t>
            </a:r>
            <a:r>
              <a:rPr lang="ru-RU" sz="20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2000" b="1" dirty="0" smtClean="0">
                <a:solidFill>
                  <a:srgbClr val="7030A0"/>
                </a:solidFill>
              </a:rPr>
              <a:t> (0, 03%) и некоторые другие газы.</a:t>
            </a:r>
            <a:r>
              <a:rPr lang="ru-RU" sz="2000" dirty="0" smtClean="0"/>
              <a:t> 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 descr="G:\Фото\Моя семья\Чёнки Беларуссия  лето 2012\DSCN03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00438"/>
            <a:ext cx="4223523" cy="316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1507" name="Picture 3" descr="D:\Мои рисунки\Сясьстрой\TXsR0SU1d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00438"/>
            <a:ext cx="4224000" cy="316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071538" y="0"/>
            <a:ext cx="7858180" cy="1214422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Ежегодно в атмосферу сбрасывается 2,3 млрд. тонн вредных примесей</a:t>
            </a:r>
          </a:p>
          <a:p>
            <a:pPr algn="ctr"/>
            <a:endParaRPr lang="ru-RU" sz="2800" u="sng" dirty="0" smtClean="0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928662" y="857232"/>
          <a:ext cx="8072494" cy="6000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1071538" y="71414"/>
            <a:ext cx="7858180" cy="39512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800" b="1" u="sng" dirty="0" smtClean="0">
                <a:solidFill>
                  <a:srgbClr val="00B050"/>
                </a:solidFill>
              </a:rPr>
              <a:t>Влияние автотранспорта на экологическую обстановку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Согласно оценкам, в городах на долю автотранспорта приходится от 30 до 70 % общей массы выбросов. Ежегодно в атмосферу Земли поступает 142 млн. т окиси углерода, 110 млн. т сернистого ангидрида, 37 млн. т окислов азота, 18,5 млн. т углеводородов и 27 млн. т взвешенных частиц.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Наибольшее количество загрязняющих веществ выбрасывается при разгоне автомобиля, особенно при быстром, а также при движении с малой скоростью.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Мои рисунки\Сясьстрой\MWeZGWC1KT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876"/>
            <a:ext cx="4224000" cy="316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D:\Мои рисунки\Сясьстрой\x_152a2b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876"/>
            <a:ext cx="4224000" cy="316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1958</Words>
  <Application>Microsoft Office PowerPoint</Application>
  <PresentationFormat>Экран (4:3)</PresentationFormat>
  <Paragraphs>324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28</cp:revision>
  <dcterms:created xsi:type="dcterms:W3CDTF">2014-06-13T18:01:42Z</dcterms:created>
  <dcterms:modified xsi:type="dcterms:W3CDTF">2015-02-01T19:12:07Z</dcterms:modified>
</cp:coreProperties>
</file>