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59" r:id="rId6"/>
    <p:sldId id="260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795" y="-155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B6406-4641-4C5B-A4F5-1011223D3B17}" type="datetimeFigureOut">
              <a:rPr lang="ru-RU" smtClean="0"/>
              <a:t>14.06.2018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6F60C-B769-46D9-9A15-EAF4DA76DA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B6406-4641-4C5B-A4F5-1011223D3B17}" type="datetimeFigureOut">
              <a:rPr lang="ru-RU" smtClean="0"/>
              <a:t>14.06.2018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6F60C-B769-46D9-9A15-EAF4DA76DA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B6406-4641-4C5B-A4F5-1011223D3B17}" type="datetimeFigureOut">
              <a:rPr lang="ru-RU" smtClean="0"/>
              <a:t>14.06.2018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6F60C-B769-46D9-9A15-EAF4DA76DA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B6406-4641-4C5B-A4F5-1011223D3B17}" type="datetimeFigureOut">
              <a:rPr lang="ru-RU" smtClean="0"/>
              <a:t>14.06.2018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6F60C-B769-46D9-9A15-EAF4DA76DA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B6406-4641-4C5B-A4F5-1011223D3B17}" type="datetimeFigureOut">
              <a:rPr lang="ru-RU" smtClean="0"/>
              <a:t>14.06.2018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6F60C-B769-46D9-9A15-EAF4DA76DA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B6406-4641-4C5B-A4F5-1011223D3B17}" type="datetimeFigureOut">
              <a:rPr lang="ru-RU" smtClean="0"/>
              <a:t>14.06.2018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6F60C-B769-46D9-9A15-EAF4DA76DA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B6406-4641-4C5B-A4F5-1011223D3B17}" type="datetimeFigureOut">
              <a:rPr lang="ru-RU" smtClean="0"/>
              <a:t>14.06.2018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6F60C-B769-46D9-9A15-EAF4DA76DA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B6406-4641-4C5B-A4F5-1011223D3B17}" type="datetimeFigureOut">
              <a:rPr lang="ru-RU" smtClean="0"/>
              <a:t>14.06.2018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6F60C-B769-46D9-9A15-EAF4DA76DA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B6406-4641-4C5B-A4F5-1011223D3B17}" type="datetimeFigureOut">
              <a:rPr lang="ru-RU" smtClean="0"/>
              <a:t>14.06.2018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6F60C-B769-46D9-9A15-EAF4DA76DA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B6406-4641-4C5B-A4F5-1011223D3B17}" type="datetimeFigureOut">
              <a:rPr lang="ru-RU" smtClean="0"/>
              <a:t>14.06.2018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6F60C-B769-46D9-9A15-EAF4DA76DA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B6406-4641-4C5B-A4F5-1011223D3B17}" type="datetimeFigureOut">
              <a:rPr lang="ru-RU" smtClean="0"/>
              <a:t>14.06.2018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6F60C-B769-46D9-9A15-EAF4DA76DA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AB6406-4641-4C5B-A4F5-1011223D3B17}" type="datetimeFigureOut">
              <a:rPr lang="ru-RU" smtClean="0"/>
              <a:t>14.06.2018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F6F60C-B769-46D9-9A15-EAF4DA76DA3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404664"/>
            <a:ext cx="7772400" cy="2232248"/>
          </a:xfrm>
        </p:spPr>
        <p:txBody>
          <a:bodyPr>
            <a:normAutofit fontScale="90000"/>
          </a:bodyPr>
          <a:lstStyle/>
          <a:p>
            <a:r>
              <a:rPr lang="ru-RU" dirty="0"/>
              <a:t>ПРЕЗЕНТАЦИЯ</a:t>
            </a:r>
            <a:br>
              <a:rPr lang="ru-RU" dirty="0"/>
            </a:br>
            <a:r>
              <a:rPr lang="ru-RU" dirty="0"/>
              <a:t>ФАКТОРЫ РАЗВИТИЯ САМООЦЕНКИ В МЛАДШЕМ ШКОЛЬНОМ ВОЗРАСТЕ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3212976"/>
            <a:ext cx="8208912" cy="2448272"/>
          </a:xfrm>
        </p:spPr>
        <p:txBody>
          <a:bodyPr>
            <a:normAutofit/>
          </a:bodyPr>
          <a:lstStyle/>
          <a:p>
            <a:r>
              <a:rPr lang="ru-RU" sz="3500" b="1" u="sng" dirty="0">
                <a:solidFill>
                  <a:schemeClr val="tx1"/>
                </a:solidFill>
              </a:rPr>
              <a:t>Чернышева Светлана Георгиевна, </a:t>
            </a:r>
          </a:p>
          <a:p>
            <a:r>
              <a:rPr lang="ru-RU" sz="3500" b="1" u="sng" dirty="0">
                <a:solidFill>
                  <a:schemeClr val="tx1"/>
                </a:solidFill>
              </a:rPr>
              <a:t>учитель начальных классов</a:t>
            </a:r>
          </a:p>
          <a:p>
            <a:r>
              <a:rPr lang="ru-RU" sz="3500" b="1" u="sng" dirty="0">
                <a:solidFill>
                  <a:schemeClr val="tx1"/>
                </a:solidFill>
              </a:rPr>
              <a:t>МБОУ «СОШ № 38 г. Владивостока»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4)Наличие у ребёнка позитивного эмоционально-ценностного отношения к собственному «Я».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 Это возможно только при соблюдении в отношениях между ребёнком и родителями следующих условий:</a:t>
            </a:r>
          </a:p>
          <a:p>
            <a:r>
              <a:rPr lang="ru-RU" dirty="0"/>
              <a:t>- преобладание поощрения над порицанием, содействие развитию инициативы, самостоятельности ребёнка, вера в силы возможности ребёнка;</a:t>
            </a:r>
          </a:p>
          <a:p>
            <a:r>
              <a:rPr lang="ru-RU" dirty="0"/>
              <a:t>- вовлечение ребёнка в жизнь семьи. Расширять не только круг обязанностей, но и его прав;</a:t>
            </a:r>
          </a:p>
          <a:p>
            <a:r>
              <a:rPr lang="ru-RU" dirty="0"/>
              <a:t>- оценивание поступка, а не ребёнка.  Отказ от уничижительных оценок.</a:t>
            </a:r>
          </a:p>
          <a:p>
            <a:r>
              <a:rPr lang="ru-RU" dirty="0"/>
              <a:t>Необходимо научить младшего школьника чётко формулировать цели, планировать свою деятельность, сравнивать результаты деятельности, саму деятельность с эталоном (оценивать себя), разрабатывать совместно с учителем пути корректировки учебной деятельности.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age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-225405"/>
            <a:ext cx="8136904" cy="71197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5937523"/>
          </a:xfrm>
        </p:spPr>
        <p:txBody>
          <a:bodyPr>
            <a:normAutofit fontScale="77500" lnSpcReduction="20000"/>
          </a:bodyPr>
          <a:lstStyle/>
          <a:p>
            <a:endParaRPr lang="ru-RU" dirty="0"/>
          </a:p>
          <a:p>
            <a:r>
              <a:rPr lang="ru-RU" dirty="0"/>
              <a:t>5)Оценка одноклассников.</a:t>
            </a:r>
          </a:p>
          <a:p>
            <a:r>
              <a:rPr lang="ru-RU" dirty="0"/>
              <a:t>Нельзя научить детей объективно оценивать свои знания без умения объективно оценивать знания своих одноклассников. Необходимо ставить ученика в позицию учителя, давать чёткие критерии для оценки работы товарища, учить анализировать и оценивать работу с точки зрения заданных критериев. Оценочная позиция младшего школьника меняется на протяжении обучения в начальной школе. Первоклассник имеет пассивный опыт оценивания под влиянием оценок учителя и родителей. Во втором классе ученик может оценивать и анализировать результаты своей деятельности и результаты одноклассников под руководством учителя. В третьем и четвёртом классах учащиеся проявляют большую самостоятельность, находят пути корректировки результатов деятельности под руководством учителя.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ages (6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332656"/>
            <a:ext cx="7356211" cy="60277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260648"/>
            <a:ext cx="8640960" cy="6264696"/>
          </a:xfrm>
        </p:spPr>
        <p:txBody>
          <a:bodyPr>
            <a:normAutofit fontScale="62500" lnSpcReduction="20000"/>
          </a:bodyPr>
          <a:lstStyle/>
          <a:p>
            <a:r>
              <a:rPr lang="ru-RU" dirty="0"/>
              <a:t>6) Собственный жизненный опыт.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Самооценка складывается под воздействием жизненного опыта, является результатом переживания человеком своих успехов и неудач. Необходимо научить школьников анализировать причины, которые способствовали их успеху или неудаче, уметь делать выводы и выстраивать свою дальнейшую деятельность, учитывая полученные выводы. Владение навыками </a:t>
            </a:r>
            <a:r>
              <a:rPr lang="ru-RU" dirty="0" err="1"/>
              <a:t>самооценивания</a:t>
            </a:r>
            <a:r>
              <a:rPr lang="ru-RU" dirty="0"/>
              <a:t> и </a:t>
            </a:r>
            <a:r>
              <a:rPr lang="ru-RU" dirty="0" err="1"/>
              <a:t>взаимооценивания</a:t>
            </a:r>
            <a:r>
              <a:rPr lang="ru-RU" dirty="0"/>
              <a:t> будет способствовать успешной адаптации ребёнка в среднем звене.</a:t>
            </a:r>
          </a:p>
          <a:p>
            <a:pPr>
              <a:buNone/>
            </a:pPr>
            <a:endParaRPr lang="ru-RU" dirty="0"/>
          </a:p>
          <a:p>
            <a:r>
              <a:rPr lang="ru-RU" dirty="0"/>
              <a:t>Комплекс основных психолого-педагогических условий, способствующих формированию самооценки: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- культура общения педагога и учащегося, учеников друг с другом, родителей с ребёнком;</a:t>
            </a:r>
          </a:p>
          <a:p>
            <a:r>
              <a:rPr lang="ru-RU" dirty="0"/>
              <a:t>- формирование учебной самостоятельности младшего школьника;</a:t>
            </a:r>
          </a:p>
          <a:p>
            <a:r>
              <a:rPr lang="ru-RU" dirty="0"/>
              <a:t>- создании обучение младших школьников приёмам самоконтроля;</a:t>
            </a:r>
          </a:p>
          <a:p>
            <a:r>
              <a:rPr lang="ru-RU" dirty="0"/>
              <a:t>- обучение младших школьников приёмам </a:t>
            </a:r>
            <a:r>
              <a:rPr lang="ru-RU" dirty="0" err="1"/>
              <a:t>самооценивания</a:t>
            </a:r>
            <a:r>
              <a:rPr lang="ru-RU" dirty="0"/>
              <a:t> и </a:t>
            </a:r>
            <a:r>
              <a:rPr lang="ru-RU" dirty="0" err="1"/>
              <a:t>взаимооценивания</a:t>
            </a:r>
            <a:r>
              <a:rPr lang="ru-RU" dirty="0"/>
              <a:t>, способам корректировки полученного результата;</a:t>
            </a:r>
          </a:p>
          <a:p>
            <a:r>
              <a:rPr lang="ru-RU" dirty="0"/>
              <a:t>- осуществление целенаправленной работы с родителями.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332656"/>
            <a:ext cx="8229600" cy="3201219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Для реализации этих условий следует использовать следующие формы работы: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- работа в парах;</a:t>
            </a:r>
          </a:p>
          <a:p>
            <a:r>
              <a:rPr lang="ru-RU" dirty="0" smtClean="0"/>
              <a:t>- работа в творческих группах;</a:t>
            </a:r>
          </a:p>
          <a:p>
            <a:r>
              <a:rPr lang="ru-RU" dirty="0" smtClean="0"/>
              <a:t>- индивидуальная работа учителя с учеником;</a:t>
            </a:r>
          </a:p>
          <a:p>
            <a:r>
              <a:rPr lang="ru-RU" dirty="0" smtClean="0"/>
              <a:t>- индивидуальная работа родителя с учеником;</a:t>
            </a:r>
          </a:p>
          <a:p>
            <a:r>
              <a:rPr lang="ru-RU" dirty="0" smtClean="0"/>
              <a:t>- самостоятельная работа учащегося.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ages (7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332656"/>
            <a:ext cx="3816422" cy="5560485"/>
          </a:xfrm>
          <a:prstGeom prst="rect">
            <a:avLst/>
          </a:prstGeom>
        </p:spPr>
      </p:pic>
      <p:sp>
        <p:nvSpPr>
          <p:cNvPr id="5" name="Скругленная прямоугольная выноска 4"/>
          <p:cNvSpPr/>
          <p:nvPr/>
        </p:nvSpPr>
        <p:spPr>
          <a:xfrm>
            <a:off x="4211960" y="836712"/>
            <a:ext cx="4464496" cy="1512168"/>
          </a:xfrm>
          <a:prstGeom prst="wedgeRoundRectCallout">
            <a:avLst>
              <a:gd name="adj1" fmla="val -68790"/>
              <a:gd name="adj2" fmla="val -7556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tx1"/>
                </a:solidFill>
              </a:rPr>
              <a:t>Доклад окончен</a:t>
            </a:r>
            <a:endParaRPr lang="ru-RU" sz="4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435280" cy="5904656"/>
          </a:xfrm>
        </p:spPr>
        <p:txBody>
          <a:bodyPr>
            <a:normAutofit lnSpcReduction="10000"/>
          </a:bodyPr>
          <a:lstStyle/>
          <a:p>
            <a:r>
              <a:rPr lang="ru-RU" dirty="0"/>
              <a:t> Задача современной школы – это формирование самостоятельного, инициативного человека с активной личностной позицией. Самооценка является важнейшим показателем развития личности. Становление самооценки происходит в младшем школьном возрасте. Самооценка позволяет человеку делать активный выбор в разных жизненных ситуациях, определяет его отношения с окружающими. Самооценка формируется под влиянием результатов учебной деятельности.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GJTf5-in0H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853" y="332656"/>
            <a:ext cx="9200041" cy="62646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dirty="0"/>
              <a:t> Факторы, влияющие на формирование самооценки:</a:t>
            </a:r>
          </a:p>
        </p:txBody>
      </p:sp>
      <p:sp>
        <p:nvSpPr>
          <p:cNvPr id="7" name="Содержимое 2"/>
          <p:cNvSpPr>
            <a:spLocks noGrp="1"/>
          </p:cNvSpPr>
          <p:nvPr>
            <p:ph idx="1"/>
          </p:nvPr>
        </p:nvSpPr>
        <p:spPr>
          <a:xfrm>
            <a:off x="179512" y="1268760"/>
            <a:ext cx="8784976" cy="5328592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1)Мнение родителей. Стиль домашнего воспитания, принятые в семье ценности и приоритеты. Различают адекватную (реальную) самооценку и неадекватную (завышенную или заниженную). Дети с завышенной самооценкой воспитываются в атмосфере всеобщего поклонения. Дети с заниженной самооценкой пользуются большой свободой – это результат бесконтрольности, либо подвергаются жёсткому контролю. У таких детей нет доверительных отношений с родителями. Эти родители включаются в воспитание детей только тогда, когда для них возникают определённые трудности. Поводом для этого может быть вызов в школу. В семьях, в которых дети имеют адекватную высокую (адекватную устойчивую) самооценку, внимание к ребёнку сочетается с определённой требовательностью (не допускается унижение ребёнка, похвала за хорошую учёбу, правильные поступки). В таких семьях родители, как правило, привлекают детей к обсуждению различных семейных вопросов, прислушиваются к их мнению, относятся с уважением и тогда мнения не совпадают.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35bfcc1c6ffb3cb7d5d84e2b41c47ad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764" y="404664"/>
            <a:ext cx="8960516" cy="59766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88641"/>
            <a:ext cx="8712968" cy="4608512"/>
          </a:xfrm>
        </p:spPr>
        <p:txBody>
          <a:bodyPr>
            <a:noAutofit/>
          </a:bodyPr>
          <a:lstStyle/>
          <a:p>
            <a:r>
              <a:rPr lang="ru-RU" sz="2200" dirty="0"/>
              <a:t>2)Наличие (отсутствие) навыков учебной деятельности, оценка учителя. Учебная деятельность является одним из важнейших факторов, оказывающих влияние на формирование самооценки. Учитель должен знать и учитывать психологические особенности школьников, осуществлять индивидуальный и дифференцированный подход в обучении. Если школьник не чувствует себя компетентным в учебной деятельности, его личностное развитие искажается. Успешная учёба, осознание своих способностей и умений качественно выполнять задания приводят к становлению чувства компетентности. Дети чётко осознают важность компетентности именно в сфере обучения. Формирование учебной самостоятельности младшего школьника невозможно без </a:t>
            </a:r>
            <a:r>
              <a:rPr lang="ru-RU" sz="2200" dirty="0" err="1"/>
              <a:t>сформированности</a:t>
            </a:r>
            <a:r>
              <a:rPr lang="ru-RU" sz="2200" dirty="0"/>
              <a:t> у него навыков учебной деятельности, важным и непременным условием которой являются контроль и оценка. Оценка, которую выставляет учитель, должна быть объективна и соответствовать действительным знаниям ребёнка, при этом следует соблюдать такт. Важна не только оценка, но и что при этом сказал учитель. Ученик должен знать, что от него ждёт учитель в следующий раз.</a:t>
            </a:r>
          </a:p>
          <a:p>
            <a:endParaRPr lang="ru-RU" sz="2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pervii_rasskaz_ob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0132" y="-22860"/>
            <a:ext cx="8612348" cy="66922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88640"/>
            <a:ext cx="8507288" cy="6336704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3) Создание в классе атмосферы комфорта и поддержки. Опытный учитель должен не только содержательно оценить работу (поставить оценку, дать  пояснения), но и донести свои положительные ожидания до каждого ученика, создать положительный эмоциональный фон, даже при низкой оценке. У школьников постепенно возрастает самокритичность, требовательность к себе. Первоклассники обычно положительно оценивают свою учебную деятельность, а неудачи связывают с объективными причинами. Второклассники и особенно третьеклассники относятся к себе более критично. Они оценивают не только успехи в учёбе, но и неудачи, не только хорошие поступки, но и плохие.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22329598036_41028e3dc6_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-171400"/>
            <a:ext cx="9173149" cy="717798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625</Words>
  <Application>Microsoft Office PowerPoint</Application>
  <PresentationFormat>Экран (4:3)</PresentationFormat>
  <Paragraphs>38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ФАКТОРЫ РАЗВИТИЯ САМООЦЕНКИ В МЛАДШЕМ ШКОЛЬНОМ ВОЗРАСТЕ</vt:lpstr>
      <vt:lpstr>Слайд 2</vt:lpstr>
      <vt:lpstr>Слайд 3</vt:lpstr>
      <vt:lpstr> Факторы, влияющие на формирование самооценки: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ФАКТОРЫ РАЗВИТИЯ САМООЦЕНКИ В МЛАДШЕМ ШКОЛЬНОМ ВОЗРАСТЕ</dc:title>
  <dc:creator>пример Андрей</dc:creator>
  <cp:lastModifiedBy>пример Андрей</cp:lastModifiedBy>
  <cp:revision>4</cp:revision>
  <dcterms:created xsi:type="dcterms:W3CDTF">2018-06-14T01:53:05Z</dcterms:created>
  <dcterms:modified xsi:type="dcterms:W3CDTF">2018-06-14T02:30:09Z</dcterms:modified>
</cp:coreProperties>
</file>