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9" r:id="rId3"/>
    <p:sldId id="283" r:id="rId4"/>
    <p:sldId id="284" r:id="rId5"/>
    <p:sldId id="297" r:id="rId6"/>
    <p:sldId id="286" r:id="rId7"/>
    <p:sldId id="287" r:id="rId8"/>
    <p:sldId id="293" r:id="rId9"/>
    <p:sldId id="294" r:id="rId10"/>
    <p:sldId id="295" r:id="rId11"/>
    <p:sldId id="296" r:id="rId12"/>
    <p:sldId id="298" r:id="rId13"/>
    <p:sldId id="288" r:id="rId14"/>
    <p:sldId id="292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E8E8E8"/>
    <a:srgbClr val="1E1E20"/>
    <a:srgbClr val="3333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2536" autoAdjust="0"/>
    <p:restoredTop sz="95596" autoAdjust="0"/>
  </p:normalViewPr>
  <p:slideViewPr>
    <p:cSldViewPr>
      <p:cViewPr varScale="1">
        <p:scale>
          <a:sx n="97" d="100"/>
          <a:sy n="97" d="100"/>
        </p:scale>
        <p:origin x="-11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="" xmlns:a16="http://schemas.microsoft.com/office/drawing/2014/main" id="{2C4227D2-AF57-4220-979D-4618DB052CA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3" name="Rectangle 3">
            <a:extLst>
              <a:ext uri="{FF2B5EF4-FFF2-40B4-BE49-F238E27FC236}">
                <a16:creationId xmlns="" xmlns:a16="http://schemas.microsoft.com/office/drawing/2014/main" id="{0476D4B8-67B6-4C45-98D7-63EC4AC1B2A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052" name="Rectangle 4">
            <a:extLst>
              <a:ext uri="{FF2B5EF4-FFF2-40B4-BE49-F238E27FC236}">
                <a16:creationId xmlns="" xmlns:a16="http://schemas.microsoft.com/office/drawing/2014/main" id="{E63A80FA-60A8-4D49-A1AD-323A6181799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81925" name="Rectangle 5">
            <a:extLst>
              <a:ext uri="{FF2B5EF4-FFF2-40B4-BE49-F238E27FC236}">
                <a16:creationId xmlns="" xmlns:a16="http://schemas.microsoft.com/office/drawing/2014/main" id="{9B7705DF-BED9-422E-87BC-F2F9B0E4A15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/>
              <a:t>Click to edit Master text styles</a:t>
            </a:r>
          </a:p>
          <a:p>
            <a:pPr lvl="1"/>
            <a:r>
              <a:rPr lang="en-US" altLang="ru-RU" noProof="0"/>
              <a:t>Second level</a:t>
            </a:r>
          </a:p>
          <a:p>
            <a:pPr lvl="2"/>
            <a:r>
              <a:rPr lang="en-US" altLang="ru-RU" noProof="0"/>
              <a:t>Third level</a:t>
            </a:r>
          </a:p>
          <a:p>
            <a:pPr lvl="3"/>
            <a:r>
              <a:rPr lang="en-US" altLang="ru-RU" noProof="0"/>
              <a:t>Fourth level</a:t>
            </a:r>
          </a:p>
          <a:p>
            <a:pPr lvl="4"/>
            <a:r>
              <a:rPr lang="en-US" altLang="ru-RU" noProof="0"/>
              <a:t>Fifth level</a:t>
            </a:r>
          </a:p>
        </p:txBody>
      </p:sp>
      <p:sp>
        <p:nvSpPr>
          <p:cNvPr id="81926" name="Rectangle 6">
            <a:extLst>
              <a:ext uri="{FF2B5EF4-FFF2-40B4-BE49-F238E27FC236}">
                <a16:creationId xmlns="" xmlns:a16="http://schemas.microsoft.com/office/drawing/2014/main" id="{2679B5DB-605E-474A-8DF8-09C7A12B326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7" name="Rectangle 7">
            <a:extLst>
              <a:ext uri="{FF2B5EF4-FFF2-40B4-BE49-F238E27FC236}">
                <a16:creationId xmlns="" xmlns:a16="http://schemas.microsoft.com/office/drawing/2014/main" id="{C7AB6E23-6073-48EC-902C-0F79B8C195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02D2244-BA9C-44FF-8A3E-4E728ECCC58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="" xmlns:a16="http://schemas.microsoft.com/office/drawing/2014/main" id="{CEC635DB-4E9C-44E7-BCF9-DC9811CB74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95199C-C4D2-4E05-BDBA-18E1CCF16264}" type="slidenum">
              <a:rPr lang="en-US" altLang="ru-RU" sz="1200" smtClean="0"/>
              <a:pPr/>
              <a:t>1</a:t>
            </a:fld>
            <a:endParaRPr lang="en-US" altLang="ru-RU" sz="1200"/>
          </a:p>
        </p:txBody>
      </p:sp>
      <p:sp>
        <p:nvSpPr>
          <p:cNvPr id="4099" name="Rectangle 2">
            <a:extLst>
              <a:ext uri="{FF2B5EF4-FFF2-40B4-BE49-F238E27FC236}">
                <a16:creationId xmlns="" xmlns:a16="http://schemas.microsoft.com/office/drawing/2014/main" id="{C9E12133-1FAA-4622-B3E6-76AD146E6B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="" xmlns:a16="http://schemas.microsoft.com/office/drawing/2014/main" id="{D7123411-C880-4C94-B540-7997DE4B1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10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11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12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13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14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15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16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17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2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3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4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5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6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7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8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="" xmlns:a16="http://schemas.microsoft.com/office/drawing/2014/main" id="{7894B679-5BCF-4DCE-9CB5-5FA0EC1C2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F64CB1-010A-4211-ADB7-8EBF245A01BA}" type="slidenum">
              <a:rPr lang="en-US" altLang="ru-RU" sz="1200" smtClean="0"/>
              <a:pPr/>
              <a:t>9</a:t>
            </a:fld>
            <a:endParaRPr lang="en-US" altLang="ru-RU" sz="1200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815DAE1C-4BDF-480D-AB8B-E8499F81B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F0462F58-4F75-4CEB-AF71-FE1CF824A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C22EBF50-2C54-4F97-8FA0-B646AE0C84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ru-RU" noProof="0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BAC4B79B-316D-4ECF-828D-6C2A3C60972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ru-RU" noProof="0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7149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F85571-00C5-42BF-BA0F-3DD253F88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510D9AD-A64D-4263-8A30-2219590DE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56241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1E7CDD0-62FE-4F6B-B27F-99B0436DF8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433BA17-8DA0-455D-A23E-31653E7DE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6087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118C0A-2A5E-47B9-942E-8C6B6D29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DAA5ED1-A2EE-4246-A30A-59D1DED55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464900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76BE96-7906-49B5-8E2A-D099FF34A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02B829E-0EEA-4103-92AA-C7C3BDD0E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3683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E3DB46-7A96-4A64-B20D-DD05C9573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0648F0-F960-40C0-A079-D6611F5C7D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EAB700D-AF3D-4F97-BC97-37E28BA0A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93507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54DE7B-CD3A-49C3-97D8-7CCB5C111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5DD9E19-6176-4B1B-B45F-64029FAA0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F93FFF6-089D-4989-8AAA-61C007816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816295E-2910-4EF3-B002-7F3B562B0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3155594-4678-4612-BD6A-00388AB4D2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56485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918F30-D66F-41AE-908A-53587D3AC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4803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8772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026716-B619-4E5C-979F-80FC39406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520DC8C-37F7-4A73-ACCD-82F3B5BF0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574514B-9CD0-48CD-95ED-1B6D0DC00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398638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E5A504-1B96-4F49-99B2-66F768B1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99A9F7A-4F92-4B14-B02E-CA3133648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7F05920-2783-4E08-A90C-96C90ABE8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75898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DC283902-2F45-492F-8303-A314173E55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214DAEA2-23AC-46CE-85E8-9179F03313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>
            <a:extLst>
              <a:ext uri="{FF2B5EF4-FFF2-40B4-BE49-F238E27FC236}">
                <a16:creationId xmlns="" xmlns:a16="http://schemas.microsoft.com/office/drawing/2014/main" id="{99D358D2-A6B4-40E0-BEC5-A1F6B7C27BC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7175" y="876300"/>
            <a:ext cx="8643938" cy="2838452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/>
          <a:p>
            <a:pPr algn="ctr" eaLnBrk="1" hangingPunct="1"/>
            <a:r>
              <a:rPr lang="ru-RU" alt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КОСМОС </a:t>
            </a:r>
            <a:r>
              <a:rPr lang="ru-RU" alt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4800" b="1" smtClean="0">
                <a:latin typeface="Arial" panose="020B0604020202020204" pitchFamily="34" charset="0"/>
                <a:cs typeface="Arial" panose="020B0604020202020204" pitchFamily="34" charset="0"/>
              </a:rPr>
              <a:t>это интересно!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краткосрочный по ознакомлению с окружающим в средней группе</a:t>
            </a: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Rectangle 8">
            <a:extLst>
              <a:ext uri="{FF2B5EF4-FFF2-40B4-BE49-F238E27FC236}">
                <a16:creationId xmlns="" xmlns:a16="http://schemas.microsoft.com/office/drawing/2014/main" id="{FB526C86-B061-4BB5-9D8F-DD60A68FB1F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214678" y="5505450"/>
            <a:ext cx="5672147" cy="1138260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000" dirty="0" smtClean="0"/>
              <a:t>Подготовили воспитатели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000" dirty="0" smtClean="0"/>
              <a:t>МАДОУ </a:t>
            </a:r>
            <a:r>
              <a:rPr lang="ru-RU" altLang="ru-RU" sz="2000" dirty="0" err="1" smtClean="0"/>
              <a:t>дс</a:t>
            </a:r>
            <a:r>
              <a:rPr lang="ru-RU" altLang="ru-RU" sz="2000" dirty="0" smtClean="0"/>
              <a:t> </a:t>
            </a:r>
            <a:r>
              <a:rPr lang="ru-RU" altLang="ru-RU" sz="2000" dirty="0" err="1" smtClean="0"/>
              <a:t>кв</a:t>
            </a:r>
            <a:r>
              <a:rPr lang="ru-RU" altLang="ru-RU" sz="2000" dirty="0" smtClean="0"/>
              <a:t> 12 г. </a:t>
            </a:r>
            <a:r>
              <a:rPr lang="ru-RU" altLang="ru-RU" sz="2000" dirty="0" err="1" smtClean="0"/>
              <a:t>Наро</a:t>
            </a:r>
            <a:r>
              <a:rPr lang="ru-RU" altLang="ru-RU" sz="2000" dirty="0" smtClean="0"/>
              <a:t> – </a:t>
            </a:r>
            <a:r>
              <a:rPr lang="ru-RU" altLang="ru-RU" sz="2000" dirty="0" err="1" smtClean="0"/>
              <a:t>Фоминска</a:t>
            </a:r>
            <a:r>
              <a:rPr lang="ru-RU" altLang="ru-RU" sz="2000" dirty="0" smtClean="0"/>
              <a:t>, гр. 9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000" dirty="0" err="1" smtClean="0"/>
              <a:t>Кудливская</a:t>
            </a:r>
            <a:r>
              <a:rPr lang="ru-RU" altLang="ru-RU" sz="2000" dirty="0" smtClean="0"/>
              <a:t> </a:t>
            </a:r>
            <a:r>
              <a:rPr lang="ru-RU" altLang="ru-RU" sz="2000" smtClean="0"/>
              <a:t>Ю.А., </a:t>
            </a:r>
            <a:r>
              <a:rPr lang="ru-RU" altLang="ru-RU" sz="2000" dirty="0" err="1" smtClean="0"/>
              <a:t>Лабунская</a:t>
            </a:r>
            <a:r>
              <a:rPr lang="ru-RU" altLang="ru-RU" sz="2000" dirty="0" smtClean="0"/>
              <a:t> С.С.</a:t>
            </a:r>
            <a:endParaRPr lang="ru-RU" alt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642941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техника «бумажный комочек»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комочки все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1142984"/>
            <a:ext cx="4848047" cy="250924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 descr="комоч общ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3786190"/>
            <a:ext cx="4165847" cy="293091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642941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аппликация, конструирование из бумаги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ракеты - аппл. 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1285860"/>
            <a:ext cx="4472901" cy="322443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ракеты - конструир. 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985350" y="4643446"/>
            <a:ext cx="7001636" cy="205867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642941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аппликация из кругов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IMG_44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4214818"/>
            <a:ext cx="3516795" cy="247905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IMG_44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928794" y="1142985"/>
            <a:ext cx="4143372" cy="292895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14291"/>
            <a:ext cx="7143800" cy="928694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Работа с родителями: 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информационные</a:t>
            </a:r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папки – передвижки.  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передвиж Род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57356" y="1142984"/>
            <a:ext cx="5709238" cy="27146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ПЕРЕДВИЖ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7554" y="4071942"/>
            <a:ext cx="5647771" cy="262533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14291"/>
            <a:ext cx="7143800" cy="928694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Работа с родителями: 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размещение информации на сайте ДОУ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1Безымянный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28794" y="3571876"/>
            <a:ext cx="3806277" cy="314324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3504" y="1285860"/>
            <a:ext cx="3857652" cy="317739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785818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проекта.</a:t>
            </a:r>
            <a:endParaRPr lang="en-US" alt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937C5609-BB8E-497E-B2CD-7F9CABD15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500174"/>
            <a:ext cx="6934200" cy="514353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>
                <a:solidFill>
                  <a:srgbClr val="4D4D4D"/>
                </a:solidFill>
              </a:rPr>
              <a:t>-</a:t>
            </a:r>
            <a:r>
              <a:rPr lang="ru-RU" altLang="ru-RU" sz="2800" b="1" dirty="0" smtClean="0">
                <a:solidFill>
                  <a:srgbClr val="7030A0"/>
                </a:solidFill>
              </a:rPr>
              <a:t> рост познавательной активности у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 воспитанников;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7030A0"/>
                </a:solidFill>
              </a:rPr>
              <a:t>- развитие наблюдательности;</a:t>
            </a: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понимание важности изучения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  космоса для человека и окружающей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  природы;</a:t>
            </a: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появление желания узнавать новые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rgbClr val="7030A0"/>
                </a:solidFill>
              </a:rPr>
              <a:t>  факты из других источников.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ru-RU" sz="1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0"/>
            <a:ext cx="7143800" cy="928670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Литература.</a:t>
            </a:r>
            <a:endParaRPr lang="en-US" alt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937C5609-BB8E-497E-B2CD-7F9CABD15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28794" y="928670"/>
            <a:ext cx="7019956" cy="571504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Ашиков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В.И., </a:t>
            </a:r>
            <a:r>
              <a:rPr lang="ru-RU" alt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Ашикова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С.Г. Сказочная хрестоматия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Про небо и землю. – М., 1999 – 366 с.;</a:t>
            </a:r>
          </a:p>
          <a:p>
            <a:pPr eaLnBrk="1" hangingPunct="1">
              <a:lnSpc>
                <a:spcPct val="80000"/>
              </a:lnSpc>
              <a:buFontTx/>
              <a:buAutoNum type="arabicPeriod" startAt="2"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Дубкова С.И. Прогулки по небу: легенды и мифы о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созвездиях. Детская энциклопедия. –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М., 2001 – 112 с.;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ru-RU" alt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Кошурникова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Р. Космонавтом быть хочу! – М., 1983 –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144 с.;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Лыкова И. Лепим, фантазируем, играем. – М., ТЦ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«Сфера», 2000 – 120 с.;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5. </a:t>
            </a:r>
            <a:r>
              <a:rPr lang="ru-RU" alt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Паникова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Е.А., Инкина В.В. Беседы о космосе. </a:t>
            </a:r>
            <a:endParaRPr lang="en-US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Методическое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пособие. -  М.: Сфера, </a:t>
            </a:r>
            <a:endParaRPr lang="en-US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2010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. - 96 с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.;</a:t>
            </a:r>
            <a:endParaRPr lang="ru-RU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6. </a:t>
            </a:r>
            <a:r>
              <a:rPr lang="ru-RU" alt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Скоролупова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О.А. Покорение космоса. – М.: ООО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«Издательство Скрипторий 2000», 2002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– 80 с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en-US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7.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Шорыгина Т.А., Парамонова М.Ю. Детям о космосе и </a:t>
            </a:r>
            <a:endParaRPr lang="ru-RU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Юрии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Гагарине – первом космонавте </a:t>
            </a:r>
            <a:endParaRPr lang="ru-RU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Земли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: Беседы, досуги, рассказы – М.: </a:t>
            </a:r>
            <a:endParaRPr lang="ru-RU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000" b="1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altLang="ru-RU" sz="2000" b="1" smtClean="0">
                <a:solidFill>
                  <a:schemeClr val="accent5">
                    <a:lumMod val="75000"/>
                  </a:schemeClr>
                </a:solidFill>
              </a:rPr>
              <a:t>                              ТЦ </a:t>
            </a: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Сфера, 2011. – 128с.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4D4D4D"/>
                </a:solidFill>
              </a:rPr>
              <a:t> 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ru-RU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785818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  <a:endParaRPr lang="en-US" alt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937C5609-BB8E-497E-B2CD-7F9CABD15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071546"/>
            <a:ext cx="6934200" cy="5572164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Гулять сегодня некогда,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заняты другим: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Бумажные ракеты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дружно мастерим.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ярко их раскрасили,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Пускай теперь летят!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 отважных космонавтов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Играет детский сад.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летчиками смелыми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Быстрее стать хотим,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 ракетах настоящих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в космос полетим.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Над нами звёзды светлые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Зажгутся в вышине,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 красный флаг поднимем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На Марсе и Луне.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(Я. </a:t>
            </a:r>
            <a:r>
              <a:rPr lang="ru-RU" alt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Серпина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4D4D4D"/>
                </a:solidFill>
              </a:rPr>
              <a:t/>
            </a:r>
            <a:br>
              <a:rPr lang="ru-RU" altLang="ru-RU" sz="1800" dirty="0" smtClean="0">
                <a:solidFill>
                  <a:srgbClr val="4D4D4D"/>
                </a:solidFill>
              </a:rPr>
            </a:br>
            <a:endParaRPr lang="en-US" altLang="ru-RU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14291"/>
            <a:ext cx="7143800" cy="714380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Проблема. Актуальность. Гипотеза.</a:t>
            </a:r>
            <a:endParaRPr lang="en-US" altLang="ru-RU" sz="3200" dirty="0">
              <a:solidFill>
                <a:srgbClr val="4D4D4D"/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937C5609-BB8E-497E-B2CD-7F9CABD15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071546"/>
            <a:ext cx="6934200" cy="5572164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chemeClr val="accent6"/>
                </a:solidFill>
              </a:rPr>
              <a:t>Не все современные родители знакомят детей с таким праздником, как День Космонавтики. Да и сами не имеют достаточно знаний о космосе.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>
              <a:solidFill>
                <a:schemeClr val="accent6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chemeClr val="accent6"/>
                </a:solidFill>
              </a:rPr>
              <a:t>Неизведанное пространство Вселенной – средство активизации познавательной активности дошкольников, так как дети пытливы по своей природе. Именно период детства является благоприятным для развития любознательности и формирования интереса у ребёнка.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>
              <a:solidFill>
                <a:schemeClr val="accent6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chemeClr val="accent6"/>
                </a:solidFill>
              </a:rPr>
              <a:t>Только через проектную деятельность и использование возможностей ИКТ можно вызвать сильные эмоции и желание получать интересные факты, в том числе и о космосе.</a:t>
            </a:r>
            <a:endParaRPr lang="en-US" altLang="ru-RU" sz="24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14291"/>
            <a:ext cx="7143800" cy="571504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Цель. Задачи.</a:t>
            </a:r>
            <a:endParaRPr lang="en-US" alt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937C5609-BB8E-497E-B2CD-7F9CABD15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857232"/>
            <a:ext cx="6934200" cy="585791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Формировать интерес к космосу посредством реализации проектной деятельности и применения средств ИКТ.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1800" dirty="0" smtClean="0">
              <a:solidFill>
                <a:srgbClr val="4D4D4D"/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b="1" dirty="0" smtClean="0">
                <a:solidFill>
                  <a:srgbClr val="0070C0"/>
                </a:solidFill>
              </a:rPr>
              <a:t>Образовательные: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Дать элементарные знания детям о космосе;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Познакомить с первыми покорителями космоса;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Дать представления о Государственных праздниках.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 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b="1" dirty="0" smtClean="0">
                <a:solidFill>
                  <a:srgbClr val="0070C0"/>
                </a:solidFill>
              </a:rPr>
              <a:t>Развивающие: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4D4D4D"/>
                </a:solidFill>
              </a:rPr>
              <a:t>- </a:t>
            </a:r>
            <a:r>
              <a:rPr lang="ru-RU" altLang="ru-RU" sz="1800" dirty="0" smtClean="0">
                <a:solidFill>
                  <a:srgbClr val="7030A0"/>
                </a:solidFill>
              </a:rPr>
              <a:t>Формировать целостную картину мира, расширять кругозор;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Развивать творческие способности;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Развивать умение делать выводы, устанавливать причинно-следственные связи;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Развивать коммуникативные навыки; </a:t>
            </a: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dirty="0" smtClean="0">
                <a:solidFill>
                  <a:srgbClr val="7030A0"/>
                </a:solidFill>
              </a:rPr>
              <a:t>Активизировать и расширять словарный запас детей.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18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b="1" dirty="0" smtClean="0">
                <a:solidFill>
                  <a:srgbClr val="0070C0"/>
                </a:solidFill>
              </a:rPr>
              <a:t>Воспитательные: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Воспитывать познавательную активность;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Воспитывать понимание важности изучения космоса для человека и окружающей его природы;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>
                <a:solidFill>
                  <a:srgbClr val="7030A0"/>
                </a:solidFill>
              </a:rPr>
              <a:t>- Воспитывать чувство гордости за достижения отечественных космонавтов.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ru-RU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142853"/>
            <a:ext cx="7143800" cy="571504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ООД. Беседы. Наблюдения.</a:t>
            </a:r>
            <a:endParaRPr lang="en-US" alt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Lenovo_A1000_IMG_20171211_095601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3214686"/>
            <a:ext cx="3769219" cy="349524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 descr="нод о косм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928794" y="785793"/>
            <a:ext cx="4643470" cy="348260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14291"/>
            <a:ext cx="7143800" cy="714380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Просмотр 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видео, презентаций и мультфильмов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просмотр ыидео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57356" y="1142984"/>
            <a:ext cx="5097736" cy="28575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11Безымянны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7620" y="4077244"/>
            <a:ext cx="5112830" cy="265128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785818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Игровая деятельность: 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под/и, </a:t>
            </a:r>
            <a:r>
              <a:rPr lang="ru-RU" alt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физминутки</a:t>
            </a: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физмин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3643314"/>
            <a:ext cx="3905245" cy="307181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физмин с воспит.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00232" y="1214422"/>
            <a:ext cx="3446139" cy="323154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357167"/>
            <a:ext cx="7143800" cy="642941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рисование 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ракеты - рисова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28795" y="1071546"/>
            <a:ext cx="4071966" cy="297448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 descr="рисов пальч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94" y="4214818"/>
            <a:ext cx="4071966" cy="25022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IMG_390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3214686"/>
            <a:ext cx="2880112" cy="207170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285729"/>
            <a:ext cx="7143800" cy="642941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рисование 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рис сол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3929066"/>
            <a:ext cx="3428992" cy="276418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 descr="рисов солнце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00232" y="1000108"/>
            <a:ext cx="3786214" cy="283966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69DC138-2242-4ECB-A45B-3ECA7CFE5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7356" y="142853"/>
            <a:ext cx="7143800" cy="857255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Продуктивная деятельность: </a:t>
            </a:r>
            <a:r>
              <a:rPr lang="ru-RU" alt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пластилинография</a:t>
            </a:r>
            <a:endParaRPr lang="en-US" alt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лепка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4572008"/>
            <a:ext cx="2762237" cy="207167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леп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9322" y="4572008"/>
            <a:ext cx="2786050" cy="208953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общая раб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14678" y="928670"/>
            <a:ext cx="4667251" cy="350043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">
      <a:dk1>
        <a:srgbClr val="FFFFFF"/>
      </a:dk1>
      <a:lt1>
        <a:srgbClr val="FFFFFF"/>
      </a:lt1>
      <a:dk2>
        <a:srgbClr val="FFFFFF"/>
      </a:dk2>
      <a:lt2>
        <a:srgbClr val="0289C6"/>
      </a:lt2>
      <a:accent1>
        <a:srgbClr val="07B1F5"/>
      </a:accent1>
      <a:accent2>
        <a:srgbClr val="3BC3FF"/>
      </a:accent2>
      <a:accent3>
        <a:srgbClr val="FFFFFF"/>
      </a:accent3>
      <a:accent4>
        <a:srgbClr val="DADADA"/>
      </a:accent4>
      <a:accent5>
        <a:srgbClr val="AAD5F9"/>
      </a:accent5>
      <a:accent6>
        <a:srgbClr val="35B0E7"/>
      </a:accent6>
      <a:hlink>
        <a:srgbClr val="04DDEE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</TotalTime>
  <Words>436</Words>
  <Application>Microsoft Office PowerPoint</Application>
  <PresentationFormat>Экран (4:3)</PresentationFormat>
  <Paragraphs>95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powerpoint-template-24</vt:lpstr>
      <vt:lpstr>КОСМОС – это интересно! Проект краткосрочный по ознакомлению с окружающим в средней группе</vt:lpstr>
      <vt:lpstr>Проблема. Актуальность. Гипотеза.</vt:lpstr>
      <vt:lpstr>Цель. Задачи.</vt:lpstr>
      <vt:lpstr>ООД. Беседы. Наблюдения.</vt:lpstr>
      <vt:lpstr>Просмотр видео, презентаций и мультфильмов</vt:lpstr>
      <vt:lpstr>Игровая деятельность: под/и, физминутки.</vt:lpstr>
      <vt:lpstr>Продуктивная деятельность: рисование </vt:lpstr>
      <vt:lpstr>Продуктивная деятельность: рисование </vt:lpstr>
      <vt:lpstr>Продуктивная деятельность: пластилинография</vt:lpstr>
      <vt:lpstr>Продуктивная деятельность: техника «бумажный комочек»</vt:lpstr>
      <vt:lpstr>Продуктивная деятельность: аппликация, конструирование из бумаги</vt:lpstr>
      <vt:lpstr>Продуктивная деятельность: аппликация из кругов</vt:lpstr>
      <vt:lpstr>Работа с родителями: информационные папки – передвижки.  </vt:lpstr>
      <vt:lpstr>Работа с родителями: размещение информации на сайте ДОУ</vt:lpstr>
      <vt:lpstr>Результаты проекта.</vt:lpstr>
      <vt:lpstr>Литература.</vt:lpstr>
      <vt:lpstr>СПАСИБО ЗА ВНИМАНИЕ!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Администратор</cp:lastModifiedBy>
  <cp:revision>238</cp:revision>
  <dcterms:created xsi:type="dcterms:W3CDTF">2007-04-02T02:11:51Z</dcterms:created>
  <dcterms:modified xsi:type="dcterms:W3CDTF">2018-07-04T08:09:50Z</dcterms:modified>
</cp:coreProperties>
</file>