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72" r:id="rId2"/>
    <p:sldId id="286" r:id="rId3"/>
    <p:sldId id="304" r:id="rId4"/>
    <p:sldId id="305" r:id="rId5"/>
    <p:sldId id="307" r:id="rId6"/>
    <p:sldId id="309" r:id="rId7"/>
    <p:sldId id="310" r:id="rId8"/>
    <p:sldId id="303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FF0000"/>
    <a:srgbClr val="0082B0"/>
    <a:srgbClr val="CC00CC"/>
    <a:srgbClr val="00FF00"/>
    <a:srgbClr val="FF0066"/>
    <a:srgbClr val="F3F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86022" autoAdjust="0"/>
  </p:normalViewPr>
  <p:slideViewPr>
    <p:cSldViewPr>
      <p:cViewPr varScale="1">
        <p:scale>
          <a:sx n="93" d="100"/>
          <a:sy n="93" d="100"/>
        </p:scale>
        <p:origin x="4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4C0B68-D09F-492B-BF87-19E6C0B378F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17E613F-7DAB-4216-AE34-F79E0CB8E1D6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bg1"/>
              </a:solidFill>
            </a:rPr>
            <a:t>Комплексность</a:t>
          </a:r>
          <a:endParaRPr lang="ru-RU" sz="3200" dirty="0">
            <a:solidFill>
              <a:schemeClr val="bg1"/>
            </a:solidFill>
          </a:endParaRPr>
        </a:p>
      </dgm:t>
    </dgm:pt>
    <dgm:pt modelId="{559B7E67-1F96-4EBF-A06B-6A00AD0F90E0}" type="parTrans" cxnId="{7BE4E85E-D3BE-42AB-BDEF-1F4B62D05669}">
      <dgm:prSet/>
      <dgm:spPr/>
      <dgm:t>
        <a:bodyPr/>
        <a:lstStyle/>
        <a:p>
          <a:endParaRPr lang="ru-RU"/>
        </a:p>
      </dgm:t>
    </dgm:pt>
    <dgm:pt modelId="{98FEE876-0C29-43B6-9960-F5C309669C26}" type="sibTrans" cxnId="{7BE4E85E-D3BE-42AB-BDEF-1F4B62D05669}">
      <dgm:prSet/>
      <dgm:spPr/>
      <dgm:t>
        <a:bodyPr/>
        <a:lstStyle/>
        <a:p>
          <a:endParaRPr lang="ru-RU"/>
        </a:p>
      </dgm:t>
    </dgm:pt>
    <dgm:pt modelId="{3BDCB680-C71B-42FA-8FE2-4B17887EA2DD}">
      <dgm:prSet phldrT="[Текст]" custT="1"/>
      <dgm:spPr/>
      <dgm:t>
        <a:bodyPr/>
        <a:lstStyle/>
        <a:p>
          <a:r>
            <a:rPr lang="ru-RU" sz="3200" dirty="0" err="1" smtClean="0">
              <a:solidFill>
                <a:schemeClr val="bg1"/>
              </a:solidFill>
            </a:rPr>
            <a:t>Поэтапность</a:t>
          </a:r>
          <a:endParaRPr lang="ru-RU" sz="3200" dirty="0">
            <a:solidFill>
              <a:schemeClr val="bg1"/>
            </a:solidFill>
          </a:endParaRPr>
        </a:p>
      </dgm:t>
    </dgm:pt>
    <dgm:pt modelId="{E8508769-13C4-4716-A213-1FC47151BA99}" type="parTrans" cxnId="{9F20A98F-42BF-4A24-BFDD-30E13F37CBB4}">
      <dgm:prSet/>
      <dgm:spPr/>
      <dgm:t>
        <a:bodyPr/>
        <a:lstStyle/>
        <a:p>
          <a:endParaRPr lang="ru-RU"/>
        </a:p>
      </dgm:t>
    </dgm:pt>
    <dgm:pt modelId="{155634FC-ABE0-4296-879F-AFFCBD9EABBD}" type="sibTrans" cxnId="{9F20A98F-42BF-4A24-BFDD-30E13F37CBB4}">
      <dgm:prSet/>
      <dgm:spPr/>
      <dgm:t>
        <a:bodyPr/>
        <a:lstStyle/>
        <a:p>
          <a:endParaRPr lang="ru-RU"/>
        </a:p>
      </dgm:t>
    </dgm:pt>
    <dgm:pt modelId="{ECF73592-51CD-4AEE-9192-21E65C093E72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bg1"/>
              </a:solidFill>
            </a:rPr>
            <a:t>Индивидуализация</a:t>
          </a:r>
          <a:endParaRPr lang="ru-RU" sz="3200" dirty="0">
            <a:solidFill>
              <a:schemeClr val="bg1"/>
            </a:solidFill>
          </a:endParaRPr>
        </a:p>
      </dgm:t>
    </dgm:pt>
    <dgm:pt modelId="{3CDA1473-3252-4F01-8819-48CE014444F8}" type="parTrans" cxnId="{87CFF404-6F5B-4E70-A78C-480261017FE8}">
      <dgm:prSet/>
      <dgm:spPr/>
      <dgm:t>
        <a:bodyPr/>
        <a:lstStyle/>
        <a:p>
          <a:endParaRPr lang="ru-RU"/>
        </a:p>
      </dgm:t>
    </dgm:pt>
    <dgm:pt modelId="{58B32F74-E887-4DFA-95A1-95FF62BE8435}" type="sibTrans" cxnId="{87CFF404-6F5B-4E70-A78C-480261017FE8}">
      <dgm:prSet/>
      <dgm:spPr/>
      <dgm:t>
        <a:bodyPr/>
        <a:lstStyle/>
        <a:p>
          <a:endParaRPr lang="ru-RU"/>
        </a:p>
      </dgm:t>
    </dgm:pt>
    <dgm:pt modelId="{EEED254D-6195-436B-8E96-285FF65B6324}">
      <dgm:prSet custT="1"/>
      <dgm:spPr/>
      <dgm:t>
        <a:bodyPr/>
        <a:lstStyle/>
        <a:p>
          <a:r>
            <a:rPr lang="ru-RU" sz="3200" dirty="0" smtClean="0">
              <a:solidFill>
                <a:schemeClr val="bg1"/>
              </a:solidFill>
            </a:rPr>
            <a:t>Системность</a:t>
          </a:r>
          <a:endParaRPr lang="ru-RU" sz="3200" dirty="0">
            <a:solidFill>
              <a:schemeClr val="bg1"/>
            </a:solidFill>
          </a:endParaRPr>
        </a:p>
      </dgm:t>
    </dgm:pt>
    <dgm:pt modelId="{5831A623-460C-4A4F-98F9-B643035B78F6}" type="parTrans" cxnId="{A01BDE3D-2BC9-4212-8E45-8F0208C92607}">
      <dgm:prSet/>
      <dgm:spPr/>
      <dgm:t>
        <a:bodyPr/>
        <a:lstStyle/>
        <a:p>
          <a:endParaRPr lang="ru-RU"/>
        </a:p>
      </dgm:t>
    </dgm:pt>
    <dgm:pt modelId="{C0101806-C176-4BB7-92DA-E87FD2C40766}" type="sibTrans" cxnId="{A01BDE3D-2BC9-4212-8E45-8F0208C92607}">
      <dgm:prSet/>
      <dgm:spPr/>
      <dgm:t>
        <a:bodyPr/>
        <a:lstStyle/>
        <a:p>
          <a:endParaRPr lang="ru-RU"/>
        </a:p>
      </dgm:t>
    </dgm:pt>
    <dgm:pt modelId="{A32C2D4E-41A2-4BF9-9AE1-58D34FD777FE}" type="pres">
      <dgm:prSet presAssocID="{674C0B68-D09F-492B-BF87-19E6C0B378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F77102-3A72-4D20-BB34-08D2D60DC73D}" type="pres">
      <dgm:prSet presAssocID="{EEED254D-6195-436B-8E96-285FF65B6324}" presName="parentLin" presStyleCnt="0"/>
      <dgm:spPr/>
    </dgm:pt>
    <dgm:pt modelId="{8FF25A0B-40F3-4D1F-8455-D1A253990388}" type="pres">
      <dgm:prSet presAssocID="{EEED254D-6195-436B-8E96-285FF65B632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B189C2C-B408-4BBE-9B7D-4E9CA1504C9C}" type="pres">
      <dgm:prSet presAssocID="{EEED254D-6195-436B-8E96-285FF65B632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D28D7-87F1-4652-B382-31A01A914BAD}" type="pres">
      <dgm:prSet presAssocID="{EEED254D-6195-436B-8E96-285FF65B6324}" presName="negativeSpace" presStyleCnt="0"/>
      <dgm:spPr/>
    </dgm:pt>
    <dgm:pt modelId="{813ACB9C-24D4-4C28-B520-3894C9F72F03}" type="pres">
      <dgm:prSet presAssocID="{EEED254D-6195-436B-8E96-285FF65B6324}" presName="childText" presStyleLbl="conFgAcc1" presStyleIdx="0" presStyleCnt="4">
        <dgm:presLayoutVars>
          <dgm:bulletEnabled val="1"/>
        </dgm:presLayoutVars>
      </dgm:prSet>
      <dgm:spPr/>
    </dgm:pt>
    <dgm:pt modelId="{27EB9FA9-5B34-45DB-8FE2-D28565EE97C6}" type="pres">
      <dgm:prSet presAssocID="{C0101806-C176-4BB7-92DA-E87FD2C40766}" presName="spaceBetweenRectangles" presStyleCnt="0"/>
      <dgm:spPr/>
    </dgm:pt>
    <dgm:pt modelId="{40D064E5-0A5F-4C46-A4C6-A5AF23FB7EEC}" type="pres">
      <dgm:prSet presAssocID="{417E613F-7DAB-4216-AE34-F79E0CB8E1D6}" presName="parentLin" presStyleCnt="0"/>
      <dgm:spPr/>
    </dgm:pt>
    <dgm:pt modelId="{198CB516-46A3-4970-BFFC-1713ABD8BD0B}" type="pres">
      <dgm:prSet presAssocID="{417E613F-7DAB-4216-AE34-F79E0CB8E1D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B3CB326-4E31-45DE-9F95-46329B67DB6E}" type="pres">
      <dgm:prSet presAssocID="{417E613F-7DAB-4216-AE34-F79E0CB8E1D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4261D-E64D-4A7A-BF33-5F3FAC11BB58}" type="pres">
      <dgm:prSet presAssocID="{417E613F-7DAB-4216-AE34-F79E0CB8E1D6}" presName="negativeSpace" presStyleCnt="0"/>
      <dgm:spPr/>
    </dgm:pt>
    <dgm:pt modelId="{496A9DBA-CB34-4523-9523-667449CDBC99}" type="pres">
      <dgm:prSet presAssocID="{417E613F-7DAB-4216-AE34-F79E0CB8E1D6}" presName="childText" presStyleLbl="conFgAcc1" presStyleIdx="1" presStyleCnt="4">
        <dgm:presLayoutVars>
          <dgm:bulletEnabled val="1"/>
        </dgm:presLayoutVars>
      </dgm:prSet>
      <dgm:spPr/>
    </dgm:pt>
    <dgm:pt modelId="{33A50930-36F7-4958-A116-E45129D361BC}" type="pres">
      <dgm:prSet presAssocID="{98FEE876-0C29-43B6-9960-F5C309669C26}" presName="spaceBetweenRectangles" presStyleCnt="0"/>
      <dgm:spPr/>
    </dgm:pt>
    <dgm:pt modelId="{DD846776-B621-4156-B77B-D8AC5CDDE050}" type="pres">
      <dgm:prSet presAssocID="{3BDCB680-C71B-42FA-8FE2-4B17887EA2DD}" presName="parentLin" presStyleCnt="0"/>
      <dgm:spPr/>
    </dgm:pt>
    <dgm:pt modelId="{E97433D0-8793-4FF7-ACBB-DC91EC81D02D}" type="pres">
      <dgm:prSet presAssocID="{3BDCB680-C71B-42FA-8FE2-4B17887EA2D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A3DBD737-DFEB-4AB1-942C-9677F274A87C}" type="pres">
      <dgm:prSet presAssocID="{3BDCB680-C71B-42FA-8FE2-4B17887EA2D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00D3D6-E946-4F13-91D7-821A96EEEE61}" type="pres">
      <dgm:prSet presAssocID="{3BDCB680-C71B-42FA-8FE2-4B17887EA2DD}" presName="negativeSpace" presStyleCnt="0"/>
      <dgm:spPr/>
    </dgm:pt>
    <dgm:pt modelId="{634CB8FB-7988-4157-9761-A4CFC4479E6F}" type="pres">
      <dgm:prSet presAssocID="{3BDCB680-C71B-42FA-8FE2-4B17887EA2DD}" presName="childText" presStyleLbl="conFgAcc1" presStyleIdx="2" presStyleCnt="4">
        <dgm:presLayoutVars>
          <dgm:bulletEnabled val="1"/>
        </dgm:presLayoutVars>
      </dgm:prSet>
      <dgm:spPr/>
    </dgm:pt>
    <dgm:pt modelId="{E71855E8-49C4-4DD8-8F66-3D19C32ABB30}" type="pres">
      <dgm:prSet presAssocID="{155634FC-ABE0-4296-879F-AFFCBD9EABBD}" presName="spaceBetweenRectangles" presStyleCnt="0"/>
      <dgm:spPr/>
    </dgm:pt>
    <dgm:pt modelId="{841FAB64-7444-4293-A689-7DBEF3D9198C}" type="pres">
      <dgm:prSet presAssocID="{ECF73592-51CD-4AEE-9192-21E65C093E72}" presName="parentLin" presStyleCnt="0"/>
      <dgm:spPr/>
    </dgm:pt>
    <dgm:pt modelId="{552861E2-E8D8-4B1F-9F52-4A5DE9BC5949}" type="pres">
      <dgm:prSet presAssocID="{ECF73592-51CD-4AEE-9192-21E65C093E7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DCD65AF-EDA4-4879-B1CA-4677C81EEAA8}" type="pres">
      <dgm:prSet presAssocID="{ECF73592-51CD-4AEE-9192-21E65C093E7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ACC80-683E-405B-B2A2-F6015FCCF971}" type="pres">
      <dgm:prSet presAssocID="{ECF73592-51CD-4AEE-9192-21E65C093E72}" presName="negativeSpace" presStyleCnt="0"/>
      <dgm:spPr/>
    </dgm:pt>
    <dgm:pt modelId="{3BDF692B-2ABB-482F-8625-E1C7A32E3A62}" type="pres">
      <dgm:prSet presAssocID="{ECF73592-51CD-4AEE-9192-21E65C093E7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BE4E85E-D3BE-42AB-BDEF-1F4B62D05669}" srcId="{674C0B68-D09F-492B-BF87-19E6C0B378F4}" destId="{417E613F-7DAB-4216-AE34-F79E0CB8E1D6}" srcOrd="1" destOrd="0" parTransId="{559B7E67-1F96-4EBF-A06B-6A00AD0F90E0}" sibTransId="{98FEE876-0C29-43B6-9960-F5C309669C26}"/>
    <dgm:cxn modelId="{44CDBBFE-DB05-40E0-ABEB-D5297FCFADA7}" type="presOf" srcId="{3BDCB680-C71B-42FA-8FE2-4B17887EA2DD}" destId="{A3DBD737-DFEB-4AB1-942C-9677F274A87C}" srcOrd="1" destOrd="0" presId="urn:microsoft.com/office/officeart/2005/8/layout/list1"/>
    <dgm:cxn modelId="{EAB4CA63-601B-4920-97B6-0ED4ED5345D2}" type="presOf" srcId="{417E613F-7DAB-4216-AE34-F79E0CB8E1D6}" destId="{EB3CB326-4E31-45DE-9F95-46329B67DB6E}" srcOrd="1" destOrd="0" presId="urn:microsoft.com/office/officeart/2005/8/layout/list1"/>
    <dgm:cxn modelId="{87CFF404-6F5B-4E70-A78C-480261017FE8}" srcId="{674C0B68-D09F-492B-BF87-19E6C0B378F4}" destId="{ECF73592-51CD-4AEE-9192-21E65C093E72}" srcOrd="3" destOrd="0" parTransId="{3CDA1473-3252-4F01-8819-48CE014444F8}" sibTransId="{58B32F74-E887-4DFA-95A1-95FF62BE8435}"/>
    <dgm:cxn modelId="{CF19BC7A-476A-46B8-97AE-76465BFD471B}" type="presOf" srcId="{ECF73592-51CD-4AEE-9192-21E65C093E72}" destId="{552861E2-E8D8-4B1F-9F52-4A5DE9BC5949}" srcOrd="0" destOrd="0" presId="urn:microsoft.com/office/officeart/2005/8/layout/list1"/>
    <dgm:cxn modelId="{D4972B64-ABDD-4392-9EB1-6970A16BBCB9}" type="presOf" srcId="{ECF73592-51CD-4AEE-9192-21E65C093E72}" destId="{DDCD65AF-EDA4-4879-B1CA-4677C81EEAA8}" srcOrd="1" destOrd="0" presId="urn:microsoft.com/office/officeart/2005/8/layout/list1"/>
    <dgm:cxn modelId="{825D63DD-52CB-4DA0-8B8B-18D0A4A53579}" type="presOf" srcId="{EEED254D-6195-436B-8E96-285FF65B6324}" destId="{6B189C2C-B408-4BBE-9B7D-4E9CA1504C9C}" srcOrd="1" destOrd="0" presId="urn:microsoft.com/office/officeart/2005/8/layout/list1"/>
    <dgm:cxn modelId="{34910884-7C59-43F5-9216-B8A9AF2E2D8C}" type="presOf" srcId="{674C0B68-D09F-492B-BF87-19E6C0B378F4}" destId="{A32C2D4E-41A2-4BF9-9AE1-58D34FD777FE}" srcOrd="0" destOrd="0" presId="urn:microsoft.com/office/officeart/2005/8/layout/list1"/>
    <dgm:cxn modelId="{A8C3743D-70E8-420A-B5C1-9FFECB469887}" type="presOf" srcId="{3BDCB680-C71B-42FA-8FE2-4B17887EA2DD}" destId="{E97433D0-8793-4FF7-ACBB-DC91EC81D02D}" srcOrd="0" destOrd="0" presId="urn:microsoft.com/office/officeart/2005/8/layout/list1"/>
    <dgm:cxn modelId="{252C563D-BF44-47BD-8CE4-9DD28F04D175}" type="presOf" srcId="{417E613F-7DAB-4216-AE34-F79E0CB8E1D6}" destId="{198CB516-46A3-4970-BFFC-1713ABD8BD0B}" srcOrd="0" destOrd="0" presId="urn:microsoft.com/office/officeart/2005/8/layout/list1"/>
    <dgm:cxn modelId="{9F20A98F-42BF-4A24-BFDD-30E13F37CBB4}" srcId="{674C0B68-D09F-492B-BF87-19E6C0B378F4}" destId="{3BDCB680-C71B-42FA-8FE2-4B17887EA2DD}" srcOrd="2" destOrd="0" parTransId="{E8508769-13C4-4716-A213-1FC47151BA99}" sibTransId="{155634FC-ABE0-4296-879F-AFFCBD9EABBD}"/>
    <dgm:cxn modelId="{2D1638CA-EB57-4B2E-ABB8-212362BCC9C0}" type="presOf" srcId="{EEED254D-6195-436B-8E96-285FF65B6324}" destId="{8FF25A0B-40F3-4D1F-8455-D1A253990388}" srcOrd="0" destOrd="0" presId="urn:microsoft.com/office/officeart/2005/8/layout/list1"/>
    <dgm:cxn modelId="{A01BDE3D-2BC9-4212-8E45-8F0208C92607}" srcId="{674C0B68-D09F-492B-BF87-19E6C0B378F4}" destId="{EEED254D-6195-436B-8E96-285FF65B6324}" srcOrd="0" destOrd="0" parTransId="{5831A623-460C-4A4F-98F9-B643035B78F6}" sibTransId="{C0101806-C176-4BB7-92DA-E87FD2C40766}"/>
    <dgm:cxn modelId="{E89C5279-22E5-4603-8AD6-A1EDFDFC6D46}" type="presParOf" srcId="{A32C2D4E-41A2-4BF9-9AE1-58D34FD777FE}" destId="{7FF77102-3A72-4D20-BB34-08D2D60DC73D}" srcOrd="0" destOrd="0" presId="urn:microsoft.com/office/officeart/2005/8/layout/list1"/>
    <dgm:cxn modelId="{C621F46F-0CA6-494F-928C-CF7E38210A72}" type="presParOf" srcId="{7FF77102-3A72-4D20-BB34-08D2D60DC73D}" destId="{8FF25A0B-40F3-4D1F-8455-D1A253990388}" srcOrd="0" destOrd="0" presId="urn:microsoft.com/office/officeart/2005/8/layout/list1"/>
    <dgm:cxn modelId="{BCA8E4A7-2D38-4A49-B05A-C5C3097EA6CD}" type="presParOf" srcId="{7FF77102-3A72-4D20-BB34-08D2D60DC73D}" destId="{6B189C2C-B408-4BBE-9B7D-4E9CA1504C9C}" srcOrd="1" destOrd="0" presId="urn:microsoft.com/office/officeart/2005/8/layout/list1"/>
    <dgm:cxn modelId="{16D22E0C-1FE1-4AFA-8232-68AA37DA2E44}" type="presParOf" srcId="{A32C2D4E-41A2-4BF9-9AE1-58D34FD777FE}" destId="{970D28D7-87F1-4652-B382-31A01A914BAD}" srcOrd="1" destOrd="0" presId="urn:microsoft.com/office/officeart/2005/8/layout/list1"/>
    <dgm:cxn modelId="{FBE4EF81-D196-40EC-8C20-214953B20F29}" type="presParOf" srcId="{A32C2D4E-41A2-4BF9-9AE1-58D34FD777FE}" destId="{813ACB9C-24D4-4C28-B520-3894C9F72F03}" srcOrd="2" destOrd="0" presId="urn:microsoft.com/office/officeart/2005/8/layout/list1"/>
    <dgm:cxn modelId="{11DE2DE7-857F-4DF1-A49F-83BC75A47115}" type="presParOf" srcId="{A32C2D4E-41A2-4BF9-9AE1-58D34FD777FE}" destId="{27EB9FA9-5B34-45DB-8FE2-D28565EE97C6}" srcOrd="3" destOrd="0" presId="urn:microsoft.com/office/officeart/2005/8/layout/list1"/>
    <dgm:cxn modelId="{040460B7-500D-4A2A-BA23-77B67EBAADD4}" type="presParOf" srcId="{A32C2D4E-41A2-4BF9-9AE1-58D34FD777FE}" destId="{40D064E5-0A5F-4C46-A4C6-A5AF23FB7EEC}" srcOrd="4" destOrd="0" presId="urn:microsoft.com/office/officeart/2005/8/layout/list1"/>
    <dgm:cxn modelId="{F4BB406E-E888-4355-860E-209B4ABB19E6}" type="presParOf" srcId="{40D064E5-0A5F-4C46-A4C6-A5AF23FB7EEC}" destId="{198CB516-46A3-4970-BFFC-1713ABD8BD0B}" srcOrd="0" destOrd="0" presId="urn:microsoft.com/office/officeart/2005/8/layout/list1"/>
    <dgm:cxn modelId="{82BF8C57-D29D-4FC5-9CEC-5190C30FC8E2}" type="presParOf" srcId="{40D064E5-0A5F-4C46-A4C6-A5AF23FB7EEC}" destId="{EB3CB326-4E31-45DE-9F95-46329B67DB6E}" srcOrd="1" destOrd="0" presId="urn:microsoft.com/office/officeart/2005/8/layout/list1"/>
    <dgm:cxn modelId="{6E5987F3-CD52-41A1-A766-96A974230084}" type="presParOf" srcId="{A32C2D4E-41A2-4BF9-9AE1-58D34FD777FE}" destId="{B7F4261D-E64D-4A7A-BF33-5F3FAC11BB58}" srcOrd="5" destOrd="0" presId="urn:microsoft.com/office/officeart/2005/8/layout/list1"/>
    <dgm:cxn modelId="{7A94D238-1481-4711-B516-E7450A61C724}" type="presParOf" srcId="{A32C2D4E-41A2-4BF9-9AE1-58D34FD777FE}" destId="{496A9DBA-CB34-4523-9523-667449CDBC99}" srcOrd="6" destOrd="0" presId="urn:microsoft.com/office/officeart/2005/8/layout/list1"/>
    <dgm:cxn modelId="{5CBFE714-7C51-4502-932A-395962A87C96}" type="presParOf" srcId="{A32C2D4E-41A2-4BF9-9AE1-58D34FD777FE}" destId="{33A50930-36F7-4958-A116-E45129D361BC}" srcOrd="7" destOrd="0" presId="urn:microsoft.com/office/officeart/2005/8/layout/list1"/>
    <dgm:cxn modelId="{EB893BF6-A858-48BF-A0B0-A82CBB31930F}" type="presParOf" srcId="{A32C2D4E-41A2-4BF9-9AE1-58D34FD777FE}" destId="{DD846776-B621-4156-B77B-D8AC5CDDE050}" srcOrd="8" destOrd="0" presId="urn:microsoft.com/office/officeart/2005/8/layout/list1"/>
    <dgm:cxn modelId="{9194A239-2971-43C0-AC72-03BF49B3220F}" type="presParOf" srcId="{DD846776-B621-4156-B77B-D8AC5CDDE050}" destId="{E97433D0-8793-4FF7-ACBB-DC91EC81D02D}" srcOrd="0" destOrd="0" presId="urn:microsoft.com/office/officeart/2005/8/layout/list1"/>
    <dgm:cxn modelId="{52910589-DF2E-4A83-B29E-065471E22D81}" type="presParOf" srcId="{DD846776-B621-4156-B77B-D8AC5CDDE050}" destId="{A3DBD737-DFEB-4AB1-942C-9677F274A87C}" srcOrd="1" destOrd="0" presId="urn:microsoft.com/office/officeart/2005/8/layout/list1"/>
    <dgm:cxn modelId="{391CA6F3-5F71-4C6A-99B2-A7A141740807}" type="presParOf" srcId="{A32C2D4E-41A2-4BF9-9AE1-58D34FD777FE}" destId="{BC00D3D6-E946-4F13-91D7-821A96EEEE61}" srcOrd="9" destOrd="0" presId="urn:microsoft.com/office/officeart/2005/8/layout/list1"/>
    <dgm:cxn modelId="{E185C109-6423-4751-8D78-9732377A4B03}" type="presParOf" srcId="{A32C2D4E-41A2-4BF9-9AE1-58D34FD777FE}" destId="{634CB8FB-7988-4157-9761-A4CFC4479E6F}" srcOrd="10" destOrd="0" presId="urn:microsoft.com/office/officeart/2005/8/layout/list1"/>
    <dgm:cxn modelId="{353B898D-09A5-4963-91CA-274C54C11C2D}" type="presParOf" srcId="{A32C2D4E-41A2-4BF9-9AE1-58D34FD777FE}" destId="{E71855E8-49C4-4DD8-8F66-3D19C32ABB30}" srcOrd="11" destOrd="0" presId="urn:microsoft.com/office/officeart/2005/8/layout/list1"/>
    <dgm:cxn modelId="{905A6B14-6BDB-4825-8A88-48261AE88AA2}" type="presParOf" srcId="{A32C2D4E-41A2-4BF9-9AE1-58D34FD777FE}" destId="{841FAB64-7444-4293-A689-7DBEF3D9198C}" srcOrd="12" destOrd="0" presId="urn:microsoft.com/office/officeart/2005/8/layout/list1"/>
    <dgm:cxn modelId="{618BC23A-05D6-43B9-A616-02E2176925EF}" type="presParOf" srcId="{841FAB64-7444-4293-A689-7DBEF3D9198C}" destId="{552861E2-E8D8-4B1F-9F52-4A5DE9BC5949}" srcOrd="0" destOrd="0" presId="urn:microsoft.com/office/officeart/2005/8/layout/list1"/>
    <dgm:cxn modelId="{BFC7396A-54B3-4A43-B153-E49BF888C749}" type="presParOf" srcId="{841FAB64-7444-4293-A689-7DBEF3D9198C}" destId="{DDCD65AF-EDA4-4879-B1CA-4677C81EEAA8}" srcOrd="1" destOrd="0" presId="urn:microsoft.com/office/officeart/2005/8/layout/list1"/>
    <dgm:cxn modelId="{863A590B-36B0-42C0-9F45-34DC0E6BDDC7}" type="presParOf" srcId="{A32C2D4E-41A2-4BF9-9AE1-58D34FD777FE}" destId="{090ACC80-683E-405B-B2A2-F6015FCCF971}" srcOrd="13" destOrd="0" presId="urn:microsoft.com/office/officeart/2005/8/layout/list1"/>
    <dgm:cxn modelId="{0A04465A-72E5-490E-8C2C-DDA18A93F465}" type="presParOf" srcId="{A32C2D4E-41A2-4BF9-9AE1-58D34FD777FE}" destId="{3BDF692B-2ABB-482F-8625-E1C7A32E3A6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ACB9C-24D4-4C28-B520-3894C9F72F03}">
      <dsp:nvSpPr>
        <dsp:cNvPr id="0" name=""/>
        <dsp:cNvSpPr/>
      </dsp:nvSpPr>
      <dsp:spPr>
        <a:xfrm>
          <a:off x="0" y="468999"/>
          <a:ext cx="748883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9C2C-B408-4BBE-9B7D-4E9CA1504C9C}">
      <dsp:nvSpPr>
        <dsp:cNvPr id="0" name=""/>
        <dsp:cNvSpPr/>
      </dsp:nvSpPr>
      <dsp:spPr>
        <a:xfrm>
          <a:off x="374441" y="55719"/>
          <a:ext cx="5242182" cy="826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bg1"/>
              </a:solidFill>
            </a:rPr>
            <a:t>Системность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414790" y="96068"/>
        <a:ext cx="5161484" cy="745862"/>
      </dsp:txXfrm>
    </dsp:sp>
    <dsp:sp modelId="{496A9DBA-CB34-4523-9523-667449CDBC99}">
      <dsp:nvSpPr>
        <dsp:cNvPr id="0" name=""/>
        <dsp:cNvSpPr/>
      </dsp:nvSpPr>
      <dsp:spPr>
        <a:xfrm>
          <a:off x="0" y="1739079"/>
          <a:ext cx="748883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3CB326-4E31-45DE-9F95-46329B67DB6E}">
      <dsp:nvSpPr>
        <dsp:cNvPr id="0" name=""/>
        <dsp:cNvSpPr/>
      </dsp:nvSpPr>
      <dsp:spPr>
        <a:xfrm>
          <a:off x="374441" y="1325799"/>
          <a:ext cx="5242182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bg1"/>
              </a:solidFill>
            </a:rPr>
            <a:t>Комплексность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414790" y="1366148"/>
        <a:ext cx="5161484" cy="745862"/>
      </dsp:txXfrm>
    </dsp:sp>
    <dsp:sp modelId="{634CB8FB-7988-4157-9761-A4CFC4479E6F}">
      <dsp:nvSpPr>
        <dsp:cNvPr id="0" name=""/>
        <dsp:cNvSpPr/>
      </dsp:nvSpPr>
      <dsp:spPr>
        <a:xfrm>
          <a:off x="0" y="3009160"/>
          <a:ext cx="748883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BD737-DFEB-4AB1-942C-9677F274A87C}">
      <dsp:nvSpPr>
        <dsp:cNvPr id="0" name=""/>
        <dsp:cNvSpPr/>
      </dsp:nvSpPr>
      <dsp:spPr>
        <a:xfrm>
          <a:off x="374441" y="2595880"/>
          <a:ext cx="5242182" cy="8265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err="1" smtClean="0">
              <a:solidFill>
                <a:schemeClr val="bg1"/>
              </a:solidFill>
            </a:rPr>
            <a:t>Поэтапность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414790" y="2636229"/>
        <a:ext cx="5161484" cy="745862"/>
      </dsp:txXfrm>
    </dsp:sp>
    <dsp:sp modelId="{3BDF692B-2ABB-482F-8625-E1C7A32E3A62}">
      <dsp:nvSpPr>
        <dsp:cNvPr id="0" name=""/>
        <dsp:cNvSpPr/>
      </dsp:nvSpPr>
      <dsp:spPr>
        <a:xfrm>
          <a:off x="0" y="4279240"/>
          <a:ext cx="7488832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CD65AF-EDA4-4879-B1CA-4677C81EEAA8}">
      <dsp:nvSpPr>
        <dsp:cNvPr id="0" name=""/>
        <dsp:cNvSpPr/>
      </dsp:nvSpPr>
      <dsp:spPr>
        <a:xfrm>
          <a:off x="374441" y="3865960"/>
          <a:ext cx="5242182" cy="8265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42" tIns="0" rIns="1981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bg1"/>
              </a:solidFill>
            </a:rPr>
            <a:t>Индивидуализация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414790" y="3906309"/>
        <a:ext cx="5161484" cy="74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ECEF5-C7E5-47DB-B123-DC07F16C1C33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79BDA-7D95-4976-A6A3-BE22F123A2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752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79BDA-7D95-4976-A6A3-BE22F123A29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662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Мы должны использовать возможности этих технологий в нашей коррекционной работе. Ведь не секрет, что именно среди детей СДВГ большой процент, так называемых детей ИНДИГО, и буквально одаренных детей. Сумеем, ли мы сохранить гениальность наших детей, зависит во многом от нашего желания, умений и опыта.</a:t>
            </a:r>
          </a:p>
          <a:p>
            <a:endParaRPr lang="ru-RU" sz="1800" dirty="0">
              <a:latin typeface="Georg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79BDA-7D95-4976-A6A3-BE22F123A29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957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79BDA-7D95-4976-A6A3-BE22F123A29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6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dirty="0">
              <a:latin typeface="Georg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79BDA-7D95-4976-A6A3-BE22F123A29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8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22000">
              <a:schemeClr val="accent4">
                <a:lumMod val="40000"/>
                <a:lumOff val="60000"/>
              </a:schemeClr>
            </a:gs>
            <a:gs pos="83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7A2E86-E6EA-49DA-A3D5-32838A6909AC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136904" cy="936104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22030" y="1556792"/>
            <a:ext cx="7750370" cy="86409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  <a:t/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524" y="1448212"/>
            <a:ext cx="8496944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chemeClr val="bg1"/>
                </a:solidFill>
              </a:rPr>
              <a:t>Проблемы, практики и технологии организации образовательного процесса 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</a:rPr>
              <a:t>для </a:t>
            </a:r>
            <a:r>
              <a:rPr lang="ru-RU" sz="3200" b="1" dirty="0">
                <a:solidFill>
                  <a:schemeClr val="bg1"/>
                </a:solidFill>
              </a:rPr>
              <a:t>обучающихся с синдромом дефицита внимания и </a:t>
            </a:r>
            <a:r>
              <a:rPr lang="ru-RU" sz="3200" b="1" dirty="0" err="1">
                <a:solidFill>
                  <a:schemeClr val="bg1"/>
                </a:solidFill>
              </a:rPr>
              <a:t>гиперактивности</a:t>
            </a:r>
            <a:r>
              <a:rPr lang="ru-RU" sz="3200" b="1" i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3509" y="5445224"/>
            <a:ext cx="61004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Лялина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 –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биологии, зам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еститель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 по УВР ГБОУ школа № 588</a:t>
            </a:r>
          </a:p>
          <a:p>
            <a:pPr algn="ctr"/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Колпинского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СПб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1023" y="6494301"/>
            <a:ext cx="324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27 марта 2018 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7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1800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None/>
            </a:pPr>
            <a:endParaRPr lang="ru-RU" sz="20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996952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«Самого большего успеха добивались те, кто, поняв проблему, превращали ее в возможность». </a:t>
            </a:r>
          </a:p>
          <a:p>
            <a:endParaRPr lang="ru-RU" sz="4000" b="1" i="1" dirty="0" smtClean="0">
              <a:solidFill>
                <a:schemeClr val="bg1"/>
              </a:solidFill>
            </a:endParaRPr>
          </a:p>
          <a:p>
            <a:pPr algn="r"/>
            <a:r>
              <a:rPr lang="ru-RU" sz="3600" i="1" dirty="0" err="1" smtClean="0">
                <a:solidFill>
                  <a:schemeClr val="bg1"/>
                </a:solidFill>
              </a:rPr>
              <a:t>Джозев</a:t>
            </a:r>
            <a:r>
              <a:rPr lang="ru-RU" sz="3600" i="1" dirty="0" smtClean="0">
                <a:solidFill>
                  <a:schemeClr val="bg1"/>
                </a:solidFill>
              </a:rPr>
              <a:t> </a:t>
            </a:r>
            <a:r>
              <a:rPr lang="ru-RU" sz="3600" i="1" dirty="0" err="1" smtClean="0">
                <a:solidFill>
                  <a:schemeClr val="bg1"/>
                </a:solidFill>
              </a:rPr>
              <a:t>Шугарман</a:t>
            </a:r>
            <a:endParaRPr lang="ru-RU" sz="3600" i="1" dirty="0" smtClean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418" y="116632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/>
              <a:t>Проблема?..   Возможность!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77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Проблема …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172645"/>
            <a:ext cx="878497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chemeClr val="bg1"/>
                </a:solidFill>
              </a:rPr>
              <a:t>необходимость постановки диагноза, включая сложные формы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bg1"/>
                </a:solidFill>
              </a:rPr>
              <a:t>выбор </a:t>
            </a:r>
            <a:r>
              <a:rPr lang="ru-RU" sz="2600" dirty="0">
                <a:solidFill>
                  <a:schemeClr val="bg1"/>
                </a:solidFill>
              </a:rPr>
              <a:t>образовательного маршрута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bg1"/>
                </a:solidFill>
              </a:rPr>
              <a:t>организация </a:t>
            </a:r>
            <a:r>
              <a:rPr lang="ru-RU" sz="2600" dirty="0">
                <a:solidFill>
                  <a:schemeClr val="bg1"/>
                </a:solidFill>
              </a:rPr>
              <a:t>учебного процесса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u="sng" dirty="0" smtClean="0">
                <a:solidFill>
                  <a:schemeClr val="bg1"/>
                </a:solidFill>
              </a:rPr>
              <a:t>образовательные </a:t>
            </a:r>
            <a:r>
              <a:rPr lang="ru-RU" sz="2600" u="sng" dirty="0">
                <a:solidFill>
                  <a:schemeClr val="bg1"/>
                </a:solidFill>
              </a:rPr>
              <a:t>программы не специализированы под особенности детей с </a:t>
            </a:r>
            <a:r>
              <a:rPr lang="ru-RU" sz="2600" u="sng" dirty="0" smtClean="0">
                <a:solidFill>
                  <a:schemeClr val="bg1"/>
                </a:solidFill>
              </a:rPr>
              <a:t>СДВГ</a:t>
            </a:r>
            <a:endParaRPr lang="ru-RU" sz="26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chemeClr val="bg1"/>
                </a:solidFill>
              </a:rPr>
              <a:t>н</a:t>
            </a:r>
            <a:r>
              <a:rPr lang="ru-RU" sz="2600" dirty="0" smtClean="0">
                <a:solidFill>
                  <a:schemeClr val="bg1"/>
                </a:solidFill>
              </a:rPr>
              <a:t>ет (очень мало) </a:t>
            </a:r>
            <a:r>
              <a:rPr lang="ru-RU" sz="2600" dirty="0">
                <a:solidFill>
                  <a:schemeClr val="bg1"/>
                </a:solidFill>
              </a:rPr>
              <a:t>специалистов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bg1"/>
                </a:solidFill>
              </a:rPr>
              <a:t>низкая </a:t>
            </a:r>
            <a:r>
              <a:rPr lang="ru-RU" sz="2600" dirty="0">
                <a:solidFill>
                  <a:schemeClr val="bg1"/>
                </a:solidFill>
              </a:rPr>
              <a:t>информированность большинства родителей детей с </a:t>
            </a:r>
            <a:r>
              <a:rPr lang="ru-RU" sz="2600" dirty="0" smtClean="0">
                <a:solidFill>
                  <a:schemeClr val="bg1"/>
                </a:solidFill>
              </a:rPr>
              <a:t>СДВГ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bg1"/>
                </a:solidFill>
              </a:rPr>
              <a:t>предъявление </a:t>
            </a:r>
            <a:r>
              <a:rPr lang="ru-RU" sz="2600" dirty="0">
                <a:solidFill>
                  <a:schemeClr val="bg1"/>
                </a:solidFill>
              </a:rPr>
              <a:t>к детям с СДВГ одинаковых требований и критериев оценивания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bg1"/>
                </a:solidFill>
              </a:rPr>
              <a:t>отношение </a:t>
            </a:r>
            <a:r>
              <a:rPr lang="ru-RU" sz="2600" dirty="0">
                <a:solidFill>
                  <a:schemeClr val="bg1"/>
                </a:solidFill>
              </a:rPr>
              <a:t>родителей одноклассников к ребенку с СДВГ, как правило, негативное</a:t>
            </a:r>
          </a:p>
        </p:txBody>
      </p:sp>
    </p:spTree>
    <p:extLst>
      <p:ext uri="{BB962C8B-B14F-4D97-AF65-F5344CB8AC3E}">
        <p14:creationId xmlns:p14="http://schemas.microsoft.com/office/powerpoint/2010/main" val="1741786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Проявление симптомов СДВГ</a:t>
            </a:r>
            <a:endParaRPr lang="ru-RU" dirty="0"/>
          </a:p>
        </p:txBody>
      </p:sp>
      <p:pic>
        <p:nvPicPr>
          <p:cNvPr id="4" name="Picture 2" descr="Картинки по запросу сдв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060848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738" y="1124744"/>
            <a:ext cx="549539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Нарушение внимания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н</a:t>
            </a:r>
            <a:r>
              <a:rPr lang="ru-RU" sz="2000" dirty="0" smtClean="0">
                <a:solidFill>
                  <a:schemeClr val="bg1"/>
                </a:solidFill>
              </a:rPr>
              <a:t>есобранность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о</a:t>
            </a:r>
            <a:r>
              <a:rPr lang="ru-RU" sz="2000" dirty="0" smtClean="0">
                <a:solidFill>
                  <a:schemeClr val="bg1"/>
                </a:solidFill>
              </a:rPr>
              <a:t>твлекаемость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частое переключение внимания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п</a:t>
            </a:r>
            <a:r>
              <a:rPr lang="ru-RU" sz="2000" dirty="0" smtClean="0">
                <a:solidFill>
                  <a:schemeClr val="bg1"/>
                </a:solidFill>
              </a:rPr>
              <a:t>остоянная забывчивость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«вечный </a:t>
            </a:r>
            <a:r>
              <a:rPr lang="ru-RU" sz="2000" dirty="0" err="1" smtClean="0">
                <a:solidFill>
                  <a:schemeClr val="bg1"/>
                </a:solidFill>
              </a:rPr>
              <a:t>потеряшка</a:t>
            </a:r>
            <a:r>
              <a:rPr lang="ru-RU" sz="2000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Импульсивность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делает, говорит, думает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н</a:t>
            </a:r>
            <a:r>
              <a:rPr lang="ru-RU" sz="2000" dirty="0" smtClean="0">
                <a:solidFill>
                  <a:schemeClr val="bg1"/>
                </a:solidFill>
              </a:rPr>
              <a:t>е может ждать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перебивает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Расстройства речи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н</a:t>
            </a:r>
            <a:r>
              <a:rPr lang="ru-RU" sz="2000" dirty="0" smtClean="0">
                <a:solidFill>
                  <a:schemeClr val="bg1"/>
                </a:solidFill>
              </a:rPr>
              <a:t>арушение артикуляции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проблемы со слухоречевой памятью и восприятием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Двигательная расторможенность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болтливость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с</a:t>
            </a:r>
            <a:r>
              <a:rPr lang="ru-RU" sz="2000" dirty="0" smtClean="0">
                <a:solidFill>
                  <a:schemeClr val="bg1"/>
                </a:solidFill>
              </a:rPr>
              <a:t>уета и нетерпение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087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Особенности образовательного процесса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36721159"/>
              </p:ext>
            </p:extLst>
          </p:nvPr>
        </p:nvGraphicFramePr>
        <p:xfrm>
          <a:off x="683568" y="1556792"/>
          <a:ext cx="748883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90208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40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Технологии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44882"/>
            <a:ext cx="4040188" cy="7508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 уроке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21696" y="884188"/>
            <a:ext cx="4041775" cy="75088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Во внеурочной деятельности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Объект 3"/>
          <p:cNvSpPr>
            <a:spLocks noGrp="1"/>
          </p:cNvSpPr>
          <p:nvPr>
            <p:ph sz="quarter" idx="2"/>
          </p:nvPr>
        </p:nvSpPr>
        <p:spPr>
          <a:xfrm>
            <a:off x="251520" y="1628800"/>
            <a:ext cx="4464496" cy="4320480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Дифференцированного обучения</a:t>
            </a: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ИКТ-технологии</a:t>
            </a:r>
          </a:p>
          <a:p>
            <a:pPr marL="137160" indent="0">
              <a:buNone/>
            </a:pPr>
            <a:r>
              <a:rPr lang="ru-RU" sz="2600" dirty="0" err="1" smtClean="0">
                <a:solidFill>
                  <a:schemeClr val="bg1"/>
                </a:solidFill>
              </a:rPr>
              <a:t>Здоровьесберегающие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Перспективно-опережающее</a:t>
            </a: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Игровое обучение</a:t>
            </a: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Обучение в сотрудничестве</a:t>
            </a: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Личностно-ориентированное обучение</a:t>
            </a:r>
            <a:endParaRPr lang="ru-RU" sz="2600" dirty="0">
              <a:solidFill>
                <a:schemeClr val="bg1"/>
              </a:solidFill>
            </a:endParaRPr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>
          <a:xfrm>
            <a:off x="4972497" y="1649584"/>
            <a:ext cx="3847975" cy="4299696"/>
          </a:xfr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Проектное обучение</a:t>
            </a: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Игровое обучение</a:t>
            </a: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ИКТ-технологии</a:t>
            </a:r>
          </a:p>
          <a:p>
            <a:pPr marL="137160" indent="0">
              <a:buNone/>
            </a:pPr>
            <a:r>
              <a:rPr lang="ru-RU" sz="2600" dirty="0" err="1" smtClean="0">
                <a:solidFill>
                  <a:schemeClr val="bg1"/>
                </a:solidFill>
              </a:rPr>
              <a:t>Тьюторство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Дистанционное </a:t>
            </a:r>
          </a:p>
          <a:p>
            <a:pPr marL="137160" indent="0">
              <a:buNone/>
            </a:pPr>
            <a:r>
              <a:rPr lang="ru-RU" sz="2600" dirty="0" err="1" smtClean="0">
                <a:solidFill>
                  <a:schemeClr val="bg1"/>
                </a:solidFill>
              </a:rPr>
              <a:t>Здоровьесберегающие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Обучение в сотрудничестве</a:t>
            </a:r>
            <a:endParaRPr lang="ru-RU" sz="2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6165304"/>
            <a:ext cx="8568952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Дистанционное обучение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825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Формы работы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034" y="1177478"/>
            <a:ext cx="4040188" cy="7508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 чего начать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77479"/>
            <a:ext cx="4041775" cy="7508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Как увлечь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Объект 3"/>
          <p:cNvSpPr>
            <a:spLocks noGrp="1"/>
          </p:cNvSpPr>
          <p:nvPr>
            <p:ph sz="quarter" idx="2"/>
          </p:nvPr>
        </p:nvSpPr>
        <p:spPr>
          <a:xfrm>
            <a:off x="319088" y="1928812"/>
            <a:ext cx="4040187" cy="4596531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Индивидуальная работа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Работа в парах постоянного состава 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Работа в парах сменного состава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Работа в малой группе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Работа в группе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Фронтальная (коллективная) работа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Объект 5"/>
          <p:cNvSpPr>
            <a:spLocks noGrp="1"/>
          </p:cNvSpPr>
          <p:nvPr>
            <p:ph sz="quarter" idx="4"/>
          </p:nvPr>
        </p:nvSpPr>
        <p:spPr>
          <a:xfrm>
            <a:off x="4860032" y="1946165"/>
            <a:ext cx="4041775" cy="4579179"/>
          </a:xfrm>
          <a:solidFill>
            <a:schemeClr val="accent4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Предлагать разнообразные по содержанию и способу выполнения работы, непродолжительные по времени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Заранее готовить задания на опережение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Создавать ситуацию успеха на уроке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564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6671" y="5157192"/>
            <a:ext cx="8352928" cy="1454484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1400" i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>
              <a:buNone/>
            </a:pPr>
            <a:endParaRPr lang="ru-RU" sz="20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6320" t="19551" r="6322" b="9051"/>
          <a:stretch/>
        </p:blipFill>
        <p:spPr>
          <a:xfrm>
            <a:off x="107504" y="1011257"/>
            <a:ext cx="9004873" cy="573011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2087" y="-110555"/>
            <a:ext cx="8835706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Алгоритм сопровождения детей с СДВГ в условиях </a:t>
            </a:r>
            <a:r>
              <a:rPr lang="ru-RU" sz="2400" dirty="0" err="1" smtClean="0"/>
              <a:t>внутришкольной</a:t>
            </a:r>
            <a:r>
              <a:rPr lang="ru-RU" sz="2400" dirty="0" smtClean="0"/>
              <a:t> образовательной интеграции в школе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7677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dc79fae5b1958db646af21bebbcebea8ffdc1c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</TotalTime>
  <Words>307</Words>
  <Application>Microsoft Office PowerPoint</Application>
  <PresentationFormat>Экран (4:3)</PresentationFormat>
  <Paragraphs>79</Paragraphs>
  <Slides>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Book Antiqua</vt:lpstr>
      <vt:lpstr>Calibri</vt:lpstr>
      <vt:lpstr>Georgia</vt:lpstr>
      <vt:lpstr>Lucida Sans</vt:lpstr>
      <vt:lpstr>Times New Roman</vt:lpstr>
      <vt:lpstr>Wingdings</vt:lpstr>
      <vt:lpstr>Wingdings 2</vt:lpstr>
      <vt:lpstr>Wingdings 3</vt:lpstr>
      <vt:lpstr>Апекс</vt:lpstr>
      <vt:lpstr>     </vt:lpstr>
      <vt:lpstr>Презентация PowerPoint</vt:lpstr>
      <vt:lpstr>Проблема …</vt:lpstr>
      <vt:lpstr>Проявление симптомов СДВГ</vt:lpstr>
      <vt:lpstr>Особенности образовательного процесса</vt:lpstr>
      <vt:lpstr>Технологии</vt:lpstr>
      <vt:lpstr>Формы работы</vt:lpstr>
      <vt:lpstr>Алгоритм сопровождения детей с СДВГ в условиях внутришкольной образовательной интеграции в школе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Natasha</cp:lastModifiedBy>
  <cp:revision>190</cp:revision>
  <dcterms:created xsi:type="dcterms:W3CDTF">2014-08-08T07:42:17Z</dcterms:created>
  <dcterms:modified xsi:type="dcterms:W3CDTF">2018-07-04T07:21:39Z</dcterms:modified>
</cp:coreProperties>
</file>