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7" r:id="rId2"/>
    <p:sldId id="258" r:id="rId3"/>
    <p:sldId id="259" r:id="rId4"/>
    <p:sldId id="260" r:id="rId5"/>
    <p:sldId id="261" r:id="rId6"/>
    <p:sldId id="262" r:id="rId7"/>
    <p:sldId id="263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70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A92116B-C03A-4C1D-AE37-40253E2E2AC0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72F16C5-52BE-4D62-94B6-3A77A8C4CF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2116B-C03A-4C1D-AE37-40253E2E2AC0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F16C5-52BE-4D62-94B6-3A77A8C4CF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2116B-C03A-4C1D-AE37-40253E2E2AC0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F16C5-52BE-4D62-94B6-3A77A8C4CF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A92116B-C03A-4C1D-AE37-40253E2E2AC0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72F16C5-52BE-4D62-94B6-3A77A8C4CF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A92116B-C03A-4C1D-AE37-40253E2E2AC0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72F16C5-52BE-4D62-94B6-3A77A8C4CF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2116B-C03A-4C1D-AE37-40253E2E2AC0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F16C5-52BE-4D62-94B6-3A77A8C4CF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2116B-C03A-4C1D-AE37-40253E2E2AC0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F16C5-52BE-4D62-94B6-3A77A8C4CF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A92116B-C03A-4C1D-AE37-40253E2E2AC0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72F16C5-52BE-4D62-94B6-3A77A8C4CF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2116B-C03A-4C1D-AE37-40253E2E2AC0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F16C5-52BE-4D62-94B6-3A77A8C4CF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A92116B-C03A-4C1D-AE37-40253E2E2AC0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72F16C5-52BE-4D62-94B6-3A77A8C4CF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A92116B-C03A-4C1D-AE37-40253E2E2AC0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72F16C5-52BE-4D62-94B6-3A77A8C4CF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A92116B-C03A-4C1D-AE37-40253E2E2AC0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72F16C5-52BE-4D62-94B6-3A77A8C4CF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707904" y="4869160"/>
            <a:ext cx="38884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Попова Ирина Анатольевна</a:t>
            </a:r>
          </a:p>
          <a:p>
            <a:r>
              <a:rPr lang="ru-RU" sz="20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 </a:t>
            </a:r>
          </a:p>
          <a:p>
            <a:r>
              <a:rPr lang="ru-RU" sz="20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МОБУ СОШ №24 г. Таганрога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148064" y="332656"/>
            <a:ext cx="42484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Математика. 1класс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79712" y="1916832"/>
            <a:ext cx="64807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solidFill>
                  <a:srgbClr val="C00000"/>
                </a:solidFill>
                <a:latin typeface="Century Schoolbook" pitchFamily="18" charset="0"/>
                <a:cs typeface="Times New Roman" pitchFamily="18" charset="0"/>
              </a:rPr>
              <a:t>Прибавление числа 3.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27584" y="1700808"/>
            <a:ext cx="3240360" cy="252028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514350" indent="-514350">
              <a:lnSpc>
                <a:spcPct val="150000"/>
              </a:lnSpc>
            </a:pPr>
            <a:r>
              <a:rPr lang="ru-RU" sz="3200" b="1" dirty="0" smtClean="0">
                <a:solidFill>
                  <a:srgbClr val="002060"/>
                </a:solidFill>
                <a:latin typeface="Century Schoolbook" pitchFamily="18" charset="0"/>
              </a:rPr>
              <a:t>   3 + 2  =  </a:t>
            </a:r>
            <a:r>
              <a:rPr lang="ru-RU" sz="3200" b="1" dirty="0" smtClean="0">
                <a:solidFill>
                  <a:srgbClr val="0067B4"/>
                </a:solidFill>
                <a:latin typeface="Century Schoolbook" pitchFamily="18" charset="0"/>
              </a:rPr>
              <a:t>5</a:t>
            </a:r>
          </a:p>
          <a:p>
            <a:pPr marL="514350" indent="-514350">
              <a:lnSpc>
                <a:spcPct val="150000"/>
              </a:lnSpc>
            </a:pPr>
            <a:r>
              <a:rPr lang="ru-RU" sz="3200" b="1" dirty="0" smtClean="0">
                <a:solidFill>
                  <a:srgbClr val="002060"/>
                </a:solidFill>
                <a:latin typeface="Century Schoolbook" pitchFamily="18" charset="0"/>
              </a:rPr>
              <a:t>   5 + 2  =  </a:t>
            </a:r>
            <a:r>
              <a:rPr lang="ru-RU" sz="3200" b="1" dirty="0" smtClean="0">
                <a:solidFill>
                  <a:srgbClr val="0067B4"/>
                </a:solidFill>
                <a:latin typeface="Century Schoolbook" pitchFamily="18" charset="0"/>
              </a:rPr>
              <a:t>7</a:t>
            </a:r>
          </a:p>
          <a:p>
            <a:pPr marL="514350" indent="-514350">
              <a:lnSpc>
                <a:spcPct val="150000"/>
              </a:lnSpc>
            </a:pPr>
            <a:r>
              <a:rPr lang="ru-RU" sz="3200" b="1" dirty="0" smtClean="0">
                <a:solidFill>
                  <a:srgbClr val="002060"/>
                </a:solidFill>
                <a:latin typeface="Century Schoolbook" pitchFamily="18" charset="0"/>
              </a:rPr>
              <a:t>  10 – 2  = </a:t>
            </a:r>
            <a:r>
              <a:rPr lang="ru-RU" sz="3200" b="1" dirty="0" smtClean="0">
                <a:solidFill>
                  <a:srgbClr val="0070C0"/>
                </a:solidFill>
                <a:latin typeface="Century Schoolbook" pitchFamily="18" charset="0"/>
              </a:rPr>
              <a:t>8</a:t>
            </a:r>
          </a:p>
          <a:p>
            <a:endParaRPr lang="en-US" sz="2800" b="1" dirty="0">
              <a:solidFill>
                <a:srgbClr val="002060"/>
              </a:solidFill>
              <a:latin typeface="Century Schoolbook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60032" y="1700808"/>
            <a:ext cx="3384376" cy="273630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514350" indent="-514350">
              <a:lnSpc>
                <a:spcPct val="150000"/>
              </a:lnSpc>
            </a:pPr>
            <a:r>
              <a:rPr lang="ru-RU" sz="2800" b="1" dirty="0" smtClean="0">
                <a:solidFill>
                  <a:srgbClr val="002060"/>
                </a:solidFill>
                <a:latin typeface="Century Schoolbook" pitchFamily="18" charset="0"/>
              </a:rPr>
              <a:t>   </a:t>
            </a:r>
            <a:r>
              <a:rPr lang="ru-RU" sz="3200" b="1" dirty="0" smtClean="0">
                <a:solidFill>
                  <a:srgbClr val="002060"/>
                </a:solidFill>
                <a:latin typeface="Century Schoolbook" pitchFamily="18" charset="0"/>
              </a:rPr>
              <a:t>9 - 2  =  </a:t>
            </a:r>
            <a:r>
              <a:rPr lang="ru-RU" sz="3200" b="1" dirty="0" smtClean="0">
                <a:solidFill>
                  <a:srgbClr val="0067B4"/>
                </a:solidFill>
                <a:latin typeface="Century Schoolbook" pitchFamily="18" charset="0"/>
              </a:rPr>
              <a:t>7</a:t>
            </a:r>
          </a:p>
          <a:p>
            <a:pPr marL="514350" indent="-514350">
              <a:lnSpc>
                <a:spcPct val="150000"/>
              </a:lnSpc>
            </a:pPr>
            <a:r>
              <a:rPr lang="ru-RU" sz="3200" b="1" dirty="0" smtClean="0">
                <a:solidFill>
                  <a:srgbClr val="002060"/>
                </a:solidFill>
                <a:latin typeface="Century Schoolbook" pitchFamily="18" charset="0"/>
              </a:rPr>
              <a:t>   6  - 2  =  </a:t>
            </a:r>
            <a:r>
              <a:rPr lang="ru-RU" sz="3200" b="1" dirty="0" smtClean="0">
                <a:solidFill>
                  <a:srgbClr val="0067B4"/>
                </a:solidFill>
                <a:latin typeface="Century Schoolbook" pitchFamily="18" charset="0"/>
              </a:rPr>
              <a:t>4</a:t>
            </a:r>
          </a:p>
          <a:p>
            <a:pPr marL="514350" indent="-514350">
              <a:lnSpc>
                <a:spcPct val="150000"/>
              </a:lnSpc>
            </a:pPr>
            <a:r>
              <a:rPr lang="ru-RU" sz="3200" b="1" dirty="0" smtClean="0">
                <a:solidFill>
                  <a:srgbClr val="002060"/>
                </a:solidFill>
                <a:latin typeface="Century Schoolbook" pitchFamily="18" charset="0"/>
              </a:rPr>
              <a:t>   8  + 2 = </a:t>
            </a:r>
            <a:r>
              <a:rPr lang="ru-RU" sz="3200" b="1" dirty="0" smtClean="0">
                <a:solidFill>
                  <a:srgbClr val="0070C0"/>
                </a:solidFill>
                <a:latin typeface="Century Schoolbook" pitchFamily="18" charset="0"/>
              </a:rPr>
              <a:t>10</a:t>
            </a:r>
          </a:p>
          <a:p>
            <a:endParaRPr lang="en-US" sz="3200" b="1" dirty="0">
              <a:solidFill>
                <a:srgbClr val="002060"/>
              </a:solidFill>
              <a:latin typeface="Century Schoolbook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35696" y="332656"/>
            <a:ext cx="51125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</a:rPr>
              <a:t>Устный счет</a:t>
            </a:r>
            <a:endParaRPr lang="ru-RU" sz="4800" b="1" dirty="0">
              <a:solidFill>
                <a:srgbClr val="002060"/>
              </a:solidFill>
            </a:endParaRPr>
          </a:p>
        </p:txBody>
      </p:sp>
      <p:pic>
        <p:nvPicPr>
          <p:cNvPr id="11" name="Рисунок 10" descr="571331ee1d1fa15422fb0a2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32240" y="4509120"/>
            <a:ext cx="2017208" cy="2143116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843808" y="1772816"/>
            <a:ext cx="576064" cy="576064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514350" indent="-514350">
              <a:lnSpc>
                <a:spcPct val="150000"/>
              </a:lnSpc>
            </a:pPr>
            <a:r>
              <a:rPr lang="ru-RU" sz="3200" b="1" dirty="0" smtClean="0">
                <a:solidFill>
                  <a:srgbClr val="002060"/>
                </a:solidFill>
                <a:latin typeface="Century Schoolbook" pitchFamily="18" charset="0"/>
              </a:rPr>
              <a:t>   </a:t>
            </a:r>
            <a:endParaRPr lang="en-US" sz="2800" b="1" dirty="0">
              <a:solidFill>
                <a:srgbClr val="002060"/>
              </a:solidFill>
              <a:latin typeface="Century Schoolbook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843808" y="2564904"/>
            <a:ext cx="576064" cy="576064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514350" indent="-514350">
              <a:lnSpc>
                <a:spcPct val="150000"/>
              </a:lnSpc>
            </a:pPr>
            <a:r>
              <a:rPr lang="ru-RU" sz="3200" b="1" dirty="0" smtClean="0">
                <a:solidFill>
                  <a:srgbClr val="002060"/>
                </a:solidFill>
                <a:latin typeface="Century Schoolbook" pitchFamily="18" charset="0"/>
              </a:rPr>
              <a:t>   </a:t>
            </a:r>
            <a:endParaRPr lang="en-US" sz="2800" b="1" dirty="0">
              <a:solidFill>
                <a:srgbClr val="002060"/>
              </a:solidFill>
              <a:latin typeface="Century Schoolbook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843808" y="3212976"/>
            <a:ext cx="576064" cy="576064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514350" indent="-514350">
              <a:lnSpc>
                <a:spcPct val="150000"/>
              </a:lnSpc>
            </a:pPr>
            <a:r>
              <a:rPr lang="ru-RU" sz="3200" b="1" dirty="0" smtClean="0">
                <a:solidFill>
                  <a:srgbClr val="002060"/>
                </a:solidFill>
                <a:latin typeface="Century Schoolbook" pitchFamily="18" charset="0"/>
              </a:rPr>
              <a:t>   </a:t>
            </a:r>
            <a:endParaRPr lang="en-US" sz="2800" b="1" dirty="0">
              <a:solidFill>
                <a:srgbClr val="002060"/>
              </a:solidFill>
              <a:latin typeface="Century Schoolbook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804248" y="1844824"/>
            <a:ext cx="576064" cy="576064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514350" indent="-514350">
              <a:lnSpc>
                <a:spcPct val="150000"/>
              </a:lnSpc>
            </a:pPr>
            <a:r>
              <a:rPr lang="ru-RU" sz="3200" b="1" dirty="0" smtClean="0">
                <a:solidFill>
                  <a:srgbClr val="002060"/>
                </a:solidFill>
                <a:latin typeface="Century Schoolbook" pitchFamily="18" charset="0"/>
              </a:rPr>
              <a:t>   </a:t>
            </a:r>
            <a:endParaRPr lang="en-US" sz="2800" b="1" dirty="0">
              <a:solidFill>
                <a:srgbClr val="002060"/>
              </a:solidFill>
              <a:latin typeface="Century Schoolbook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804248" y="2492896"/>
            <a:ext cx="576064" cy="576064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514350" indent="-514350">
              <a:lnSpc>
                <a:spcPct val="150000"/>
              </a:lnSpc>
            </a:pPr>
            <a:r>
              <a:rPr lang="ru-RU" sz="3200" b="1" dirty="0" smtClean="0">
                <a:solidFill>
                  <a:srgbClr val="002060"/>
                </a:solidFill>
                <a:latin typeface="Century Schoolbook" pitchFamily="18" charset="0"/>
              </a:rPr>
              <a:t>   </a:t>
            </a:r>
            <a:endParaRPr lang="en-US" sz="2800" b="1" dirty="0">
              <a:solidFill>
                <a:srgbClr val="002060"/>
              </a:solidFill>
              <a:latin typeface="Century Schoolbook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876256" y="3356992"/>
            <a:ext cx="576064" cy="576064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514350" indent="-514350">
              <a:lnSpc>
                <a:spcPct val="150000"/>
              </a:lnSpc>
            </a:pPr>
            <a:r>
              <a:rPr lang="ru-RU" sz="3200" b="1" dirty="0" smtClean="0">
                <a:solidFill>
                  <a:srgbClr val="002060"/>
                </a:solidFill>
                <a:latin typeface="Century Schoolbook" pitchFamily="18" charset="0"/>
              </a:rPr>
              <a:t>   </a:t>
            </a:r>
            <a:endParaRPr lang="en-US" sz="2800" b="1" dirty="0">
              <a:solidFill>
                <a:srgbClr val="002060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99592" y="980728"/>
            <a:ext cx="7165744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>Назови сумму и разность чисел</a:t>
            </a:r>
          </a:p>
          <a:p>
            <a:r>
              <a:rPr lang="ru-RU" sz="3600" dirty="0" smtClean="0">
                <a:solidFill>
                  <a:srgbClr val="FF0000"/>
                </a:solidFill>
              </a:rPr>
              <a:t>7</a:t>
            </a:r>
            <a:r>
              <a:rPr lang="ru-RU" sz="3600" dirty="0" smtClean="0">
                <a:solidFill>
                  <a:srgbClr val="7030A0"/>
                </a:solidFill>
              </a:rPr>
              <a:t> и </a:t>
            </a:r>
            <a:r>
              <a:rPr lang="ru-RU" sz="3600" dirty="0" smtClean="0">
                <a:solidFill>
                  <a:srgbClr val="FF0000"/>
                </a:solidFill>
              </a:rPr>
              <a:t>1</a:t>
            </a:r>
            <a:r>
              <a:rPr lang="ru-RU" sz="3600" dirty="0" smtClean="0">
                <a:solidFill>
                  <a:srgbClr val="7030A0"/>
                </a:solidFill>
              </a:rPr>
              <a:t>       </a:t>
            </a:r>
            <a:r>
              <a:rPr lang="ru-RU" sz="3600" dirty="0" smtClean="0">
                <a:solidFill>
                  <a:srgbClr val="FF0000"/>
                </a:solidFill>
              </a:rPr>
              <a:t>10</a:t>
            </a:r>
            <a:r>
              <a:rPr lang="ru-RU" sz="3600" dirty="0" smtClean="0">
                <a:solidFill>
                  <a:srgbClr val="7030A0"/>
                </a:solidFill>
              </a:rPr>
              <a:t> и </a:t>
            </a:r>
            <a:r>
              <a:rPr lang="ru-RU" sz="3600" dirty="0" smtClean="0">
                <a:solidFill>
                  <a:srgbClr val="FF0000"/>
                </a:solidFill>
              </a:rPr>
              <a:t>1</a:t>
            </a:r>
            <a:r>
              <a:rPr lang="ru-RU" sz="3600" dirty="0" smtClean="0">
                <a:solidFill>
                  <a:srgbClr val="7030A0"/>
                </a:solidFill>
              </a:rPr>
              <a:t>      </a:t>
            </a:r>
            <a:r>
              <a:rPr lang="ru-RU" sz="3600" dirty="0" smtClean="0">
                <a:solidFill>
                  <a:srgbClr val="FF0000"/>
                </a:solidFill>
              </a:rPr>
              <a:t>6</a:t>
            </a:r>
            <a:r>
              <a:rPr lang="ru-RU" sz="3600" dirty="0" smtClean="0">
                <a:solidFill>
                  <a:srgbClr val="7030A0"/>
                </a:solidFill>
              </a:rPr>
              <a:t> и </a:t>
            </a:r>
            <a:r>
              <a:rPr lang="ru-RU" sz="3600" dirty="0" smtClean="0">
                <a:solidFill>
                  <a:srgbClr val="FF0000"/>
                </a:solidFill>
              </a:rPr>
              <a:t>1</a:t>
            </a:r>
            <a:r>
              <a:rPr lang="ru-RU" sz="3600" dirty="0" smtClean="0">
                <a:solidFill>
                  <a:srgbClr val="7030A0"/>
                </a:solidFill>
              </a:rPr>
              <a:t>    </a:t>
            </a:r>
            <a:r>
              <a:rPr lang="ru-RU" sz="3600" dirty="0" smtClean="0">
                <a:solidFill>
                  <a:srgbClr val="FF0000"/>
                </a:solidFill>
              </a:rPr>
              <a:t>15</a:t>
            </a:r>
            <a:r>
              <a:rPr lang="ru-RU" sz="3600" dirty="0" smtClean="0">
                <a:solidFill>
                  <a:srgbClr val="7030A0"/>
                </a:solidFill>
              </a:rPr>
              <a:t> и </a:t>
            </a:r>
            <a:r>
              <a:rPr lang="ru-RU" sz="3600" dirty="0" smtClean="0">
                <a:solidFill>
                  <a:srgbClr val="FF0000"/>
                </a:solidFill>
              </a:rPr>
              <a:t>1</a:t>
            </a:r>
          </a:p>
          <a:p>
            <a:endParaRPr lang="ru-RU" sz="3600" dirty="0">
              <a:solidFill>
                <a:srgbClr val="FF0000"/>
              </a:solidFill>
            </a:endParaRPr>
          </a:p>
          <a:p>
            <a:r>
              <a:rPr lang="ru-RU" sz="3600" dirty="0" smtClean="0">
                <a:solidFill>
                  <a:srgbClr val="7030A0"/>
                </a:solidFill>
              </a:rPr>
              <a:t>Как пример записать короче?</a:t>
            </a:r>
          </a:p>
          <a:p>
            <a:r>
              <a:rPr lang="ru-RU" sz="3600" dirty="0" smtClean="0">
                <a:solidFill>
                  <a:srgbClr val="FF0000"/>
                </a:solidFill>
              </a:rPr>
              <a:t>3+3+3+3=            5+5+5= 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6" name="Рисунок 5" descr="0_8afae_f1eb0355_ori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59832" y="4293096"/>
            <a:ext cx="2024002" cy="21195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274638"/>
            <a:ext cx="5286412" cy="65403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50"/>
                </a:solidFill>
                <a:cs typeface="Aharoni" pitchFamily="2" charset="-79"/>
              </a:rPr>
              <a:t>Задачи от </a:t>
            </a:r>
            <a:r>
              <a:rPr lang="ru-RU" b="1" dirty="0" err="1" smtClean="0">
                <a:solidFill>
                  <a:srgbClr val="00B050"/>
                </a:solidFill>
                <a:cs typeface="Aharoni" pitchFamily="2" charset="-79"/>
              </a:rPr>
              <a:t>смешариков</a:t>
            </a:r>
            <a:endParaRPr lang="ru-RU" b="1" dirty="0">
              <a:solidFill>
                <a:srgbClr val="00B050"/>
              </a:solidFill>
              <a:cs typeface="Aharoni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1412776"/>
            <a:ext cx="686671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Мальчик нашел на дороге 5 рублей.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Сколько денег найдут 2 мальчика?</a:t>
            </a:r>
          </a:p>
          <a:p>
            <a:endParaRPr lang="ru-RU" dirty="0"/>
          </a:p>
          <a:p>
            <a:r>
              <a:rPr lang="ru-RU" i="1" dirty="0" smtClean="0"/>
              <a:t>Когда цапля стоит на одной ноге, она весит 12кг.</a:t>
            </a:r>
          </a:p>
          <a:p>
            <a:r>
              <a:rPr lang="ru-RU" i="1" dirty="0" smtClean="0"/>
              <a:t>Сколько она будет весить, если встанет на 2 ноги?</a:t>
            </a:r>
          </a:p>
          <a:p>
            <a:endParaRPr lang="ru-RU" dirty="0"/>
          </a:p>
          <a:p>
            <a:r>
              <a:rPr lang="ru-RU" dirty="0" smtClean="0"/>
              <a:t>               </a:t>
            </a:r>
            <a:r>
              <a:rPr lang="ru-RU" b="1" dirty="0" smtClean="0">
                <a:solidFill>
                  <a:srgbClr val="00B050"/>
                </a:solidFill>
              </a:rPr>
              <a:t>Алеша, Саша и Миша живут на разных этажах.     Алеша живет не на самом верхнем этаже и на </a:t>
            </a:r>
            <a:r>
              <a:rPr lang="ru-RU" b="1" dirty="0" err="1" smtClean="0">
                <a:solidFill>
                  <a:srgbClr val="00B050"/>
                </a:solidFill>
              </a:rPr>
              <a:t>на</a:t>
            </a:r>
            <a:r>
              <a:rPr lang="ru-RU" b="1" dirty="0" smtClean="0">
                <a:solidFill>
                  <a:srgbClr val="00B050"/>
                </a:solidFill>
              </a:rPr>
              <a:t> самом нижнем. Саша живет не на среднем этаже и не на нижнем. На каком этаже живет каждый из мальчиков?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7" name="Рисунок 6" descr="0_8b0ee_6d387339_ori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59832" y="4653136"/>
            <a:ext cx="1783670" cy="186516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43608" y="476672"/>
            <a:ext cx="6929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Как прибавить число 3?</a:t>
            </a:r>
            <a:endParaRPr lang="ru-RU" sz="3600" b="1" dirty="0"/>
          </a:p>
        </p:txBody>
      </p:sp>
      <p:pic>
        <p:nvPicPr>
          <p:cNvPr id="6" name="Рисунок 5" descr="apple_PNG1245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1268760"/>
            <a:ext cx="890617" cy="1083166"/>
          </a:xfrm>
          <a:prstGeom prst="rect">
            <a:avLst/>
          </a:prstGeom>
        </p:spPr>
      </p:pic>
      <p:pic>
        <p:nvPicPr>
          <p:cNvPr id="7" name="Рисунок 6" descr="apple_PNG1245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1268760"/>
            <a:ext cx="889004" cy="1081204"/>
          </a:xfrm>
          <a:prstGeom prst="rect">
            <a:avLst/>
          </a:prstGeom>
        </p:spPr>
      </p:pic>
      <p:pic>
        <p:nvPicPr>
          <p:cNvPr id="8" name="Рисунок 7" descr="apple_PNG12453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11760" y="1196752"/>
            <a:ext cx="928715" cy="1129500"/>
          </a:xfrm>
          <a:prstGeom prst="rect">
            <a:avLst/>
          </a:prstGeom>
        </p:spPr>
      </p:pic>
      <p:pic>
        <p:nvPicPr>
          <p:cNvPr id="9" name="Рисунок 8" descr="apple_PNG12453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24128" y="1196752"/>
            <a:ext cx="819179" cy="996283"/>
          </a:xfrm>
          <a:prstGeom prst="rect">
            <a:avLst/>
          </a:prstGeom>
        </p:spPr>
      </p:pic>
      <p:pic>
        <p:nvPicPr>
          <p:cNvPr id="10" name="Рисунок 9" descr="apple_PNG12453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88224" y="1196752"/>
            <a:ext cx="819179" cy="996283"/>
          </a:xfrm>
          <a:prstGeom prst="rect">
            <a:avLst/>
          </a:prstGeom>
        </p:spPr>
      </p:pic>
      <p:pic>
        <p:nvPicPr>
          <p:cNvPr id="11" name="Рисунок 10" descr="Large_Green_Apple_PNG_Clipart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308304" y="1412776"/>
            <a:ext cx="792743" cy="857232"/>
          </a:xfrm>
          <a:prstGeom prst="rect">
            <a:avLst/>
          </a:prstGeom>
        </p:spPr>
      </p:pic>
      <p:pic>
        <p:nvPicPr>
          <p:cNvPr id="12" name="Рисунок 11" descr="apple_PNG1245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0152" y="2780928"/>
            <a:ext cx="890617" cy="1083167"/>
          </a:xfrm>
          <a:prstGeom prst="rect">
            <a:avLst/>
          </a:prstGeom>
        </p:spPr>
      </p:pic>
      <p:pic>
        <p:nvPicPr>
          <p:cNvPr id="13" name="Рисунок 12" descr="Large_Green_Apple_PNG_Clipart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452320" y="2996952"/>
            <a:ext cx="792743" cy="857232"/>
          </a:xfrm>
          <a:prstGeom prst="rect">
            <a:avLst/>
          </a:prstGeom>
        </p:spPr>
      </p:pic>
      <p:pic>
        <p:nvPicPr>
          <p:cNvPr id="14" name="Рисунок 13" descr="Large_Green_Apple_PNG_Clipart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804248" y="2996952"/>
            <a:ext cx="792743" cy="857232"/>
          </a:xfrm>
          <a:prstGeom prst="rect">
            <a:avLst/>
          </a:prstGeom>
        </p:spPr>
      </p:pic>
      <p:pic>
        <p:nvPicPr>
          <p:cNvPr id="16" name="Рисунок 15" descr="Sovunya-iz-multfilma-Smeshariki-na-belom-fone-966x1024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483768" y="3068960"/>
            <a:ext cx="3234779" cy="342899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619672" y="2420888"/>
            <a:ext cx="10081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3</a:t>
            </a:r>
            <a:endParaRPr lang="ru-RU" sz="54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000232" y="428604"/>
            <a:ext cx="43444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</a:rPr>
              <a:t>Помогите </a:t>
            </a:r>
            <a:r>
              <a:rPr lang="ru-RU" sz="3600" b="1" i="1" dirty="0" err="1" smtClean="0">
                <a:solidFill>
                  <a:srgbClr val="002060"/>
                </a:solidFill>
              </a:rPr>
              <a:t>Нюше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1809" y="1196752"/>
            <a:ext cx="8472191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Придумай вопрос к задаче и назови решение:</a:t>
            </a:r>
          </a:p>
          <a:p>
            <a:r>
              <a:rPr lang="ru-RU" dirty="0"/>
              <a:t> </a:t>
            </a:r>
            <a:endParaRPr lang="ru-RU" dirty="0" smtClean="0"/>
          </a:p>
          <a:p>
            <a:r>
              <a:rPr lang="ru-RU" sz="3600" b="1" dirty="0" smtClean="0"/>
              <a:t>Бабушка пришила на платье</a:t>
            </a:r>
          </a:p>
          <a:p>
            <a:r>
              <a:rPr lang="ru-RU" sz="3600" b="1" dirty="0" smtClean="0"/>
              <a:t> 8 пуговиц, а внучка - 3 пуговицы.</a:t>
            </a:r>
          </a:p>
          <a:p>
            <a:endParaRPr lang="ru-RU" sz="3600" b="1" dirty="0"/>
          </a:p>
          <a:p>
            <a:endParaRPr lang="ru-RU" dirty="0"/>
          </a:p>
        </p:txBody>
      </p:sp>
      <p:pic>
        <p:nvPicPr>
          <p:cNvPr id="7" name="Рисунок 6" descr="5.jp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31840" y="3677067"/>
            <a:ext cx="3298327" cy="3180933"/>
          </a:xfrm>
          <a:prstGeom prst="rect">
            <a:avLst/>
          </a:prstGeom>
        </p:spPr>
      </p:pic>
      <p:pic>
        <p:nvPicPr>
          <p:cNvPr id="9" name="Рисунок 8" descr="0_79cce_dfe35d04_M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3214686"/>
            <a:ext cx="655226" cy="668598"/>
          </a:xfrm>
          <a:prstGeom prst="rect">
            <a:avLst/>
          </a:prstGeom>
        </p:spPr>
      </p:pic>
      <p:pic>
        <p:nvPicPr>
          <p:cNvPr id="10" name="Рисунок 9" descr="0_79cce_dfe35d04_M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5787" y="3214686"/>
            <a:ext cx="642942" cy="656063"/>
          </a:xfrm>
          <a:prstGeom prst="rect">
            <a:avLst/>
          </a:prstGeom>
        </p:spPr>
      </p:pic>
      <p:pic>
        <p:nvPicPr>
          <p:cNvPr id="11" name="Рисунок 10" descr="0_79cce_dfe35d04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357290" y="3214686"/>
            <a:ext cx="646654" cy="659851"/>
          </a:xfrm>
          <a:prstGeom prst="rect">
            <a:avLst/>
          </a:prstGeom>
        </p:spPr>
      </p:pic>
      <p:pic>
        <p:nvPicPr>
          <p:cNvPr id="12" name="Рисунок 11" descr="0_79cce_dfe35d04_M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85720" y="3786190"/>
            <a:ext cx="537641" cy="548613"/>
          </a:xfrm>
          <a:prstGeom prst="rect">
            <a:avLst/>
          </a:prstGeom>
        </p:spPr>
      </p:pic>
      <p:pic>
        <p:nvPicPr>
          <p:cNvPr id="13" name="Рисунок 12" descr="0_79cce_dfe35d04_M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85786" y="3786190"/>
            <a:ext cx="537641" cy="548613"/>
          </a:xfrm>
          <a:prstGeom prst="rect">
            <a:avLst/>
          </a:prstGeom>
        </p:spPr>
      </p:pic>
      <p:pic>
        <p:nvPicPr>
          <p:cNvPr id="14" name="Рисунок 13" descr="0_79cce_dfe35d04_M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357290" y="3786190"/>
            <a:ext cx="609079" cy="621509"/>
          </a:xfrm>
          <a:prstGeom prst="rect">
            <a:avLst/>
          </a:prstGeom>
        </p:spPr>
      </p:pic>
      <p:pic>
        <p:nvPicPr>
          <p:cNvPr id="15" name="Рисунок 14" descr="0_79cce_dfe35d04_M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85720" y="4286256"/>
            <a:ext cx="537641" cy="548613"/>
          </a:xfrm>
          <a:prstGeom prst="rect">
            <a:avLst/>
          </a:prstGeom>
        </p:spPr>
      </p:pic>
      <p:pic>
        <p:nvPicPr>
          <p:cNvPr id="16" name="Рисунок 15" descr="0_79cce_dfe35d04_M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85786" y="4286256"/>
            <a:ext cx="610508" cy="622967"/>
          </a:xfrm>
          <a:prstGeom prst="rect">
            <a:avLst/>
          </a:prstGeom>
        </p:spPr>
      </p:pic>
      <p:pic>
        <p:nvPicPr>
          <p:cNvPr id="17" name="Рисунок 16" descr="za171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786578" y="3357562"/>
            <a:ext cx="928694" cy="928694"/>
          </a:xfrm>
          <a:prstGeom prst="rect">
            <a:avLst/>
          </a:prstGeom>
        </p:spPr>
      </p:pic>
      <p:pic>
        <p:nvPicPr>
          <p:cNvPr id="18" name="Рисунок 17" descr="za171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572396" y="3429000"/>
            <a:ext cx="785794" cy="785794"/>
          </a:xfrm>
          <a:prstGeom prst="rect">
            <a:avLst/>
          </a:prstGeom>
        </p:spPr>
      </p:pic>
      <p:pic>
        <p:nvPicPr>
          <p:cNvPr id="19" name="Рисунок 18" descr="za171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286644" y="4071942"/>
            <a:ext cx="857232" cy="85723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9512" y="620688"/>
            <a:ext cx="8715436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    Какие числа пропущены?</a:t>
            </a:r>
          </a:p>
          <a:p>
            <a:endParaRPr lang="ru-RU" dirty="0"/>
          </a:p>
          <a:p>
            <a:r>
              <a:rPr lang="ru-RU" sz="3200" b="1" dirty="0" smtClean="0"/>
              <a:t>… + 3 = 11         9 + … = 12        7 + … = 10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6" name="Рисунок 5" descr="0_8b0ee_6d387339_ori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55776" y="3933056"/>
            <a:ext cx="2523872" cy="263919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07704" y="1268760"/>
            <a:ext cx="57574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</a:rPr>
              <a:t>МОЛОДЦЫ!!!</a:t>
            </a:r>
            <a:endParaRPr lang="ru-RU" sz="5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Рисунок 7" descr="571331ee1d1fa15422fb0a2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3848" y="3140968"/>
            <a:ext cx="2017208" cy="2143116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</TotalTime>
  <Words>224</Words>
  <Application>Microsoft Office PowerPoint</Application>
  <PresentationFormat>Экран (4:3)</PresentationFormat>
  <Paragraphs>45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Слайд 1</vt:lpstr>
      <vt:lpstr>Слайд 2</vt:lpstr>
      <vt:lpstr>Слайд 3</vt:lpstr>
      <vt:lpstr>Задачи от смешариков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Прибавление числа 3</dc:title>
  <dc:creator>Пользователь</dc:creator>
  <cp:lastModifiedBy>дом</cp:lastModifiedBy>
  <cp:revision>18</cp:revision>
  <dcterms:created xsi:type="dcterms:W3CDTF">2017-02-05T13:09:46Z</dcterms:created>
  <dcterms:modified xsi:type="dcterms:W3CDTF">2018-07-04T09:44:54Z</dcterms:modified>
</cp:coreProperties>
</file>