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0" r:id="rId3"/>
    <p:sldId id="261" r:id="rId4"/>
    <p:sldId id="262" r:id="rId5"/>
    <p:sldId id="264" r:id="rId6"/>
    <p:sldId id="265" r:id="rId7"/>
    <p:sldId id="266" r:id="rId8"/>
    <p:sldId id="267" r:id="rId9"/>
    <p:sldId id="268" r:id="rId10"/>
    <p:sldId id="273" r:id="rId11"/>
    <p:sldId id="269" r:id="rId12"/>
    <p:sldId id="271" r:id="rId13"/>
    <p:sldId id="275" r:id="rId14"/>
    <p:sldId id="27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0000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7087062-EFBD-4C99-8072-E5E71BEE5170}" type="datetimeFigureOut">
              <a:rPr lang="ru-RU" smtClean="0"/>
              <a:pPr>
                <a:defRPr/>
              </a:pPr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87AF388-92F6-4395-BF4E-586BD1E03C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6919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50B8DF-D450-40A8-A1B8-8936E5B8FA0A}" type="datetimeFigureOut">
              <a:rPr lang="ru-RU" smtClean="0"/>
              <a:pPr>
                <a:defRPr/>
              </a:pPr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064CF-B959-4200-A06A-E63AC9D5A8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627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3B9B60-BFF9-4405-9538-74534AF9ECC8}" type="datetimeFigureOut">
              <a:rPr lang="ru-RU" smtClean="0"/>
              <a:pPr>
                <a:defRPr/>
              </a:pPr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0CB1DF-6CA8-4B1D-99B8-BFCFD14744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11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565527-7D25-445A-8B86-6D0849A98589}" type="datetimeFigureOut">
              <a:rPr lang="ru-RU" smtClean="0"/>
              <a:pPr>
                <a:defRPr/>
              </a:pPr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8B9F0C-FA91-4919-87FA-5284D46A95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695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963A1D-AF64-46CD-84EA-5CB9ED3E70A3}" type="datetimeFigureOut">
              <a:rPr lang="ru-RU" smtClean="0"/>
              <a:pPr>
                <a:defRPr/>
              </a:pPr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76803B-DA07-4AAC-A25D-3E487302C9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3751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2E4943-743F-43AA-B9B2-F0D16A6D3A48}" type="datetimeFigureOut">
              <a:rPr lang="ru-RU" smtClean="0"/>
              <a:pPr>
                <a:defRPr/>
              </a:pPr>
              <a:t>04.07.2018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93C438-08AA-46B8-AF44-0BC265A3D2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405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846342-78A7-4052-A1F9-94A151F9019B}" type="datetimeFigureOut">
              <a:rPr lang="ru-RU" smtClean="0"/>
              <a:pPr>
                <a:defRPr/>
              </a:pPr>
              <a:t>04.07.2018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BBD94-E72B-4171-AD30-149187C4F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434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95021B-1435-4855-A727-89202ED57913}" type="datetimeFigureOut">
              <a:rPr lang="ru-RU" smtClean="0"/>
              <a:pPr>
                <a:defRPr/>
              </a:pPr>
              <a:t>04.07.2018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27C03B-F315-43BE-AEBE-6756451EF0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025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C4CFA0-4BCC-404D-A65F-0B6221289819}" type="datetimeFigureOut">
              <a:rPr lang="ru-RU" smtClean="0"/>
              <a:pPr>
                <a:defRPr/>
              </a:pPr>
              <a:t>04.07.2018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556397-30B3-4EE8-B220-2EE3A6CBD0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103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1BBDF0-9FCD-45B1-BCEA-18F080CB6499}" type="datetimeFigureOut">
              <a:rPr lang="ru-RU" smtClean="0"/>
              <a:pPr>
                <a:defRPr/>
              </a:pPr>
              <a:t>04.07.2018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19D771-32FD-490C-AA9E-86712599B6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685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F401D7-6A48-442A-A6AE-ACFD72B554DE}" type="datetimeFigureOut">
              <a:rPr lang="ru-RU" smtClean="0"/>
              <a:pPr>
                <a:defRPr/>
              </a:pPr>
              <a:t>04.07.2018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43CC8-3769-48AD-89EC-DC58E40EBE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313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 smtClean="0"/>
              <a:pPr>
                <a:defRPr/>
              </a:pPr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19CF9822-5293-4763-AA15-E9CC080DB3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088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4948" y="1412776"/>
            <a:ext cx="7772400" cy="1470025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Arial" charset="0"/>
              </a:rPr>
              <a:t>Развитие зрительной памяти. </a:t>
            </a:r>
            <a:b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Arial" charset="0"/>
              </a:rPr>
            </a:b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  <a:cs typeface="Arial" charset="0"/>
              </a:rPr>
              <a:t>Развитие пространственных представлений</a:t>
            </a: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  <a:cs typeface="Arial" charset="0"/>
              </a:rPr>
              <a:t/>
            </a:r>
            <a:b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  <a:cs typeface="Arial" charset="0"/>
              </a:rPr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8680" y="3284984"/>
            <a:ext cx="8424936" cy="256984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Программа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Times New Roman"/>
              </a:rPr>
              <a:t>Локаловой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 Н.П.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«120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уроков психологического развития младших школьников»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(Психологическая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программа развития когнитивной сферы учащихся </a:t>
            </a:r>
            <a:r>
              <a:rPr lang="en-US" sz="2400" dirty="0">
                <a:solidFill>
                  <a:srgbClr val="000000"/>
                </a:solidFill>
                <a:latin typeface="Times New Roman"/>
                <a:ea typeface="Times New Roman"/>
              </a:rPr>
              <a:t>I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-</a:t>
            </a:r>
            <a:r>
              <a:rPr lang="en-US" sz="2400" dirty="0">
                <a:solidFill>
                  <a:srgbClr val="000000"/>
                </a:solidFill>
                <a:latin typeface="Times New Roman"/>
                <a:ea typeface="Times New Roman"/>
              </a:rPr>
              <a:t>IV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классов). 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Занятие 33 (2 класс)</a:t>
            </a:r>
          </a:p>
          <a:p>
            <a:pPr>
              <a:spcAft>
                <a:spcPts val="0"/>
              </a:spcAft>
            </a:pPr>
            <a:endParaRPr lang="ru-RU" sz="2400" b="1" dirty="0" smtClean="0">
              <a:solidFill>
                <a:srgbClr val="000000"/>
              </a:solidFill>
              <a:latin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/>
              </a:rPr>
              <a:t>Цель: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Calibri"/>
              </a:rPr>
              <a:t>Развитие зрительной памяти, 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Calibri"/>
              </a:rPr>
              <a:t>развитие умения ориентироваться в пространстве.   </a:t>
            </a:r>
            <a:endParaRPr lang="ru-RU" sz="20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423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7408912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a typeface="Times New Roman"/>
              </a:rPr>
              <a:t>Упражнение «Графический диктант»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ea typeface="Times New Roman"/>
              </a:rPr>
              <a:t>Как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ea typeface="Times New Roman"/>
              </a:rPr>
              <a:t>нужно рисовать эту фигуру?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44824"/>
            <a:ext cx="4254707" cy="2994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47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48680"/>
            <a:ext cx="6400800" cy="175260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cs typeface="Arial" charset="0"/>
              </a:rPr>
              <a:t>Игра «Летает - не летает»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Users\владимир\Desktop\Атт.картинки\гном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699" y="1700808"/>
            <a:ext cx="261101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02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766418"/>
              </p:ext>
            </p:extLst>
          </p:nvPr>
        </p:nvGraphicFramePr>
        <p:xfrm>
          <a:off x="229950" y="908719"/>
          <a:ext cx="8662530" cy="5949279"/>
        </p:xfrm>
        <a:graphic>
          <a:graphicData uri="http://schemas.openxmlformats.org/drawingml/2006/table">
            <a:tbl>
              <a:tblPr firstRow="1" firstCol="1" bandRow="1"/>
              <a:tblGrid>
                <a:gridCol w="2886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77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77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83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3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3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8193" name="Picture 1" descr="C:\Users\владимир\Desktop\Атт.картинки\бабочка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136" y="2945164"/>
            <a:ext cx="1833418" cy="190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владимир\Desktop\Атт.картинки\белка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331" y="4872842"/>
            <a:ext cx="2251781" cy="201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владимир\Desktop\Атт.картинки\верт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638" y="4933485"/>
            <a:ext cx="2082088" cy="1964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53" y="962162"/>
            <a:ext cx="2088232" cy="1875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63396"/>
            <a:ext cx="2742104" cy="1692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 descr="C:\Users\владимир\Desktop\Атт.картинки\паровоз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034" y="937221"/>
            <a:ext cx="2508101" cy="1939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владимир\Desktop\Атт.картинки\змей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945164"/>
            <a:ext cx="1875722" cy="187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владимир\Desktop\Атт.картинки\воздушн.шар.jpe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136" y="967242"/>
            <a:ext cx="2069951" cy="187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владимир\Desktop\Атт.картинки\колобок бел.jpe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37" y="4885770"/>
            <a:ext cx="2068993" cy="1964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20321" y="260648"/>
            <a:ext cx="41430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Calibri"/>
                <a:cs typeface="+mn-cs"/>
              </a:rPr>
              <a:t>Запомни «летающих»</a:t>
            </a:r>
            <a:endParaRPr lang="ru-RU" sz="3200" b="1" dirty="0">
              <a:solidFill>
                <a:srgbClr val="002060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701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990656" cy="345881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0728" y="1196752"/>
            <a:ext cx="6400800" cy="352839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Подведение итогов занятия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 Что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вам на занятии больше всего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понравилось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, запомнилось?</a:t>
            </a:r>
            <a:endParaRPr lang="ru-RU" sz="2800" dirty="0">
              <a:solidFill>
                <a:schemeClr val="accent3">
                  <a:lumMod val="50000"/>
                </a:schemeClr>
              </a:solidFill>
              <a:ea typeface="Times New Roman"/>
            </a:endParaRPr>
          </a:p>
          <a:p>
            <a:pPr marL="457200" indent="-457200" algn="just">
              <a:spcAft>
                <a:spcPts val="0"/>
              </a:spcAft>
              <a:buFontTx/>
              <a:buChar char="-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Чему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вы научились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?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ea typeface="Times New Roman"/>
            </a:endParaRPr>
          </a:p>
          <a:p>
            <a:pPr marL="457200" indent="-457200" algn="just">
              <a:spcAft>
                <a:spcPts val="0"/>
              </a:spcAft>
              <a:buFontTx/>
              <a:buChar char="-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Какие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предметы помогают нам ориентироваться в пространстве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?</a:t>
            </a:r>
          </a:p>
          <a:p>
            <a:pPr marL="457200" indent="-457200" algn="just">
              <a:spcAft>
                <a:spcPts val="0"/>
              </a:spcAft>
              <a:buFontTx/>
              <a:buChar char="-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Люди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каких профессий используют компас, рулетку или линейку?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 </a:t>
            </a:r>
          </a:p>
          <a:p>
            <a:pPr marL="457200" indent="-457200" algn="just">
              <a:spcAft>
                <a:spcPts val="0"/>
              </a:spcAft>
              <a:buFontTx/>
              <a:buChar char="-"/>
            </a:pP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556792"/>
            <a:ext cx="6400800" cy="216024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Домашнее задание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   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1. Проведите наблюдение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: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 кто и для чего дома использует рулетку и линейку.</a:t>
            </a:r>
            <a:endParaRPr lang="ru-RU" dirty="0">
              <a:solidFill>
                <a:schemeClr val="accent3">
                  <a:lumMod val="50000"/>
                </a:schemeClr>
              </a:solidFill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a typeface="Times New Roman"/>
              </a:rPr>
              <a:t>        2. Узнайте у родителей, как они развивали свою память? Как они учили стихи, словарные слова?</a:t>
            </a:r>
            <a:endParaRPr lang="ru-RU" dirty="0">
              <a:solidFill>
                <a:schemeClr val="accent3">
                  <a:lumMod val="50000"/>
                </a:schemeClr>
              </a:solidFill>
              <a:ea typeface="Times New Roman"/>
            </a:endParaRPr>
          </a:p>
          <a:p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06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7862" y="692696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Упражнение «Поезд»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владимир\Desktop\Атт.картинки\паровозик из ромаш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59023"/>
            <a:ext cx="735734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43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01208"/>
            <a:ext cx="6400800" cy="1752600"/>
          </a:xfrm>
        </p:spPr>
        <p:txBody>
          <a:bodyPr/>
          <a:lstStyle/>
          <a:p>
            <a:r>
              <a:rPr lang="ru-RU" sz="4800" b="1" i="1" dirty="0" err="1" smtClean="0">
                <a:solidFill>
                  <a:schemeClr val="accent1">
                    <a:lumMod val="75000"/>
                  </a:schemeClr>
                </a:solidFill>
              </a:rPr>
              <a:t>Запомиландия</a:t>
            </a:r>
            <a:endParaRPr lang="ru-RU" sz="4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владимир\Desktop\Атт.картинки\стра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29" y="836712"/>
            <a:ext cx="7250121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31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86072" y="536476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Упражнение «Колечко»</a:t>
            </a:r>
          </a:p>
          <a:p>
            <a:r>
              <a:rPr lang="ru-RU" sz="2400" spc="-5" dirty="0">
                <a:solidFill>
                  <a:schemeClr val="tx2">
                    <a:lumMod val="50000"/>
                  </a:schemeClr>
                </a:solidFill>
                <a:ea typeface="Times New Roman"/>
              </a:rPr>
              <a:t>Поочередно и как можно быстрее перебирайте пальцы рук, соединяя в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ea typeface="Times New Roman"/>
              </a:rPr>
              <a:t>кольцо с большим пальцем плавно и последовательно указательный, средний и т.д. Вначале каждой рукой отдельно, затем вместе.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владимир\Desktop\Атт.картинки\гном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154110"/>
            <a:ext cx="3184580" cy="3486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ладимир\Desktop\Атт.картинки\кольцо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933056"/>
            <a:ext cx="2505075" cy="250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52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48444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Упражнение «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Марширование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»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ea typeface="Times New Roman"/>
              </a:rPr>
              <a:t>Шагаем на месте, при этом левой рукой касаемся правого бедра, а правой рукой  – левого. </a:t>
            </a:r>
          </a:p>
          <a:p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132856"/>
            <a:ext cx="3984214" cy="3847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010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464468"/>
            <a:ext cx="6400800" cy="1752600"/>
          </a:xfrm>
        </p:spPr>
        <p:txBody>
          <a:bodyPr/>
          <a:lstStyle/>
          <a:p>
            <a:pPr lvl="0"/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Игра «Запомни и нарисуй»</a:t>
            </a:r>
          </a:p>
          <a:p>
            <a:endParaRPr lang="ru-RU" dirty="0"/>
          </a:p>
        </p:txBody>
      </p:sp>
      <p:pic>
        <p:nvPicPr>
          <p:cNvPr id="4098" name="Picture 2" descr="C:\Users\владимир\Desktop\Атт.картинки\гном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340768"/>
            <a:ext cx="2962622" cy="4114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67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2454" y="188640"/>
            <a:ext cx="7772400" cy="1470025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Calibri"/>
              </a:rPr>
              <a:t>Запомните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+mn-lt"/>
                <a:ea typeface="Calibri"/>
              </a:rPr>
              <a:t>все фигуры. Вам нужно нарисовать их на своих листочках как можно точнее.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+mn-lt"/>
                <a:ea typeface="Times New Roman"/>
              </a:rPr>
              <a:t/>
            </a:r>
            <a:br>
              <a:rPr lang="ru-RU" sz="2400" dirty="0">
                <a:solidFill>
                  <a:schemeClr val="tx2">
                    <a:lumMod val="50000"/>
                  </a:schemeClr>
                </a:solidFill>
                <a:latin typeface="+mn-lt"/>
                <a:ea typeface="Times New Roman"/>
              </a:rPr>
            </a:br>
            <a:endParaRPr lang="ru-RU" sz="2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27584" y="380256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1003715" y="1412776"/>
            <a:ext cx="1728192" cy="172819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1759799" y="2206855"/>
            <a:ext cx="216024" cy="14401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41535" y="1340768"/>
            <a:ext cx="1728192" cy="1584176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736586" y="1172408"/>
            <a:ext cx="1224136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25400"/>
          </a:bodyPr>
          <a:lstStyle/>
          <a:p>
            <a:r>
              <a:rPr lang="ru-RU" sz="9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endParaRPr lang="ru-RU" sz="9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0045" y="3835931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6">
                    <a:lumMod val="75000"/>
                  </a:schemeClr>
                </a:solidFill>
              </a:rPr>
              <a:t>Н</a:t>
            </a:r>
            <a:endParaRPr lang="ru-RU" sz="9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491880" y="2917686"/>
            <a:ext cx="1764196" cy="288032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779912" y="5013176"/>
            <a:ext cx="1476164" cy="7848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9" idx="1"/>
          </p:cNvCxnSpPr>
          <p:nvPr/>
        </p:nvCxnSpPr>
        <p:spPr>
          <a:xfrm>
            <a:off x="3932929" y="4357846"/>
            <a:ext cx="1071119" cy="655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139952" y="3717032"/>
            <a:ext cx="576064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оединительная линия уступом 21"/>
          <p:cNvCxnSpPr/>
          <p:nvPr/>
        </p:nvCxnSpPr>
        <p:spPr>
          <a:xfrm>
            <a:off x="6015492" y="3992577"/>
            <a:ext cx="2376264" cy="1832575"/>
          </a:xfrm>
          <a:prstGeom prst="bentConnector3">
            <a:avLst/>
          </a:prstGeom>
          <a:ln w="1047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7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3967" y="188640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Игра «Жук»</a:t>
            </a:r>
          </a:p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  <a:ea typeface="Times New Roman"/>
              </a:rPr>
              <a:t>Участники по очереди дают команды Жуку: «Влево», «вправо», «вверх», «вниз». Один участник, «Следопыт», подходит к экрану и, выполняя команды остальных участников, меняет местонахождение Жука. 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ea typeface="Times New Roman"/>
            </a:endParaRP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ea typeface="Times New Roman"/>
              </a:rPr>
              <a:t>Нужно довести Жука до дома и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ea typeface="Times New Roman"/>
              </a:rPr>
              <a:t>не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ea typeface="Times New Roman"/>
              </a:rPr>
              <a:t>выпустить его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ea typeface="Times New Roman"/>
              </a:rPr>
              <a:t>за края игрового поля.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122" name="Picture 2" descr="C:\Users\владимир\Desktop\Атт.картинки\гном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501008"/>
            <a:ext cx="4085214" cy="301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07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04664"/>
            <a:ext cx="7772400" cy="1470025"/>
          </a:xfrm>
        </p:spPr>
        <p:txBody>
          <a:bodyPr/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/>
              </a:rPr>
              <a:t>Красная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+mn-lt"/>
                <a:ea typeface="Times New Roman"/>
              </a:rPr>
              <a:t>клетка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/>
              </a:rPr>
              <a:t>на игровом поле–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+mn-lt"/>
                <a:ea typeface="Times New Roman"/>
              </a:rPr>
              <a:t>это место старта, оттуда мы начинаем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Times New Roman"/>
              </a:rPr>
              <a:t>движение, зеленая – Дом Жука (финиш).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596576"/>
              </p:ext>
            </p:extLst>
          </p:nvPr>
        </p:nvGraphicFramePr>
        <p:xfrm>
          <a:off x="1691680" y="1700808"/>
          <a:ext cx="6648402" cy="4768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0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947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47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47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47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47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47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877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579</TotalTime>
  <Words>309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Corbel</vt:lpstr>
      <vt:lpstr>Tahoma</vt:lpstr>
      <vt:lpstr>Times New Roman</vt:lpstr>
      <vt:lpstr>Базис</vt:lpstr>
      <vt:lpstr>Развитие зрительной памяти.  Развитие пространственных представлений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Запомните все фигуры. Вам нужно нарисовать их на своих листочках как можно точнее. </vt:lpstr>
      <vt:lpstr>Презентация PowerPoint</vt:lpstr>
      <vt:lpstr>Красная клетка на игровом поле– это место старта, оттуда мы начинаем движение, зеленая – Дом Жука (финиш).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Пользователь</cp:lastModifiedBy>
  <cp:revision>31</cp:revision>
  <dcterms:created xsi:type="dcterms:W3CDTF">2013-12-03T15:31:50Z</dcterms:created>
  <dcterms:modified xsi:type="dcterms:W3CDTF">2018-07-04T11:17:54Z</dcterms:modified>
</cp:coreProperties>
</file>