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79" r:id="rId11"/>
    <p:sldId id="280" r:id="rId12"/>
    <p:sldId id="267" r:id="rId13"/>
    <p:sldId id="268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3" d="100"/>
          <a:sy n="43" d="100"/>
        </p:scale>
        <p:origin x="-129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15363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15364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15365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grpSp>
          <p:nvGrpSpPr>
            <p:cNvPr id="15366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536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536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5369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15370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371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5372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5373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5374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5375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5376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5377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15378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79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80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81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82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83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84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85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15386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5387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88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89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90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91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92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93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94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95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96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97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98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99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400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401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402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403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404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405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15406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07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08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09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10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11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12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13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14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15415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16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kumimoji="1" lang="ru-RU"/>
            </a:p>
          </p:txBody>
        </p:sp>
      </p:grpSp>
      <p:sp>
        <p:nvSpPr>
          <p:cNvPr id="15417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5418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419" name="Rectangle 5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5420" name="Rectangle 6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5421" name="Rectangle 6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88269DD-F67F-4B9A-8E83-D579C011A2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5F9C57-5F8C-4BE7-88C1-8203D83005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DC7B7-6424-43AD-8D58-3565956012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C79C91-3425-49AE-B410-3BE3058C876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43CB72-B6F5-4877-A90E-19CF0C699F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9056A4-8D16-48FC-832D-62C3A6FCC6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71AFDE-F32D-4FD2-99A6-56BF6CDFA7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C94AFF-680D-4527-A76E-8FA0787A59A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8B655C-4DD8-46AB-A38B-DA05DCDE73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B78C61-1CA7-42B4-9F7D-4868C7F5F3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141519-FCBF-4485-BB4A-4BBC21275B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14339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14340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14341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grpSp>
          <p:nvGrpSpPr>
            <p:cNvPr id="14342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4343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4344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4345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14346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347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4348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349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350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351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352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353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14354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55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56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57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58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59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60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61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14362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4363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64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65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66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67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68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69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70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71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72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73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74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75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76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77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78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79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80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81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14382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3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4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5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6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7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8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9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90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14391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92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kumimoji="1" lang="ru-RU"/>
            </a:p>
          </p:txBody>
        </p:sp>
      </p:grpSp>
      <p:sp>
        <p:nvSpPr>
          <p:cNvPr id="14393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94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395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ru-RU"/>
          </a:p>
        </p:txBody>
      </p:sp>
      <p:sp>
        <p:nvSpPr>
          <p:cNvPr id="14396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ru-RU"/>
          </a:p>
        </p:txBody>
      </p:sp>
      <p:sp>
        <p:nvSpPr>
          <p:cNvPr id="14397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53CA2ABE-63E5-4AC5-A136-77EAAE3F4E5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762000"/>
            <a:ext cx="7391400" cy="1470025"/>
          </a:xfrm>
        </p:spPr>
        <p:txBody>
          <a:bodyPr/>
          <a:lstStyle/>
          <a:p>
            <a:pPr algn="ctr"/>
            <a:r>
              <a:rPr lang="ru-RU" sz="2800" b="1" i="1"/>
              <a:t>Тема выступления:</a:t>
            </a:r>
            <a:br>
              <a:rPr lang="ru-RU" sz="2800" b="1" i="1"/>
            </a:br>
            <a:r>
              <a:rPr lang="ru-RU" sz="2800" b="1" i="1"/>
              <a:t>Проектная деятельность на уроке музыки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400" b="1" i="1" dirty="0"/>
              <a:t>Учитель музыки:</a:t>
            </a:r>
          </a:p>
          <a:p>
            <a:r>
              <a:rPr lang="ru-RU" sz="2400" b="1" i="1" dirty="0" smtClean="0"/>
              <a:t>О.А. Корнилова</a:t>
            </a:r>
            <a:endParaRPr lang="ru-RU" sz="2400" b="1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     Роль учителя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3525" y="1371600"/>
            <a:ext cx="7386638" cy="47244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1800"/>
          </a:p>
          <a:p>
            <a:pPr>
              <a:lnSpc>
                <a:spcPct val="80000"/>
              </a:lnSpc>
            </a:pPr>
            <a:r>
              <a:rPr lang="ru-RU" sz="1800" i="1"/>
              <a:t>Роль учителя</a:t>
            </a:r>
            <a:r>
              <a:rPr lang="ru-RU" sz="1800"/>
              <a:t> при выполнении проектов изменяется в зависимости от этапов работы над проектом. Однако на всех этапах педагог выступает как фасилитатор, то есть помощник. Педагог не передает знания, а обеспечивает деятельность школьника, то есть: </a:t>
            </a:r>
          </a:p>
          <a:p>
            <a:pPr>
              <a:lnSpc>
                <a:spcPct val="80000"/>
              </a:lnSpc>
            </a:pPr>
            <a:r>
              <a:rPr lang="ru-RU" sz="1800" i="1"/>
              <a:t>консультирует.</a:t>
            </a:r>
            <a:r>
              <a:rPr lang="ru-RU" sz="1800"/>
              <a:t> Учитель провоцирует вопросы, размышления, самостоятельную оценку деятельности, моделируя различные    ситуации,    трансформируя    образовательную    среду и т. п. При реализации проектов учитель – это консультант, который должен удержаться от подсказок даже в том случае, когда видит, что учащиеся «делают что-то не то»; </a:t>
            </a:r>
          </a:p>
          <a:p>
            <a:pPr>
              <a:lnSpc>
                <a:spcPct val="80000"/>
              </a:lnSpc>
            </a:pPr>
            <a:r>
              <a:rPr lang="ru-RU" sz="1800" i="1"/>
              <a:t>мотивирует.</a:t>
            </a:r>
            <a:r>
              <a:rPr lang="ru-RU" sz="1800"/>
              <a:t> Высокий уровень мотивации в деятельности залог успешной работы над проектом. Во время работы учитель должен придерживаться принципов, раскрывающих перед учащимися ситуацию проектной деятельности как ситуацию выбора и свободы самоопределения;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  Роль учителя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800" i="1"/>
              <a:t>провоцирует.</a:t>
            </a:r>
            <a:r>
              <a:rPr lang="ru-RU" sz="1800"/>
              <a:t> Помощь учащимся при работе над проектом выражается не в передаче знаний и умений, которые могут быть практически реализованы в проектной деятельности, минимальный их набор учащийся должен был усвоить на уроках, предшествующих работе  над проектом; другие  необходимые сведения получит, работая над сбором информации на различных этапах проекта. Учитель также не указывает в оценочной форме на недостатки или ошибки в действиях учащегося, несостоятельность промежуточных результатов. Он провоцирует вопросы,  размышления,  самостоятельную оценку деятельности, моделируя различные ситуации;</a:t>
            </a:r>
          </a:p>
          <a:p>
            <a:pPr>
              <a:lnSpc>
                <a:spcPct val="80000"/>
              </a:lnSpc>
            </a:pPr>
            <a:r>
              <a:rPr lang="ru-RU" sz="1800" i="1"/>
              <a:t>наблюдает.</a:t>
            </a:r>
            <a:r>
              <a:rPr lang="ru-RU" sz="1800"/>
              <a:t> Наблюдение, которое проводит руководитель проекта, нацелено на получение им информации, которая позволит учителю  продуктивно  работать  во   время   консультации, с одной стороны, и ляжет в основу его действий по оценке уровня компетентностей учащихся, с другой.</a:t>
            </a:r>
          </a:p>
          <a:p>
            <a:pPr>
              <a:lnSpc>
                <a:spcPct val="80000"/>
              </a:lnSpc>
            </a:pPr>
            <a:endParaRPr lang="ru-RU" sz="1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/>
              <a:t>По характеру конечного продукта проектной деятельности, можно выделить следующие виды проектов в области изучения предмета «Музыка»:</a:t>
            </a:r>
            <a:br>
              <a:rPr lang="ru-RU" sz="2000"/>
            </a:br>
            <a:endParaRPr lang="ru-RU" sz="200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800"/>
              <a:t>1. Ролевые проекты, например, инсценировка детских песен, разыгрывание фрагментов биографии композиторов и.т.д.</a:t>
            </a:r>
          </a:p>
          <a:p>
            <a:pPr>
              <a:lnSpc>
                <a:spcPct val="80000"/>
              </a:lnSpc>
            </a:pPr>
            <a:r>
              <a:rPr lang="ru-RU" sz="1800"/>
              <a:t>2. Информативно-исследовательские проекты, например, «Изучение биографии композитора», «Как создавалась опера», «Путешествие в мир музыкальных  инструментов» можно включить в практику, начиная с 3 класса.</a:t>
            </a:r>
          </a:p>
          <a:p>
            <a:pPr>
              <a:lnSpc>
                <a:spcPct val="80000"/>
              </a:lnSpc>
            </a:pPr>
            <a:r>
              <a:rPr lang="ru-RU" sz="1800"/>
              <a:t>3.Сценарные проекты  - сценарий внеклассного музыкального мероприятия для школы или отдельного класса. </a:t>
            </a:r>
          </a:p>
          <a:p>
            <a:pPr>
              <a:lnSpc>
                <a:spcPct val="80000"/>
              </a:lnSpc>
            </a:pPr>
            <a:r>
              <a:rPr lang="ru-RU" sz="1800"/>
              <a:t>4. Творческие проекты – музыкальные спектакли, театрализованные концерты, фестивали и.т.д.</a:t>
            </a:r>
          </a:p>
          <a:p>
            <a:pPr>
              <a:lnSpc>
                <a:spcPct val="80000"/>
              </a:lnSpc>
            </a:pPr>
            <a:r>
              <a:rPr lang="ru-RU" sz="1800"/>
              <a:t>5. Информационные проекты – музыкальные стенгазеты, материалы для стендов, публичное выступление с сообщением по какой-либо теме и.т.д.</a:t>
            </a:r>
          </a:p>
          <a:p>
            <a:pPr>
              <a:lnSpc>
                <a:spcPct val="80000"/>
              </a:lnSpc>
            </a:pPr>
            <a:r>
              <a:rPr lang="ru-RU" sz="1800"/>
              <a:t>6. Практико-ориентированные проекты, например, дидактический материал по какой-либо теме, создание музыкальной игры и её описание и т.д.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 Мини проекты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 i="1"/>
              <a:t>В своей практике я планирую  мини-проекты, рассчитанные на один урок или его часть:</a:t>
            </a:r>
          </a:p>
          <a:p>
            <a:pPr>
              <a:lnSpc>
                <a:spcPct val="80000"/>
              </a:lnSpc>
            </a:pPr>
            <a:r>
              <a:rPr lang="ru-RU" sz="2000" b="1" i="1"/>
              <a:t>·      мини-исследовательские проекты (например, «Рейтинг любимых песен», «Рейтинг любимых музыкальных клипов» и т.д.).</a:t>
            </a:r>
          </a:p>
          <a:p>
            <a:pPr>
              <a:lnSpc>
                <a:spcPct val="80000"/>
              </a:lnSpc>
            </a:pPr>
            <a:r>
              <a:rPr lang="ru-RU" sz="2000" b="1" i="1"/>
              <a:t>·     С удовольствием ребята начальных классов выполняют и такие ролевые проекты - как инсценирование детских песен. Ролевая игра имеет большое значение для развития личности школьника: принимая на себя различные роли, он сопереживает, начинает ориентироваться в отношениях между людьми, проявляет заложенные в нем творческие возможности.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     Мини проекты</a:t>
            </a:r>
          </a:p>
        </p:txBody>
      </p:sp>
      <p:sp>
        <p:nvSpPr>
          <p:cNvPr id="34821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1400" b="1" i="1"/>
              <a:t>Также пользуются успехом у детей такие проекты: </a:t>
            </a:r>
          </a:p>
          <a:p>
            <a:r>
              <a:rPr lang="ru-RU" sz="1400" b="1" i="1"/>
              <a:t>«Музыкальные инструменты» - школьники рисуют музыкальные инструменты, отгадывают загадки, составляют кроссворды, сами изготавливают простейшие шумовые инструменты, исполняют песни под их аккомпанемент.</a:t>
            </a:r>
          </a:p>
          <a:p>
            <a:r>
              <a:rPr lang="ru-RU" sz="1400" b="1" i="1"/>
              <a:t> «Новогодний проект»- участники начальной школы ищут информацию об авторах популярных новогодних песен. Инсценируют эти песни.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990600" y="609600"/>
            <a:ext cx="58674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6000" b="1" i="1"/>
              <a:t>Спасибо </a:t>
            </a:r>
          </a:p>
          <a:p>
            <a:pPr algn="ctr"/>
            <a:r>
              <a:rPr lang="ru-RU" sz="6000" b="1" i="1"/>
              <a:t>за </a:t>
            </a:r>
          </a:p>
          <a:p>
            <a:pPr algn="ctr"/>
            <a:r>
              <a:rPr lang="ru-RU" sz="6000" b="1" i="1"/>
              <a:t>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/>
              <a:t>Актуальность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1800" b="1" i="1"/>
              <a:t>В настоящее время от специалиста требуется готовность профессионально действовать в новых условиях, быть ответственным, мобильным, инициативным, социально и творчески активным, прогностически - мыслящим. Наиболее эффективно зарекомендовал себя метод проектов. </a:t>
            </a:r>
          </a:p>
          <a:p>
            <a:pPr>
              <a:lnSpc>
                <a:spcPct val="90000"/>
              </a:lnSpc>
            </a:pPr>
            <a:r>
              <a:rPr lang="ru-RU" sz="1800" b="1" i="1"/>
              <a:t>Метод проектов - система организации воспитательно-образовательного процесса, где способ достижения дидактической цели производится через детальную разработку проблемы</a:t>
            </a:r>
            <a:r>
              <a:rPr lang="ru-RU" sz="1800"/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i="1"/>
              <a:t>Задачи</a:t>
            </a:r>
            <a:r>
              <a:rPr lang="ru-RU"/>
              <a:t>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 i="1"/>
              <a:t>Сегодня метод проектов вновь используется, но уже в обновленном виде. Основная задача учителей состоит в том, чтобы помочь проектам занять надлежащее место в школьной практике преподавания музыки. Именно осмысление и применение этого метода в новой социально-культурной ситуации в свете требований к образованию на современной ступени общественного развития позволяет говорить о школьном проекте как о новой педагогической технологии, которая позволяет эффективно решать задачи личностно-ориентированного подхода в обучении подрастающего поколения.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                  </a:t>
            </a:r>
            <a:r>
              <a:rPr lang="ru-RU" i="1"/>
              <a:t>Цели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 i="1"/>
              <a:t>Главные цели введения метода проектов </a:t>
            </a:r>
          </a:p>
          <a:p>
            <a:pPr>
              <a:lnSpc>
                <a:spcPct val="80000"/>
              </a:lnSpc>
            </a:pPr>
            <a:r>
              <a:rPr lang="ru-RU" sz="2400" b="1" i="1"/>
              <a:t>в практику преподавания музыки:</a:t>
            </a:r>
          </a:p>
          <a:p>
            <a:pPr>
              <a:lnSpc>
                <a:spcPct val="80000"/>
              </a:lnSpc>
            </a:pPr>
            <a:r>
              <a:rPr lang="ru-RU" sz="2400" b="1" i="1"/>
              <a:t>·     показать умения отдельного ученика или группы учеников использовать приобретенный в школе исследовательский опыт;</a:t>
            </a:r>
          </a:p>
          <a:p>
            <a:pPr>
              <a:lnSpc>
                <a:spcPct val="80000"/>
              </a:lnSpc>
            </a:pPr>
            <a:r>
              <a:rPr lang="ru-RU" sz="2400" b="1" i="1"/>
              <a:t>·     реализовать свой интерес к предмету исследования, приумножить знания о нем;</a:t>
            </a:r>
          </a:p>
          <a:p>
            <a:pPr>
              <a:lnSpc>
                <a:spcPct val="80000"/>
              </a:lnSpc>
            </a:pPr>
            <a:r>
              <a:rPr lang="ru-RU" sz="2400" b="1" i="1"/>
              <a:t>·     продемонстрировать уровень обученности и знаний в области музыки;</a:t>
            </a:r>
          </a:p>
          <a:p>
            <a:pPr>
              <a:lnSpc>
                <a:spcPct val="80000"/>
              </a:lnSpc>
            </a:pPr>
            <a:r>
              <a:rPr lang="ru-RU" sz="2400" b="1" i="1"/>
              <a:t>·     подняться на более высокую ступень, образованности, развития, социальной зрелости.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  Этапы работы над проектом: </a:t>
            </a:r>
            <a:br>
              <a:rPr lang="ru-RU" sz="3600"/>
            </a:br>
            <a:endParaRPr lang="ru-RU" sz="360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 i="1"/>
              <a:t>Предпроектный этап (подготовительный). Предложение темы исследования. Выбор проблемы проекта.</a:t>
            </a:r>
          </a:p>
          <a:p>
            <a:pPr>
              <a:lnSpc>
                <a:spcPct val="80000"/>
              </a:lnSpc>
            </a:pPr>
            <a:r>
              <a:rPr lang="ru-RU" sz="2400" b="1" i="1"/>
              <a:t>Этап реализации проекта. Организация работы. Формирование групп. Составление подробного плана работы над проектом.</a:t>
            </a:r>
          </a:p>
          <a:p>
            <a:pPr>
              <a:lnSpc>
                <a:spcPct val="80000"/>
              </a:lnSpc>
            </a:pPr>
            <a:r>
              <a:rPr lang="ru-RU" sz="2400" b="1" i="1"/>
              <a:t>Промежуточный этап. Рекомендации по полученным результатам. Предзащита.</a:t>
            </a:r>
          </a:p>
          <a:p>
            <a:pPr>
              <a:lnSpc>
                <a:spcPct val="80000"/>
              </a:lnSpc>
            </a:pPr>
            <a:r>
              <a:rPr lang="ru-RU" sz="2400" b="1" i="1"/>
              <a:t>Презентация (завершающий этап, этап практического использования проекта).</a:t>
            </a:r>
          </a:p>
          <a:p>
            <a:pPr>
              <a:lnSpc>
                <a:spcPct val="80000"/>
              </a:lnSpc>
            </a:pPr>
            <a:r>
              <a:rPr lang="ru-RU" sz="2400" b="1" i="1"/>
              <a:t>Рефлексия (обсуждение презентации и полученных результатов).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914400"/>
            <a:ext cx="4724400" cy="914400"/>
          </a:xfrm>
        </p:spPr>
        <p:txBody>
          <a:bodyPr/>
          <a:lstStyle/>
          <a:p>
            <a:pPr algn="ctr"/>
            <a:r>
              <a:rPr lang="ru-RU" sz="2800"/>
              <a:t>Проект осуществляется по определенной схеме:</a:t>
            </a:r>
            <a:br>
              <a:rPr lang="ru-RU" sz="2800"/>
            </a:br>
            <a:r>
              <a:rPr lang="ru-RU" sz="2800"/>
              <a:t>1. Подготовка к проекту</a:t>
            </a:r>
            <a:r>
              <a:rPr lang="ru-RU" sz="3600"/>
              <a:t>.</a:t>
            </a:r>
            <a:br>
              <a:rPr lang="ru-RU" sz="3600"/>
            </a:br>
            <a:endParaRPr lang="ru-RU" sz="360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ru-RU" sz="2400" b="1" i="1"/>
              <a:t>Приступая к созданию учебного проекта,  следует соблюдать ряд условий:</a:t>
            </a:r>
          </a:p>
          <a:p>
            <a:pPr>
              <a:lnSpc>
                <a:spcPct val="90000"/>
              </a:lnSpc>
            </a:pPr>
            <a:r>
              <a:rPr lang="ru-RU" sz="2400" b="1" i="1"/>
              <a:t>- предварительно изучить индивидуальные способности, интересы, жизненный опыт каждого ученика;</a:t>
            </a:r>
          </a:p>
          <a:p>
            <a:pPr>
              <a:lnSpc>
                <a:spcPct val="90000"/>
              </a:lnSpc>
            </a:pPr>
            <a:r>
              <a:rPr lang="ru-RU" sz="2400" b="1" i="1"/>
              <a:t>- выбрать тему проекта, сформулировать проблему, предложить обучающимся идею, обсудить ее с учениками</a:t>
            </a:r>
            <a:r>
              <a:rPr lang="ru-RU" sz="2400"/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/>
              <a:t>2. Организация участников проекта.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sz="2400"/>
          </a:p>
          <a:p>
            <a:pPr>
              <a:lnSpc>
                <a:spcPct val="90000"/>
              </a:lnSpc>
            </a:pPr>
            <a:r>
              <a:rPr lang="ru-RU" sz="2400" b="1" i="1"/>
              <a:t>Сначала формируются рабочие группы обучающихся, где перед каждым стоит своя задача. Распределяя обязанности, учитываются склонности учеников к логичным рассуждениям, к формированию выводов, к оформлению проектной работы. При формировании группы в их состав включаются школьники разного пола, разной успеваемости, различных социальных групп.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/>
              <a:t>3. Выполнение проекта.</a:t>
            </a:r>
            <a:br>
              <a:rPr lang="ru-RU" sz="3600"/>
            </a:br>
            <a:endParaRPr lang="ru-RU" sz="360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 i="1"/>
              <a:t>Этот шаг связан с поиском новой, дополнительной информации, обсуждением собранной информации,  и ее документированием, выбором способов реализации проекта (это могут быть рисунки, музыкальные спектакли, газеты, посвященные музыкантам и др.). Одни проекты оформляются дома самостоятельно, другие, требующие помощи со стороны учителя, создаются в классе. Главное – не подавлять инициативу ребят, с уважением относится к любой идее, создавать ситуацию «успеха».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/>
              <a:t>4</a:t>
            </a:r>
            <a:r>
              <a:rPr lang="en-US" sz="3600"/>
              <a:t>. Подведение итогов проектной работы.</a:t>
            </a:r>
            <a:endParaRPr lang="ru-RU" sz="360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/>
          </a:p>
          <a:p>
            <a:r>
              <a:rPr lang="ru-RU" i="1"/>
              <a:t>Количество шагов – этапов от принятия идеи проекта до его презентации зависит от его сложности.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Кимоно">
  <a:themeElements>
    <a:clrScheme name="Кимоно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Кимон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80</TotalTime>
  <Words>1027</Words>
  <Application>Microsoft Office PowerPoint</Application>
  <PresentationFormat>Экран (4:3)</PresentationFormat>
  <Paragraphs>61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Кимоно</vt:lpstr>
      <vt:lpstr>Тема выступления: Проектная деятельность на уроке музыки</vt:lpstr>
      <vt:lpstr>Актуальность</vt:lpstr>
      <vt:lpstr>Задачи </vt:lpstr>
      <vt:lpstr>                       Цели</vt:lpstr>
      <vt:lpstr>  Этапы работы над проектом:  </vt:lpstr>
      <vt:lpstr>Проект осуществляется по определенной схеме: 1. Подготовка к проекту. </vt:lpstr>
      <vt:lpstr>2. Организация участников проекта.</vt:lpstr>
      <vt:lpstr>3. Выполнение проекта. </vt:lpstr>
      <vt:lpstr>4. Подведение итогов проектной работы.</vt:lpstr>
      <vt:lpstr>          Роль учителя</vt:lpstr>
      <vt:lpstr>       Роль учителя</vt:lpstr>
      <vt:lpstr>По характеру конечного продукта проектной деятельности, можно выделить следующие виды проектов в области изучения предмета «Музыка»: </vt:lpstr>
      <vt:lpstr>      Мини проекты</vt:lpstr>
      <vt:lpstr>          Мини проекты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VIP</cp:lastModifiedBy>
  <cp:revision>5</cp:revision>
  <cp:lastPrinted>1601-01-01T00:00:00Z</cp:lastPrinted>
  <dcterms:created xsi:type="dcterms:W3CDTF">1601-01-01T00:00:00Z</dcterms:created>
  <dcterms:modified xsi:type="dcterms:W3CDTF">2017-11-07T15:04:46Z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