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2" r:id="rId4"/>
    <p:sldId id="264" r:id="rId5"/>
    <p:sldId id="259" r:id="rId6"/>
    <p:sldId id="258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53E986-3CC0-4686-A7EF-9DCFAB21874C}" type="doc">
      <dgm:prSet loTypeId="urn:microsoft.com/office/officeart/2005/8/layout/chevron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07466E-DD5D-41EE-B2EB-BCD50ECE1719}">
      <dgm:prSet phldrT="[Текст]"/>
      <dgm:spPr>
        <a:xfrm rot="5400000">
          <a:off x="-247798" y="249366"/>
          <a:ext cx="1651992" cy="1156394"/>
        </a:xfrm>
        <a:prstGeom prst="chevron">
          <a:avLst/>
        </a:prstGeom>
        <a:gradFill rotWithShape="0">
          <a:gsLst>
            <a:gs pos="0">
              <a:srgbClr val="FF388C">
                <a:hueOff val="0"/>
                <a:satOff val="0"/>
                <a:lumOff val="0"/>
                <a:alphaOff val="0"/>
                <a:tint val="60000"/>
                <a:satMod val="160000"/>
              </a:srgbClr>
            </a:gs>
            <a:gs pos="46000">
              <a:srgbClr val="FF388C">
                <a:hueOff val="0"/>
                <a:satOff val="0"/>
                <a:lumOff val="0"/>
                <a:alphaOff val="0"/>
                <a:tint val="86000"/>
                <a:satMod val="160000"/>
              </a:srgbClr>
            </a:gs>
            <a:gs pos="100000">
              <a:srgbClr val="FF388C">
                <a:hueOff val="0"/>
                <a:satOff val="0"/>
                <a:lumOff val="0"/>
                <a:alphaOff val="0"/>
                <a:shade val="40000"/>
                <a:satMod val="160000"/>
              </a:srgb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rgbClr val="FF388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rgbClr val="FF388C">
              <a:hueOff val="0"/>
              <a:satOff val="0"/>
              <a:lumOff val="0"/>
              <a:alphaOff val="0"/>
            </a:srgbClr>
          </a:contourClr>
        </a:sp3d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Century Gothic"/>
              <a:ea typeface="+mn-ea"/>
              <a:cs typeface="+mn-cs"/>
            </a:rPr>
            <a:t>1</a:t>
          </a:r>
          <a:endParaRPr lang="ru-RU" dirty="0">
            <a:solidFill>
              <a:sysClr val="window" lastClr="FFFFFF"/>
            </a:solidFill>
            <a:latin typeface="Century Gothic"/>
            <a:ea typeface="+mn-ea"/>
            <a:cs typeface="+mn-cs"/>
          </a:endParaRPr>
        </a:p>
      </dgm:t>
    </dgm:pt>
    <dgm:pt modelId="{F2F02BD2-CED8-4B39-875E-B29BAC21925D}" type="parTrans" cxnId="{3DE37C9E-7B86-4453-81B6-2ECA51846CDE}">
      <dgm:prSet/>
      <dgm:spPr/>
      <dgm:t>
        <a:bodyPr/>
        <a:lstStyle/>
        <a:p>
          <a:endParaRPr lang="ru-RU"/>
        </a:p>
      </dgm:t>
    </dgm:pt>
    <dgm:pt modelId="{B79DD2D7-ECE7-4146-874D-2AA410B82AC1}" type="sibTrans" cxnId="{3DE37C9E-7B86-4453-81B6-2ECA51846CDE}">
      <dgm:prSet/>
      <dgm:spPr/>
      <dgm:t>
        <a:bodyPr/>
        <a:lstStyle/>
        <a:p>
          <a:endParaRPr lang="ru-RU"/>
        </a:p>
      </dgm:t>
    </dgm:pt>
    <dgm:pt modelId="{C655AC34-1ACF-463C-8C39-43DB0180B15E}">
      <dgm:prSet phldrT="[Текст]" custT="1"/>
      <dgm:spPr>
        <a:xfrm rot="5400000">
          <a:off x="4293418" y="-3135456"/>
          <a:ext cx="1073794" cy="7347843"/>
        </a:xfrm>
        <a:prstGeom prst="round2SameRect">
          <a:avLst/>
        </a:prstGeom>
        <a:solidFill>
          <a:srgbClr val="D2D2D2">
            <a:alpha val="90000"/>
          </a:srgbClr>
        </a:solidFill>
        <a:ln w="9525" cap="flat" cmpd="sng" algn="ctr">
          <a:solidFill>
            <a:srgbClr val="FF388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gm:spPr>
      <dgm:t>
        <a:bodyPr/>
        <a:lstStyle/>
        <a:p>
          <a:r>
            <a:rPr lang="ru-RU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Определить тип конфликтной личности клиента</a:t>
          </a:r>
          <a:r>
            <a:rPr lang="en-US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:</a:t>
          </a:r>
          <a:r>
            <a:rPr lang="en-US" sz="13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 </a:t>
          </a:r>
          <a:r>
            <a:rPr lang="en-US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“</a:t>
          </a:r>
          <a:r>
            <a:rPr lang="ru-RU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РАЦИОНАЛИСТ</a:t>
          </a:r>
          <a:r>
            <a:rPr lang="en-US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”</a:t>
          </a:r>
          <a:r>
            <a:rPr lang="ru-RU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- готовый </a:t>
          </a:r>
          <a:r>
            <a:rPr lang="ru-RU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к конфликту</a:t>
          </a:r>
          <a:r>
            <a:rPr lang="en-US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, </a:t>
          </a:r>
          <a:r>
            <a:rPr lang="ru-RU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для достижения личных </a:t>
          </a:r>
          <a:r>
            <a:rPr lang="ru-RU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целей.</a:t>
          </a:r>
          <a:endParaRPr lang="ru-RU" sz="14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entury Gothic"/>
            <a:ea typeface="+mn-ea"/>
            <a:cs typeface="+mn-cs"/>
          </a:endParaRPr>
        </a:p>
      </dgm:t>
    </dgm:pt>
    <dgm:pt modelId="{40EF2E18-862E-4BC8-8F8F-D3923D940717}" type="parTrans" cxnId="{D4D1773C-A8BA-4A86-B9CD-53C09352EA40}">
      <dgm:prSet/>
      <dgm:spPr/>
      <dgm:t>
        <a:bodyPr/>
        <a:lstStyle/>
        <a:p>
          <a:endParaRPr lang="ru-RU"/>
        </a:p>
      </dgm:t>
    </dgm:pt>
    <dgm:pt modelId="{8DEFB586-DA43-48E5-BD7B-D13A7E7BDE93}" type="sibTrans" cxnId="{D4D1773C-A8BA-4A86-B9CD-53C09352EA40}">
      <dgm:prSet/>
      <dgm:spPr/>
      <dgm:t>
        <a:bodyPr/>
        <a:lstStyle/>
        <a:p>
          <a:endParaRPr lang="ru-RU"/>
        </a:p>
      </dgm:t>
    </dgm:pt>
    <dgm:pt modelId="{2365BA2D-E3EB-440B-879E-5A8655934DB6}">
      <dgm:prSet phldrT="[Текст]"/>
      <dgm:spPr>
        <a:xfrm rot="5400000">
          <a:off x="-247798" y="1707802"/>
          <a:ext cx="1651992" cy="1156394"/>
        </a:xfrm>
        <a:prstGeom prst="chevron">
          <a:avLst/>
        </a:prstGeom>
        <a:gradFill rotWithShape="0">
          <a:gsLst>
            <a:gs pos="0">
              <a:srgbClr val="FF388C">
                <a:hueOff val="0"/>
                <a:satOff val="0"/>
                <a:lumOff val="0"/>
                <a:alphaOff val="0"/>
                <a:tint val="60000"/>
                <a:satMod val="160000"/>
              </a:srgbClr>
            </a:gs>
            <a:gs pos="46000">
              <a:srgbClr val="FF388C">
                <a:hueOff val="0"/>
                <a:satOff val="0"/>
                <a:lumOff val="0"/>
                <a:alphaOff val="0"/>
                <a:tint val="86000"/>
                <a:satMod val="160000"/>
              </a:srgbClr>
            </a:gs>
            <a:gs pos="100000">
              <a:srgbClr val="FF388C">
                <a:hueOff val="0"/>
                <a:satOff val="0"/>
                <a:lumOff val="0"/>
                <a:alphaOff val="0"/>
                <a:shade val="40000"/>
                <a:satMod val="160000"/>
              </a:srgb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rgbClr val="FF388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rgbClr val="FF388C">
              <a:hueOff val="0"/>
              <a:satOff val="0"/>
              <a:lumOff val="0"/>
              <a:alphaOff val="0"/>
            </a:srgbClr>
          </a:contourClr>
        </a:sp3d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Century Gothic"/>
              <a:ea typeface="+mn-ea"/>
              <a:cs typeface="+mn-cs"/>
            </a:rPr>
            <a:t>2</a:t>
          </a:r>
          <a:endParaRPr lang="ru-RU" dirty="0">
            <a:solidFill>
              <a:sysClr val="window" lastClr="FFFFFF"/>
            </a:solidFill>
            <a:latin typeface="Century Gothic"/>
            <a:ea typeface="+mn-ea"/>
            <a:cs typeface="+mn-cs"/>
          </a:endParaRPr>
        </a:p>
      </dgm:t>
    </dgm:pt>
    <dgm:pt modelId="{9F0F821A-A177-4565-9870-72C3D71A94EA}" type="parTrans" cxnId="{DA6D42B1-4843-443B-BCA7-D21EDA43B7DC}">
      <dgm:prSet/>
      <dgm:spPr/>
      <dgm:t>
        <a:bodyPr/>
        <a:lstStyle/>
        <a:p>
          <a:endParaRPr lang="ru-RU"/>
        </a:p>
      </dgm:t>
    </dgm:pt>
    <dgm:pt modelId="{3BB1BE07-3255-42F3-B9FA-AF8F8F1D16D2}" type="sibTrans" cxnId="{DA6D42B1-4843-443B-BCA7-D21EDA43B7DC}">
      <dgm:prSet/>
      <dgm:spPr/>
      <dgm:t>
        <a:bodyPr/>
        <a:lstStyle/>
        <a:p>
          <a:endParaRPr lang="ru-RU"/>
        </a:p>
      </dgm:t>
    </dgm:pt>
    <dgm:pt modelId="{E47C52DB-A347-4360-BA75-8BA18B9E5994}">
      <dgm:prSet phldrT="[Текст]" custT="1"/>
      <dgm:spPr>
        <a:xfrm rot="5400000">
          <a:off x="4293418" y="-1677020"/>
          <a:ext cx="1073794" cy="7347843"/>
        </a:xfrm>
        <a:prstGeom prst="round2SameRect">
          <a:avLst/>
        </a:prstGeom>
        <a:solidFill>
          <a:srgbClr val="D2D2D2">
            <a:alpha val="90000"/>
          </a:srgbClr>
        </a:solidFill>
        <a:ln w="9525" cap="flat" cmpd="sng" algn="ctr">
          <a:solidFill>
            <a:srgbClr val="FF388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gm:spPr>
      <dgm:t>
        <a:bodyPr/>
        <a:lstStyle/>
        <a:p>
          <a:r>
            <a:rPr lang="ru-RU" sz="13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Выбор стратегии поведения в конфликте</a:t>
          </a:r>
          <a:r>
            <a:rPr lang="en-US" sz="18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: </a:t>
          </a:r>
          <a:r>
            <a:rPr lang="ru-RU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Сотрудничество- в процессе конфликта важно достичь удовлетворение нужд  двух сторон</a:t>
          </a:r>
          <a:r>
            <a:rPr lang="ru-RU" sz="18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.</a:t>
          </a:r>
          <a:endParaRPr lang="ru-RU" sz="18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entury Gothic"/>
            <a:ea typeface="+mn-ea"/>
            <a:cs typeface="+mn-cs"/>
          </a:endParaRPr>
        </a:p>
      </dgm:t>
    </dgm:pt>
    <dgm:pt modelId="{BD8DF33D-81F2-48CD-BB19-811CF1C79CAD}" type="parTrans" cxnId="{A9D79CC0-7815-4606-882C-F63546D3D065}">
      <dgm:prSet/>
      <dgm:spPr/>
      <dgm:t>
        <a:bodyPr/>
        <a:lstStyle/>
        <a:p>
          <a:endParaRPr lang="ru-RU"/>
        </a:p>
      </dgm:t>
    </dgm:pt>
    <dgm:pt modelId="{2C3B190C-13D0-4CA5-BB3E-70238361DC30}" type="sibTrans" cxnId="{A9D79CC0-7815-4606-882C-F63546D3D065}">
      <dgm:prSet/>
      <dgm:spPr/>
      <dgm:t>
        <a:bodyPr/>
        <a:lstStyle/>
        <a:p>
          <a:endParaRPr lang="ru-RU"/>
        </a:p>
      </dgm:t>
    </dgm:pt>
    <dgm:pt modelId="{64BD264A-ACD0-4B5E-B58E-317BA3E4CF69}">
      <dgm:prSet phldrT="[Текст]"/>
      <dgm:spPr>
        <a:xfrm rot="5400000">
          <a:off x="-247798" y="3166238"/>
          <a:ext cx="1651992" cy="1156394"/>
        </a:xfrm>
        <a:prstGeom prst="chevron">
          <a:avLst/>
        </a:prstGeom>
        <a:gradFill rotWithShape="0">
          <a:gsLst>
            <a:gs pos="0">
              <a:srgbClr val="FF388C">
                <a:hueOff val="0"/>
                <a:satOff val="0"/>
                <a:lumOff val="0"/>
                <a:alphaOff val="0"/>
                <a:tint val="60000"/>
                <a:satMod val="160000"/>
              </a:srgbClr>
            </a:gs>
            <a:gs pos="46000">
              <a:srgbClr val="FF388C">
                <a:hueOff val="0"/>
                <a:satOff val="0"/>
                <a:lumOff val="0"/>
                <a:alphaOff val="0"/>
                <a:tint val="86000"/>
                <a:satMod val="160000"/>
              </a:srgbClr>
            </a:gs>
            <a:gs pos="100000">
              <a:srgbClr val="FF388C">
                <a:hueOff val="0"/>
                <a:satOff val="0"/>
                <a:lumOff val="0"/>
                <a:alphaOff val="0"/>
                <a:shade val="40000"/>
                <a:satMod val="160000"/>
              </a:srgb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rgbClr val="FF388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rgbClr val="FF388C">
              <a:hueOff val="0"/>
              <a:satOff val="0"/>
              <a:lumOff val="0"/>
              <a:alphaOff val="0"/>
            </a:srgbClr>
          </a:contourClr>
        </a:sp3d>
      </dgm:spPr>
      <dgm:t>
        <a:bodyPr/>
        <a:lstStyle/>
        <a:p>
          <a:r>
            <a:rPr lang="ru-RU" dirty="0" smtClean="0">
              <a:solidFill>
                <a:sysClr val="window" lastClr="FFFFFF"/>
              </a:solidFill>
              <a:latin typeface="Century Gothic"/>
              <a:ea typeface="+mn-ea"/>
              <a:cs typeface="+mn-cs"/>
            </a:rPr>
            <a:t>3</a:t>
          </a:r>
          <a:endParaRPr lang="ru-RU" dirty="0">
            <a:solidFill>
              <a:sysClr val="window" lastClr="FFFFFF"/>
            </a:solidFill>
            <a:latin typeface="Century Gothic"/>
            <a:ea typeface="+mn-ea"/>
            <a:cs typeface="+mn-cs"/>
          </a:endParaRPr>
        </a:p>
      </dgm:t>
    </dgm:pt>
    <dgm:pt modelId="{38913372-8EC7-4B0A-A490-E6B2AB3BF774}" type="parTrans" cxnId="{0102945B-C4FE-4C13-BA91-812B601921C6}">
      <dgm:prSet/>
      <dgm:spPr/>
      <dgm:t>
        <a:bodyPr/>
        <a:lstStyle/>
        <a:p>
          <a:endParaRPr lang="ru-RU"/>
        </a:p>
      </dgm:t>
    </dgm:pt>
    <dgm:pt modelId="{66D7AA0C-EA7B-4D15-942D-540DB412CE76}" type="sibTrans" cxnId="{0102945B-C4FE-4C13-BA91-812B601921C6}">
      <dgm:prSet/>
      <dgm:spPr/>
      <dgm:t>
        <a:bodyPr/>
        <a:lstStyle/>
        <a:p>
          <a:endParaRPr lang="ru-RU"/>
        </a:p>
      </dgm:t>
    </dgm:pt>
    <dgm:pt modelId="{C4E8042A-663D-45A6-9F32-385C947A785B}">
      <dgm:prSet phldrT="[Текст]"/>
      <dgm:spPr>
        <a:xfrm rot="5400000">
          <a:off x="4293418" y="-218584"/>
          <a:ext cx="1073794" cy="7347843"/>
        </a:xfrm>
        <a:prstGeom prst="round2SameRect">
          <a:avLst/>
        </a:prstGeom>
        <a:solidFill>
          <a:srgbClr val="D2D2D2">
            <a:alpha val="90000"/>
          </a:srgbClr>
        </a:solidFill>
        <a:ln w="9525" cap="flat" cmpd="sng" algn="ctr">
          <a:solidFill>
            <a:srgbClr val="FF388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gm:spPr>
      <dgm:t>
        <a:bodyPr/>
        <a:lstStyle/>
        <a:p>
          <a:r>
            <a:rPr lang="ru-RU" sz="13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Выбрать доступные методы разрешения конфликта</a:t>
          </a:r>
          <a:r>
            <a:rPr lang="en-US" sz="13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:</a:t>
          </a:r>
          <a:endParaRPr lang="ru-RU" sz="13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entury Gothic"/>
            <a:ea typeface="+mn-ea"/>
            <a:cs typeface="+mn-cs"/>
          </a:endParaRPr>
        </a:p>
      </dgm:t>
    </dgm:pt>
    <dgm:pt modelId="{B67A5180-7979-4A6B-8DA0-9FB3B2591AAB}" type="parTrans" cxnId="{AB86C8D4-7997-4533-A60D-71F5A178DA9E}">
      <dgm:prSet/>
      <dgm:spPr/>
      <dgm:t>
        <a:bodyPr/>
        <a:lstStyle/>
        <a:p>
          <a:endParaRPr lang="ru-RU"/>
        </a:p>
      </dgm:t>
    </dgm:pt>
    <dgm:pt modelId="{93CC9342-434E-4600-9077-57D5D60FC176}" type="sibTrans" cxnId="{AB86C8D4-7997-4533-A60D-71F5A178DA9E}">
      <dgm:prSet/>
      <dgm:spPr/>
      <dgm:t>
        <a:bodyPr/>
        <a:lstStyle/>
        <a:p>
          <a:endParaRPr lang="ru-RU"/>
        </a:p>
      </dgm:t>
    </dgm:pt>
    <dgm:pt modelId="{7487495C-256C-420F-8408-4C9EDAA9A5C6}">
      <dgm:prSet phldrT="[Текст]" custT="1"/>
      <dgm:spPr>
        <a:xfrm rot="5400000">
          <a:off x="4293418" y="-218584"/>
          <a:ext cx="1073794" cy="7347843"/>
        </a:xfrm>
        <a:prstGeom prst="round2SameRect">
          <a:avLst/>
        </a:prstGeom>
        <a:solidFill>
          <a:srgbClr val="D2D2D2">
            <a:alpha val="90000"/>
          </a:srgbClr>
        </a:solidFill>
        <a:ln w="9525" cap="flat" cmpd="sng" algn="ctr">
          <a:solidFill>
            <a:srgbClr val="FF388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gm:spPr>
      <dgm:t>
        <a:bodyPr/>
        <a:lstStyle/>
        <a:p>
          <a:r>
            <a:rPr lang="en-US" sz="14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2</a:t>
          </a:r>
          <a:r>
            <a:rPr lang="ru-RU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Снятие психологического напряжения.</a:t>
          </a:r>
          <a:endParaRPr lang="ru-RU" sz="1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entury Gothic"/>
            <a:ea typeface="+mn-ea"/>
            <a:cs typeface="+mn-cs"/>
          </a:endParaRPr>
        </a:p>
      </dgm:t>
    </dgm:pt>
    <dgm:pt modelId="{C0FE4D53-7FD1-4988-BADB-795827BB8960}" type="parTrans" cxnId="{A0D8B987-A7B7-4A55-B915-636168EE0E35}">
      <dgm:prSet/>
      <dgm:spPr/>
      <dgm:t>
        <a:bodyPr/>
        <a:lstStyle/>
        <a:p>
          <a:endParaRPr lang="ru-RU"/>
        </a:p>
      </dgm:t>
    </dgm:pt>
    <dgm:pt modelId="{FEFE9664-E6D8-415D-9B3B-CF0065DEA7B8}" type="sibTrans" cxnId="{A0D8B987-A7B7-4A55-B915-636168EE0E35}">
      <dgm:prSet/>
      <dgm:spPr/>
      <dgm:t>
        <a:bodyPr/>
        <a:lstStyle/>
        <a:p>
          <a:endParaRPr lang="ru-RU"/>
        </a:p>
      </dgm:t>
    </dgm:pt>
    <dgm:pt modelId="{A80EBDB1-A26B-47D0-BFE2-4F7C3B5F8AF1}">
      <dgm:prSet phldrT="[Текст]" custT="1"/>
      <dgm:spPr>
        <a:xfrm rot="5400000">
          <a:off x="4293418" y="-218584"/>
          <a:ext cx="1073794" cy="7347843"/>
        </a:xfrm>
        <a:prstGeom prst="round2SameRect">
          <a:avLst/>
        </a:prstGeom>
        <a:solidFill>
          <a:srgbClr val="D2D2D2">
            <a:alpha val="90000"/>
          </a:srgbClr>
        </a:solidFill>
        <a:ln w="9525" cap="flat" cmpd="sng" algn="ctr">
          <a:solidFill>
            <a:srgbClr val="FF388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gm:spPr>
      <dgm:t>
        <a:bodyPr/>
        <a:lstStyle/>
        <a:p>
          <a:r>
            <a:rPr lang="en-US" sz="14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3 </a:t>
          </a:r>
          <a:r>
            <a:rPr lang="ru-RU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Выбор  решений для эскалации конфликта.</a:t>
          </a:r>
          <a:endParaRPr lang="ru-RU" sz="1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entury Gothic"/>
            <a:ea typeface="+mn-ea"/>
            <a:cs typeface="+mn-cs"/>
          </a:endParaRPr>
        </a:p>
      </dgm:t>
    </dgm:pt>
    <dgm:pt modelId="{E019D13A-871C-4D61-9DD0-35C54820B2E3}" type="parTrans" cxnId="{42473B5B-BE0F-4F7A-A305-CA68A0F8F168}">
      <dgm:prSet/>
      <dgm:spPr/>
      <dgm:t>
        <a:bodyPr/>
        <a:lstStyle/>
        <a:p>
          <a:endParaRPr lang="ru-RU"/>
        </a:p>
      </dgm:t>
    </dgm:pt>
    <dgm:pt modelId="{F86657CD-5FC4-43DC-9612-60D552ECF19E}" type="sibTrans" cxnId="{42473B5B-BE0F-4F7A-A305-CA68A0F8F168}">
      <dgm:prSet/>
      <dgm:spPr/>
      <dgm:t>
        <a:bodyPr/>
        <a:lstStyle/>
        <a:p>
          <a:endParaRPr lang="ru-RU"/>
        </a:p>
      </dgm:t>
    </dgm:pt>
    <dgm:pt modelId="{139A47E9-0371-4723-9324-3A3FC182F24A}">
      <dgm:prSet phldrT="[Текст]" custT="1"/>
      <dgm:spPr>
        <a:xfrm rot="5400000">
          <a:off x="4293418" y="-218584"/>
          <a:ext cx="1073794" cy="7347843"/>
        </a:xfrm>
        <a:prstGeom prst="round2SameRect">
          <a:avLst/>
        </a:prstGeom>
        <a:solidFill>
          <a:srgbClr val="D2D2D2">
            <a:alpha val="90000"/>
          </a:srgbClr>
        </a:solidFill>
        <a:ln w="9525" cap="flat" cmpd="sng" algn="ctr">
          <a:solidFill>
            <a:srgbClr val="FF388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gm:spPr>
      <dgm:t>
        <a:bodyPr/>
        <a:lstStyle/>
        <a:p>
          <a:r>
            <a:rPr lang="en-US" sz="18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1</a:t>
          </a:r>
          <a:r>
            <a:rPr lang="ru-RU" sz="1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Анализ конфликтной ситуации.</a:t>
          </a:r>
          <a:endParaRPr lang="ru-RU" sz="14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entury Gothic"/>
            <a:ea typeface="+mn-ea"/>
            <a:cs typeface="+mn-cs"/>
          </a:endParaRPr>
        </a:p>
      </dgm:t>
    </dgm:pt>
    <dgm:pt modelId="{DD335AA7-17A2-4FFA-A6B7-3D82E68D2D88}" type="parTrans" cxnId="{E1340DE3-6866-47A7-B2BE-DC3CE54693B3}">
      <dgm:prSet/>
      <dgm:spPr/>
      <dgm:t>
        <a:bodyPr/>
        <a:lstStyle/>
        <a:p>
          <a:endParaRPr lang="ru-RU"/>
        </a:p>
      </dgm:t>
    </dgm:pt>
    <dgm:pt modelId="{68EEE350-4322-4C5D-98FF-2940B76364D6}" type="sibTrans" cxnId="{E1340DE3-6866-47A7-B2BE-DC3CE54693B3}">
      <dgm:prSet/>
      <dgm:spPr/>
      <dgm:t>
        <a:bodyPr/>
        <a:lstStyle/>
        <a:p>
          <a:endParaRPr lang="ru-RU"/>
        </a:p>
      </dgm:t>
    </dgm:pt>
    <dgm:pt modelId="{965BC907-1EB1-4439-A850-CACF5FF1AE64}" type="pres">
      <dgm:prSet presAssocID="{DD53E986-3CC0-4686-A7EF-9DCFAB21874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7988EC-8AAD-4707-8B9F-9CE82A85B64B}" type="pres">
      <dgm:prSet presAssocID="{4C07466E-DD5D-41EE-B2EB-BCD50ECE1719}" presName="composite" presStyleCnt="0"/>
      <dgm:spPr/>
    </dgm:pt>
    <dgm:pt modelId="{4287C2CD-F170-4523-BE6B-3E2BDD35A33E}" type="pres">
      <dgm:prSet presAssocID="{4C07466E-DD5D-41EE-B2EB-BCD50ECE171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2EB0CF-A057-4F0D-87B5-1EB64BAC3922}" type="pres">
      <dgm:prSet presAssocID="{4C07466E-DD5D-41EE-B2EB-BCD50ECE171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2882E6-2A77-4111-971C-822DA60C4339}" type="pres">
      <dgm:prSet presAssocID="{B79DD2D7-ECE7-4146-874D-2AA410B82AC1}" presName="sp" presStyleCnt="0"/>
      <dgm:spPr/>
    </dgm:pt>
    <dgm:pt modelId="{C82A1020-BF73-4AD0-BCD9-36A64ECC59E2}" type="pres">
      <dgm:prSet presAssocID="{2365BA2D-E3EB-440B-879E-5A8655934DB6}" presName="composite" presStyleCnt="0"/>
      <dgm:spPr/>
    </dgm:pt>
    <dgm:pt modelId="{AC896F9D-3DEA-4230-979F-B7CD602BA2F9}" type="pres">
      <dgm:prSet presAssocID="{2365BA2D-E3EB-440B-879E-5A8655934DB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EBFFF9-14FD-4F60-BA7C-ABB5C100CA39}" type="pres">
      <dgm:prSet presAssocID="{2365BA2D-E3EB-440B-879E-5A8655934DB6}" presName="descendantText" presStyleLbl="alignAcc1" presStyleIdx="1" presStyleCnt="3" custScaleY="937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3CE0BF-273F-4475-A25C-9C98625F627C}" type="pres">
      <dgm:prSet presAssocID="{3BB1BE07-3255-42F3-B9FA-AF8F8F1D16D2}" presName="sp" presStyleCnt="0"/>
      <dgm:spPr/>
    </dgm:pt>
    <dgm:pt modelId="{2CC495F2-B11F-46F0-A95A-EDF7706A2A60}" type="pres">
      <dgm:prSet presAssocID="{64BD264A-ACD0-4B5E-B58E-317BA3E4CF69}" presName="composite" presStyleCnt="0"/>
      <dgm:spPr/>
    </dgm:pt>
    <dgm:pt modelId="{78D86DE9-5267-49EA-9869-1F85345C832F}" type="pres">
      <dgm:prSet presAssocID="{64BD264A-ACD0-4B5E-B58E-317BA3E4CF6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1B347C-897E-4C29-ADF5-B379FF9073B9}" type="pres">
      <dgm:prSet presAssocID="{64BD264A-ACD0-4B5E-B58E-317BA3E4CF69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02945B-C4FE-4C13-BA91-812B601921C6}" srcId="{DD53E986-3CC0-4686-A7EF-9DCFAB21874C}" destId="{64BD264A-ACD0-4B5E-B58E-317BA3E4CF69}" srcOrd="2" destOrd="0" parTransId="{38913372-8EC7-4B0A-A490-E6B2AB3BF774}" sibTransId="{66D7AA0C-EA7B-4D15-942D-540DB412CE76}"/>
    <dgm:cxn modelId="{AB86C8D4-7997-4533-A60D-71F5A178DA9E}" srcId="{64BD264A-ACD0-4B5E-B58E-317BA3E4CF69}" destId="{C4E8042A-663D-45A6-9F32-385C947A785B}" srcOrd="0" destOrd="0" parTransId="{B67A5180-7979-4A6B-8DA0-9FB3B2591AAB}" sibTransId="{93CC9342-434E-4600-9077-57D5D60FC176}"/>
    <dgm:cxn modelId="{F9B7961D-268B-4772-8A06-F939F0625D1E}" type="presOf" srcId="{2365BA2D-E3EB-440B-879E-5A8655934DB6}" destId="{AC896F9D-3DEA-4230-979F-B7CD602BA2F9}" srcOrd="0" destOrd="0" presId="urn:microsoft.com/office/officeart/2005/8/layout/chevron2"/>
    <dgm:cxn modelId="{E9F32FE9-88AE-4863-82F6-92F12DC48312}" type="presOf" srcId="{E47C52DB-A347-4360-BA75-8BA18B9E5994}" destId="{E7EBFFF9-14FD-4F60-BA7C-ABB5C100CA39}" srcOrd="0" destOrd="0" presId="urn:microsoft.com/office/officeart/2005/8/layout/chevron2"/>
    <dgm:cxn modelId="{D9E02521-37B4-4616-A18F-4170AC765BCC}" type="presOf" srcId="{C655AC34-1ACF-463C-8C39-43DB0180B15E}" destId="{7F2EB0CF-A057-4F0D-87B5-1EB64BAC3922}" srcOrd="0" destOrd="0" presId="urn:microsoft.com/office/officeart/2005/8/layout/chevron2"/>
    <dgm:cxn modelId="{DA6D42B1-4843-443B-BCA7-D21EDA43B7DC}" srcId="{DD53E986-3CC0-4686-A7EF-9DCFAB21874C}" destId="{2365BA2D-E3EB-440B-879E-5A8655934DB6}" srcOrd="1" destOrd="0" parTransId="{9F0F821A-A177-4565-9870-72C3D71A94EA}" sibTransId="{3BB1BE07-3255-42F3-B9FA-AF8F8F1D16D2}"/>
    <dgm:cxn modelId="{E1340DE3-6866-47A7-B2BE-DC3CE54693B3}" srcId="{64BD264A-ACD0-4B5E-B58E-317BA3E4CF69}" destId="{139A47E9-0371-4723-9324-3A3FC182F24A}" srcOrd="1" destOrd="0" parTransId="{DD335AA7-17A2-4FFA-A6B7-3D82E68D2D88}" sibTransId="{68EEE350-4322-4C5D-98FF-2940B76364D6}"/>
    <dgm:cxn modelId="{5A189C93-E1F7-4DB0-91B7-32D0C4FFDE5D}" type="presOf" srcId="{64BD264A-ACD0-4B5E-B58E-317BA3E4CF69}" destId="{78D86DE9-5267-49EA-9869-1F85345C832F}" srcOrd="0" destOrd="0" presId="urn:microsoft.com/office/officeart/2005/8/layout/chevron2"/>
    <dgm:cxn modelId="{B0AE7FDD-3122-4677-9309-D7F6CBF6E42F}" type="presOf" srcId="{139A47E9-0371-4723-9324-3A3FC182F24A}" destId="{B61B347C-897E-4C29-ADF5-B379FF9073B9}" srcOrd="0" destOrd="1" presId="urn:microsoft.com/office/officeart/2005/8/layout/chevron2"/>
    <dgm:cxn modelId="{BB5A9F15-8FEE-4528-A9BF-D127ED48B3A0}" type="presOf" srcId="{7487495C-256C-420F-8408-4C9EDAA9A5C6}" destId="{B61B347C-897E-4C29-ADF5-B379FF9073B9}" srcOrd="0" destOrd="2" presId="urn:microsoft.com/office/officeart/2005/8/layout/chevron2"/>
    <dgm:cxn modelId="{3DE37C9E-7B86-4453-81B6-2ECA51846CDE}" srcId="{DD53E986-3CC0-4686-A7EF-9DCFAB21874C}" destId="{4C07466E-DD5D-41EE-B2EB-BCD50ECE1719}" srcOrd="0" destOrd="0" parTransId="{F2F02BD2-CED8-4B39-875E-B29BAC21925D}" sibTransId="{B79DD2D7-ECE7-4146-874D-2AA410B82AC1}"/>
    <dgm:cxn modelId="{42473B5B-BE0F-4F7A-A305-CA68A0F8F168}" srcId="{64BD264A-ACD0-4B5E-B58E-317BA3E4CF69}" destId="{A80EBDB1-A26B-47D0-BFE2-4F7C3B5F8AF1}" srcOrd="3" destOrd="0" parTransId="{E019D13A-871C-4D61-9DD0-35C54820B2E3}" sibTransId="{F86657CD-5FC4-43DC-9612-60D552ECF19E}"/>
    <dgm:cxn modelId="{291CE05E-ADEA-42B7-8C3F-578747086118}" type="presOf" srcId="{4C07466E-DD5D-41EE-B2EB-BCD50ECE1719}" destId="{4287C2CD-F170-4523-BE6B-3E2BDD35A33E}" srcOrd="0" destOrd="0" presId="urn:microsoft.com/office/officeart/2005/8/layout/chevron2"/>
    <dgm:cxn modelId="{A9D79CC0-7815-4606-882C-F63546D3D065}" srcId="{2365BA2D-E3EB-440B-879E-5A8655934DB6}" destId="{E47C52DB-A347-4360-BA75-8BA18B9E5994}" srcOrd="0" destOrd="0" parTransId="{BD8DF33D-81F2-48CD-BB19-811CF1C79CAD}" sibTransId="{2C3B190C-13D0-4CA5-BB3E-70238361DC30}"/>
    <dgm:cxn modelId="{27CC96D9-EDA9-4419-8D78-003A12A762B9}" type="presOf" srcId="{A80EBDB1-A26B-47D0-BFE2-4F7C3B5F8AF1}" destId="{B61B347C-897E-4C29-ADF5-B379FF9073B9}" srcOrd="0" destOrd="3" presId="urn:microsoft.com/office/officeart/2005/8/layout/chevron2"/>
    <dgm:cxn modelId="{A0D8B987-A7B7-4A55-B915-636168EE0E35}" srcId="{64BD264A-ACD0-4B5E-B58E-317BA3E4CF69}" destId="{7487495C-256C-420F-8408-4C9EDAA9A5C6}" srcOrd="2" destOrd="0" parTransId="{C0FE4D53-7FD1-4988-BADB-795827BB8960}" sibTransId="{FEFE9664-E6D8-415D-9B3B-CF0065DEA7B8}"/>
    <dgm:cxn modelId="{D4D1773C-A8BA-4A86-B9CD-53C09352EA40}" srcId="{4C07466E-DD5D-41EE-B2EB-BCD50ECE1719}" destId="{C655AC34-1ACF-463C-8C39-43DB0180B15E}" srcOrd="0" destOrd="0" parTransId="{40EF2E18-862E-4BC8-8F8F-D3923D940717}" sibTransId="{8DEFB586-DA43-48E5-BD7B-D13A7E7BDE93}"/>
    <dgm:cxn modelId="{74B78C00-7774-4A20-8F1D-5B1D3089A7FD}" type="presOf" srcId="{DD53E986-3CC0-4686-A7EF-9DCFAB21874C}" destId="{965BC907-1EB1-4439-A850-CACF5FF1AE64}" srcOrd="0" destOrd="0" presId="urn:microsoft.com/office/officeart/2005/8/layout/chevron2"/>
    <dgm:cxn modelId="{255E42B3-5EEA-4526-B2F0-ED9FCE059FD3}" type="presOf" srcId="{C4E8042A-663D-45A6-9F32-385C947A785B}" destId="{B61B347C-897E-4C29-ADF5-B379FF9073B9}" srcOrd="0" destOrd="0" presId="urn:microsoft.com/office/officeart/2005/8/layout/chevron2"/>
    <dgm:cxn modelId="{ABC67F73-946E-44F2-A7C1-35847DAB53CB}" type="presParOf" srcId="{965BC907-1EB1-4439-A850-CACF5FF1AE64}" destId="{127988EC-8AAD-4707-8B9F-9CE82A85B64B}" srcOrd="0" destOrd="0" presId="urn:microsoft.com/office/officeart/2005/8/layout/chevron2"/>
    <dgm:cxn modelId="{01B77037-508D-4399-9DEB-B0EEDD8DB691}" type="presParOf" srcId="{127988EC-8AAD-4707-8B9F-9CE82A85B64B}" destId="{4287C2CD-F170-4523-BE6B-3E2BDD35A33E}" srcOrd="0" destOrd="0" presId="urn:microsoft.com/office/officeart/2005/8/layout/chevron2"/>
    <dgm:cxn modelId="{056E6DC9-609C-4646-81D6-67D806F092EF}" type="presParOf" srcId="{127988EC-8AAD-4707-8B9F-9CE82A85B64B}" destId="{7F2EB0CF-A057-4F0D-87B5-1EB64BAC3922}" srcOrd="1" destOrd="0" presId="urn:microsoft.com/office/officeart/2005/8/layout/chevron2"/>
    <dgm:cxn modelId="{9D6AEEE4-0DA7-491F-9F6C-71FA8476A3DC}" type="presParOf" srcId="{965BC907-1EB1-4439-A850-CACF5FF1AE64}" destId="{DA2882E6-2A77-4111-971C-822DA60C4339}" srcOrd="1" destOrd="0" presId="urn:microsoft.com/office/officeart/2005/8/layout/chevron2"/>
    <dgm:cxn modelId="{D4FCECF6-C080-40F5-B251-5D722052FA91}" type="presParOf" srcId="{965BC907-1EB1-4439-A850-CACF5FF1AE64}" destId="{C82A1020-BF73-4AD0-BCD9-36A64ECC59E2}" srcOrd="2" destOrd="0" presId="urn:microsoft.com/office/officeart/2005/8/layout/chevron2"/>
    <dgm:cxn modelId="{68944E01-1A2C-46DE-955F-1BD7FC99DCE1}" type="presParOf" srcId="{C82A1020-BF73-4AD0-BCD9-36A64ECC59E2}" destId="{AC896F9D-3DEA-4230-979F-B7CD602BA2F9}" srcOrd="0" destOrd="0" presId="urn:microsoft.com/office/officeart/2005/8/layout/chevron2"/>
    <dgm:cxn modelId="{1AAAFC9E-ED2A-4E4F-8BF3-D2C193C818FB}" type="presParOf" srcId="{C82A1020-BF73-4AD0-BCD9-36A64ECC59E2}" destId="{E7EBFFF9-14FD-4F60-BA7C-ABB5C100CA39}" srcOrd="1" destOrd="0" presId="urn:microsoft.com/office/officeart/2005/8/layout/chevron2"/>
    <dgm:cxn modelId="{38A6594F-C906-4C9A-8DF0-EB13419455FF}" type="presParOf" srcId="{965BC907-1EB1-4439-A850-CACF5FF1AE64}" destId="{1E3CE0BF-273F-4475-A25C-9C98625F627C}" srcOrd="3" destOrd="0" presId="urn:microsoft.com/office/officeart/2005/8/layout/chevron2"/>
    <dgm:cxn modelId="{D466CB32-E446-4393-A3CB-E55E6815A943}" type="presParOf" srcId="{965BC907-1EB1-4439-A850-CACF5FF1AE64}" destId="{2CC495F2-B11F-46F0-A95A-EDF7706A2A60}" srcOrd="4" destOrd="0" presId="urn:microsoft.com/office/officeart/2005/8/layout/chevron2"/>
    <dgm:cxn modelId="{F815386F-55E7-4FEC-B599-02CD7F4F24BE}" type="presParOf" srcId="{2CC495F2-B11F-46F0-A95A-EDF7706A2A60}" destId="{78D86DE9-5267-49EA-9869-1F85345C832F}" srcOrd="0" destOrd="0" presId="urn:microsoft.com/office/officeart/2005/8/layout/chevron2"/>
    <dgm:cxn modelId="{BA02AF50-97AD-4A7F-90F0-5C6AF4F7DDC9}" type="presParOf" srcId="{2CC495F2-B11F-46F0-A95A-EDF7706A2A60}" destId="{B61B347C-897E-4C29-ADF5-B379FF9073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87C2CD-F170-4523-BE6B-3E2BDD35A33E}">
      <dsp:nvSpPr>
        <dsp:cNvPr id="0" name=""/>
        <dsp:cNvSpPr/>
      </dsp:nvSpPr>
      <dsp:spPr>
        <a:xfrm rot="5400000">
          <a:off x="-247798" y="249366"/>
          <a:ext cx="1651992" cy="1156394"/>
        </a:xfrm>
        <a:prstGeom prst="chevron">
          <a:avLst/>
        </a:prstGeom>
        <a:gradFill rotWithShape="0">
          <a:gsLst>
            <a:gs pos="0">
              <a:srgbClr val="FF388C">
                <a:hueOff val="0"/>
                <a:satOff val="0"/>
                <a:lumOff val="0"/>
                <a:alphaOff val="0"/>
                <a:tint val="60000"/>
                <a:satMod val="160000"/>
              </a:srgbClr>
            </a:gs>
            <a:gs pos="46000">
              <a:srgbClr val="FF388C">
                <a:hueOff val="0"/>
                <a:satOff val="0"/>
                <a:lumOff val="0"/>
                <a:alphaOff val="0"/>
                <a:tint val="86000"/>
                <a:satMod val="160000"/>
              </a:srgbClr>
            </a:gs>
            <a:gs pos="100000">
              <a:srgbClr val="FF388C">
                <a:hueOff val="0"/>
                <a:satOff val="0"/>
                <a:lumOff val="0"/>
                <a:alphaOff val="0"/>
                <a:shade val="40000"/>
                <a:satMod val="160000"/>
              </a:srgb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rgbClr val="FF388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rgbClr val="FF388C">
              <a:hueOff val="0"/>
              <a:satOff val="0"/>
              <a:lumOff val="0"/>
              <a:alphaOff val="0"/>
            </a:srgb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ysClr val="window" lastClr="FFFFFF"/>
              </a:solidFill>
              <a:latin typeface="Century Gothic"/>
              <a:ea typeface="+mn-ea"/>
              <a:cs typeface="+mn-cs"/>
            </a:rPr>
            <a:t>1</a:t>
          </a:r>
          <a:endParaRPr lang="ru-RU" sz="3200" kern="1200" dirty="0">
            <a:solidFill>
              <a:sysClr val="window" lastClr="FFFFFF"/>
            </a:solidFill>
            <a:latin typeface="Century Gothic"/>
            <a:ea typeface="+mn-ea"/>
            <a:cs typeface="+mn-cs"/>
          </a:endParaRPr>
        </a:p>
      </dsp:txBody>
      <dsp:txXfrm rot="-5400000">
        <a:off x="1" y="579764"/>
        <a:ext cx="1156394" cy="495598"/>
      </dsp:txXfrm>
    </dsp:sp>
    <dsp:sp modelId="{7F2EB0CF-A057-4F0D-87B5-1EB64BAC3922}">
      <dsp:nvSpPr>
        <dsp:cNvPr id="0" name=""/>
        <dsp:cNvSpPr/>
      </dsp:nvSpPr>
      <dsp:spPr>
        <a:xfrm rot="5400000">
          <a:off x="4293418" y="-3135456"/>
          <a:ext cx="1073794" cy="7347843"/>
        </a:xfrm>
        <a:prstGeom prst="round2SameRect">
          <a:avLst/>
        </a:prstGeom>
        <a:solidFill>
          <a:srgbClr val="D2D2D2">
            <a:alpha val="90000"/>
          </a:srgbClr>
        </a:solidFill>
        <a:ln w="9525" cap="flat" cmpd="sng" algn="ctr">
          <a:solidFill>
            <a:srgbClr val="FF388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rgbClr r="0" g="0" b="0">
              <a:shade val="70000"/>
              <a:satMod val="105000"/>
            </a:scrgb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Определить тип конфликтной личности клиента</a:t>
          </a:r>
          <a:r>
            <a:rPr lang="en-US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:</a:t>
          </a:r>
          <a:r>
            <a:rPr lang="en-US" sz="13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 </a:t>
          </a:r>
          <a:r>
            <a:rPr lang="en-US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“</a:t>
          </a:r>
          <a:r>
            <a:rPr lang="ru-RU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РАЦИОНАЛИСТ</a:t>
          </a:r>
          <a:r>
            <a:rPr lang="en-US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”</a:t>
          </a:r>
          <a:r>
            <a:rPr lang="ru-RU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- готовый </a:t>
          </a:r>
          <a:r>
            <a:rPr lang="ru-RU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к конфликту</a:t>
          </a:r>
          <a:r>
            <a:rPr lang="en-US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, </a:t>
          </a:r>
          <a:r>
            <a:rPr lang="ru-RU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для достижения личных </a:t>
          </a:r>
          <a:r>
            <a:rPr lang="ru-RU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целей.</a:t>
          </a:r>
          <a:endParaRPr lang="ru-RU" sz="14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entury Gothic"/>
            <a:ea typeface="+mn-ea"/>
            <a:cs typeface="+mn-cs"/>
          </a:endParaRPr>
        </a:p>
      </dsp:txBody>
      <dsp:txXfrm rot="-5400000">
        <a:off x="1156394" y="53986"/>
        <a:ext cx="7295425" cy="968958"/>
      </dsp:txXfrm>
    </dsp:sp>
    <dsp:sp modelId="{AC896F9D-3DEA-4230-979F-B7CD602BA2F9}">
      <dsp:nvSpPr>
        <dsp:cNvPr id="0" name=""/>
        <dsp:cNvSpPr/>
      </dsp:nvSpPr>
      <dsp:spPr>
        <a:xfrm rot="5400000">
          <a:off x="-247798" y="1707802"/>
          <a:ext cx="1651992" cy="1156394"/>
        </a:xfrm>
        <a:prstGeom prst="chevron">
          <a:avLst/>
        </a:prstGeom>
        <a:gradFill rotWithShape="0">
          <a:gsLst>
            <a:gs pos="0">
              <a:srgbClr val="FF388C">
                <a:hueOff val="0"/>
                <a:satOff val="0"/>
                <a:lumOff val="0"/>
                <a:alphaOff val="0"/>
                <a:tint val="60000"/>
                <a:satMod val="160000"/>
              </a:srgbClr>
            </a:gs>
            <a:gs pos="46000">
              <a:srgbClr val="FF388C">
                <a:hueOff val="0"/>
                <a:satOff val="0"/>
                <a:lumOff val="0"/>
                <a:alphaOff val="0"/>
                <a:tint val="86000"/>
                <a:satMod val="160000"/>
              </a:srgbClr>
            </a:gs>
            <a:gs pos="100000">
              <a:srgbClr val="FF388C">
                <a:hueOff val="0"/>
                <a:satOff val="0"/>
                <a:lumOff val="0"/>
                <a:alphaOff val="0"/>
                <a:shade val="40000"/>
                <a:satMod val="160000"/>
              </a:srgb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rgbClr val="FF388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rgbClr val="FF388C">
              <a:hueOff val="0"/>
              <a:satOff val="0"/>
              <a:lumOff val="0"/>
              <a:alphaOff val="0"/>
            </a:srgb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ysClr val="window" lastClr="FFFFFF"/>
              </a:solidFill>
              <a:latin typeface="Century Gothic"/>
              <a:ea typeface="+mn-ea"/>
              <a:cs typeface="+mn-cs"/>
            </a:rPr>
            <a:t>2</a:t>
          </a:r>
          <a:endParaRPr lang="ru-RU" sz="3200" kern="1200" dirty="0">
            <a:solidFill>
              <a:sysClr val="window" lastClr="FFFFFF"/>
            </a:solidFill>
            <a:latin typeface="Century Gothic"/>
            <a:ea typeface="+mn-ea"/>
            <a:cs typeface="+mn-cs"/>
          </a:endParaRPr>
        </a:p>
      </dsp:txBody>
      <dsp:txXfrm rot="-5400000">
        <a:off x="1" y="2038200"/>
        <a:ext cx="1156394" cy="495598"/>
      </dsp:txXfrm>
    </dsp:sp>
    <dsp:sp modelId="{E7EBFFF9-14FD-4F60-BA7C-ABB5C100CA39}">
      <dsp:nvSpPr>
        <dsp:cNvPr id="0" name=""/>
        <dsp:cNvSpPr/>
      </dsp:nvSpPr>
      <dsp:spPr>
        <a:xfrm rot="5400000">
          <a:off x="4327162" y="-1677020"/>
          <a:ext cx="1006306" cy="7347843"/>
        </a:xfrm>
        <a:prstGeom prst="round2SameRect">
          <a:avLst/>
        </a:prstGeom>
        <a:solidFill>
          <a:srgbClr val="D2D2D2">
            <a:alpha val="90000"/>
          </a:srgbClr>
        </a:solidFill>
        <a:ln w="9525" cap="flat" cmpd="sng" algn="ctr">
          <a:solidFill>
            <a:srgbClr val="FF388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rgbClr r="0" g="0" b="0">
              <a:shade val="70000"/>
              <a:satMod val="105000"/>
            </a:scrgb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Выбор стратегии поведения в конфликте</a:t>
          </a:r>
          <a:r>
            <a:rPr lang="en-US" sz="18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: </a:t>
          </a:r>
          <a:r>
            <a:rPr lang="ru-RU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Сотрудничество- в процессе конфликта важно достичь удовлетворение нужд  двух сторон</a:t>
          </a:r>
          <a:r>
            <a:rPr lang="ru-RU" sz="1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.</a:t>
          </a:r>
          <a:endParaRPr lang="ru-RU" sz="18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entury Gothic"/>
            <a:ea typeface="+mn-ea"/>
            <a:cs typeface="+mn-cs"/>
          </a:endParaRPr>
        </a:p>
      </dsp:txBody>
      <dsp:txXfrm rot="-5400000">
        <a:off x="1156394" y="1542872"/>
        <a:ext cx="7298719" cy="908058"/>
      </dsp:txXfrm>
    </dsp:sp>
    <dsp:sp modelId="{78D86DE9-5267-49EA-9869-1F85345C832F}">
      <dsp:nvSpPr>
        <dsp:cNvPr id="0" name=""/>
        <dsp:cNvSpPr/>
      </dsp:nvSpPr>
      <dsp:spPr>
        <a:xfrm rot="5400000">
          <a:off x="-247798" y="3166238"/>
          <a:ext cx="1651992" cy="1156394"/>
        </a:xfrm>
        <a:prstGeom prst="chevron">
          <a:avLst/>
        </a:prstGeom>
        <a:gradFill rotWithShape="0">
          <a:gsLst>
            <a:gs pos="0">
              <a:srgbClr val="FF388C">
                <a:hueOff val="0"/>
                <a:satOff val="0"/>
                <a:lumOff val="0"/>
                <a:alphaOff val="0"/>
                <a:tint val="60000"/>
                <a:satMod val="160000"/>
              </a:srgbClr>
            </a:gs>
            <a:gs pos="46000">
              <a:srgbClr val="FF388C">
                <a:hueOff val="0"/>
                <a:satOff val="0"/>
                <a:lumOff val="0"/>
                <a:alphaOff val="0"/>
                <a:tint val="86000"/>
                <a:satMod val="160000"/>
              </a:srgbClr>
            </a:gs>
            <a:gs pos="100000">
              <a:srgbClr val="FF388C">
                <a:hueOff val="0"/>
                <a:satOff val="0"/>
                <a:lumOff val="0"/>
                <a:alphaOff val="0"/>
                <a:shade val="40000"/>
                <a:satMod val="160000"/>
              </a:srgb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rgbClr val="FF388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rgbClr val="FF388C">
              <a:hueOff val="0"/>
              <a:satOff val="0"/>
              <a:lumOff val="0"/>
              <a:alphaOff val="0"/>
            </a:srgb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ysClr val="window" lastClr="FFFFFF"/>
              </a:solidFill>
              <a:latin typeface="Century Gothic"/>
              <a:ea typeface="+mn-ea"/>
              <a:cs typeface="+mn-cs"/>
            </a:rPr>
            <a:t>3</a:t>
          </a:r>
          <a:endParaRPr lang="ru-RU" sz="3200" kern="1200" dirty="0">
            <a:solidFill>
              <a:sysClr val="window" lastClr="FFFFFF"/>
            </a:solidFill>
            <a:latin typeface="Century Gothic"/>
            <a:ea typeface="+mn-ea"/>
            <a:cs typeface="+mn-cs"/>
          </a:endParaRPr>
        </a:p>
      </dsp:txBody>
      <dsp:txXfrm rot="-5400000">
        <a:off x="1" y="3496636"/>
        <a:ext cx="1156394" cy="495598"/>
      </dsp:txXfrm>
    </dsp:sp>
    <dsp:sp modelId="{B61B347C-897E-4C29-ADF5-B379FF9073B9}">
      <dsp:nvSpPr>
        <dsp:cNvPr id="0" name=""/>
        <dsp:cNvSpPr/>
      </dsp:nvSpPr>
      <dsp:spPr>
        <a:xfrm rot="5400000">
          <a:off x="4293418" y="-218584"/>
          <a:ext cx="1073794" cy="7347843"/>
        </a:xfrm>
        <a:prstGeom prst="round2SameRect">
          <a:avLst/>
        </a:prstGeom>
        <a:solidFill>
          <a:srgbClr val="D2D2D2">
            <a:alpha val="90000"/>
          </a:srgbClr>
        </a:solidFill>
        <a:ln w="9525" cap="flat" cmpd="sng" algn="ctr">
          <a:solidFill>
            <a:srgbClr val="FF388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rgbClr r="0" g="0" b="0">
              <a:shade val="70000"/>
              <a:satMod val="105000"/>
            </a:scrgb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Выбрать доступные методы разрешения конфликта</a:t>
          </a:r>
          <a:r>
            <a:rPr lang="en-US" sz="13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:</a:t>
          </a:r>
          <a:endParaRPr lang="ru-RU" sz="13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entury Gothic"/>
            <a:ea typeface="+mn-ea"/>
            <a:cs typeface="+mn-cs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1</a:t>
          </a:r>
          <a:r>
            <a:rPr lang="ru-RU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Анализ конфликтной ситуации.</a:t>
          </a:r>
          <a:endParaRPr lang="ru-RU" sz="14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entury Gothic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2</a:t>
          </a:r>
          <a:r>
            <a:rPr lang="ru-RU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Снятие психологического напряжения.</a:t>
          </a:r>
          <a:endParaRPr lang="ru-RU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entury Gothic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3 </a:t>
          </a:r>
          <a:r>
            <a:rPr lang="ru-RU" sz="1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entury Gothic"/>
              <a:ea typeface="+mn-ea"/>
              <a:cs typeface="+mn-cs"/>
            </a:rPr>
            <a:t>Выбор  решений для эскалации конфликта.</a:t>
          </a:r>
          <a:endParaRPr lang="ru-RU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entury Gothic"/>
            <a:ea typeface="+mn-ea"/>
            <a:cs typeface="+mn-cs"/>
          </a:endParaRPr>
        </a:p>
      </dsp:txBody>
      <dsp:txXfrm rot="-5400000">
        <a:off x="1156394" y="2970858"/>
        <a:ext cx="7295425" cy="9689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CE3D-71B8-475C-84AB-BBEA7CF68384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9D51B97-8537-418D-973D-7BDEE1F4CF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CE3D-71B8-475C-84AB-BBEA7CF68384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51B97-8537-418D-973D-7BDEE1F4CF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9D51B97-8537-418D-973D-7BDEE1F4CF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CE3D-71B8-475C-84AB-BBEA7CF68384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CE3D-71B8-475C-84AB-BBEA7CF68384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9D51B97-8537-418D-973D-7BDEE1F4CF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CE3D-71B8-475C-84AB-BBEA7CF68384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9D51B97-8537-418D-973D-7BDEE1F4CF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5AECE3D-71B8-475C-84AB-BBEA7CF68384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51B97-8537-418D-973D-7BDEE1F4CF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CE3D-71B8-475C-84AB-BBEA7CF68384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9D51B97-8537-418D-973D-7BDEE1F4CF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CE3D-71B8-475C-84AB-BBEA7CF68384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9D51B97-8537-418D-973D-7BDEE1F4CF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CE3D-71B8-475C-84AB-BBEA7CF68384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D51B97-8537-418D-973D-7BDEE1F4CF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9D51B97-8537-418D-973D-7BDEE1F4CF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CE3D-71B8-475C-84AB-BBEA7CF68384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9D51B97-8537-418D-973D-7BDEE1F4CF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5AECE3D-71B8-475C-84AB-BBEA7CF68384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5AECE3D-71B8-475C-84AB-BBEA7CF68384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9D51B97-8537-418D-973D-7BDEE1F4CF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786058"/>
            <a:ext cx="7486680" cy="3467120"/>
          </a:xfrm>
        </p:spPr>
        <p:txBody>
          <a:bodyPr>
            <a:noAutofit/>
          </a:bodyPr>
          <a:lstStyle/>
          <a:p>
            <a:r>
              <a:rPr lang="ru-RU" sz="2600" dirty="0" smtClean="0"/>
              <a:t>Методы разрешения конфликтной ситуации, возникшей в процессе  работы художника по костюмам и его клиента</a:t>
            </a:r>
          </a:p>
          <a:p>
            <a:endParaRPr lang="ru-RU" sz="2400" dirty="0" smtClean="0"/>
          </a:p>
          <a:p>
            <a:pPr algn="r"/>
            <a:r>
              <a:rPr lang="ru-RU" sz="1800" i="1" dirty="0" smtClean="0">
                <a:latin typeface="Calibri" pitchFamily="34" charset="0"/>
              </a:rPr>
              <a:t>Преподаватель</a:t>
            </a:r>
          </a:p>
          <a:p>
            <a:pPr algn="r"/>
            <a:r>
              <a:rPr lang="ru-RU" sz="1800" i="1" dirty="0" smtClean="0">
                <a:latin typeface="Calibri" pitchFamily="34" charset="0"/>
              </a:rPr>
              <a:t>Атабекова Г.Г.</a:t>
            </a:r>
          </a:p>
          <a:p>
            <a:endParaRPr lang="ru-RU" sz="28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214314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Презентация по основам деловой культуры к разделу  «Конфликты в деловом общении и культура их разрешения»</a:t>
            </a: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«Разрешение конфликта с клиентом в ателье»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6286521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Колледж Петербургской моды                           Санкт-Петербург, 2018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Ситуация и методы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Ситуация: при получении  заказа клиент возмущён тем, что отшитое изделие совсем не похоже на то, что он рассчитывал получить</a:t>
            </a:r>
          </a:p>
          <a:p>
            <a:endParaRPr lang="ru-RU" dirty="0" smtClean="0"/>
          </a:p>
          <a:p>
            <a:r>
              <a:rPr lang="ru-RU" dirty="0" smtClean="0"/>
              <a:t>Задача художника по костюмам: выйти из конфликтной ситуации с минимальными потерями 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 4" descr="konfliktnye-klienty_500.jpg"/>
          <p:cNvPicPr>
            <a:picLocks noGrp="1" noChangeAspect="1"/>
          </p:cNvPicPr>
          <p:nvPr/>
        </p:nvPicPr>
        <p:blipFill>
          <a:blip r:embed="rId2" cstate="print"/>
          <a:srcRect l="4682" r="4682"/>
          <a:stretch>
            <a:fillRect/>
          </a:stretch>
        </p:blipFill>
        <p:spPr>
          <a:xfrm>
            <a:off x="832063" y="188640"/>
            <a:ext cx="7333488" cy="6048672"/>
          </a:xfrm>
          <a:prstGeom prst="rect">
            <a:avLst/>
          </a:prstGeom>
          <a:solidFill>
            <a:schemeClr val="bg2">
              <a:shade val="50000"/>
            </a:schemeClr>
          </a:solidFill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6357957"/>
            <a:ext cx="6572296" cy="50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56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Последовательность разрешения конфликта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41573674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284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Средства погашения конфликта: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Реплики клиента должны быть услышаны и иметь ответ.</a:t>
            </a:r>
          </a:p>
          <a:p>
            <a:r>
              <a:rPr lang="ru-RU" dirty="0" smtClean="0"/>
              <a:t>Говорить спокойным голосом.</a:t>
            </a:r>
          </a:p>
          <a:p>
            <a:r>
              <a:rPr lang="ru-RU" dirty="0" smtClean="0"/>
              <a:t>Не переходить на личности.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Содержимое 10" descr="original.jpg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3140968"/>
            <a:ext cx="2860612" cy="2833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Построение диалога с клиентом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Клиентка (К): Это платье совсем не такое, какое мне хотелось получить . Вы только потратили моё время! Я отказываюсь платить.</a:t>
            </a:r>
          </a:p>
          <a:p>
            <a:r>
              <a:rPr lang="ru-RU" dirty="0" smtClean="0"/>
              <a:t>Художник (Х): Что, по вашему мнению, не так с платьем?</a:t>
            </a:r>
          </a:p>
          <a:p>
            <a:r>
              <a:rPr lang="ru-RU" dirty="0" smtClean="0"/>
              <a:t>К: Мне не нравится длина платья и рукава.</a:t>
            </a:r>
          </a:p>
          <a:p>
            <a:r>
              <a:rPr lang="ru-RU" dirty="0" smtClean="0"/>
              <a:t>Х: Платье в точности соответствует эскизу. И на предыдущих примерках вы были им довольны.</a:t>
            </a:r>
          </a:p>
          <a:p>
            <a:r>
              <a:rPr lang="ru-RU" dirty="0" smtClean="0"/>
              <a:t>К: А теперь оно мне не нравится!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272" y="116632"/>
            <a:ext cx="8534400" cy="758952"/>
          </a:xfrm>
        </p:spPr>
        <p:txBody>
          <a:bodyPr/>
          <a:lstStyle/>
          <a:p>
            <a:r>
              <a:rPr lang="ru-RU" dirty="0" smtClean="0"/>
              <a:t>Построение диалога с клиентом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Х: Как вы считаете, работа соответствует первоначальному запросу? Это платье такое же, какое вы недавно хотели? </a:t>
            </a:r>
            <a:r>
              <a:rPr lang="ru-RU" i="1" dirty="0" smtClean="0">
                <a:solidFill>
                  <a:srgbClr val="002060"/>
                </a:solidFill>
              </a:rPr>
              <a:t>(считаю важным это уточнить, чтобы понять чем вызвано недовольство: качеством работы или другими причинами)</a:t>
            </a:r>
          </a:p>
          <a:p>
            <a:r>
              <a:rPr lang="ru-RU" dirty="0" smtClean="0"/>
              <a:t>К: Да.</a:t>
            </a:r>
          </a:p>
          <a:p>
            <a:r>
              <a:rPr lang="ru-RU" dirty="0" smtClean="0"/>
              <a:t>Х:Может вы хотите откорректировать это платье под желаемое? </a:t>
            </a:r>
          </a:p>
          <a:p>
            <a:r>
              <a:rPr lang="ru-RU" dirty="0" smtClean="0"/>
              <a:t>К: Да, это хороший вариант.</a:t>
            </a:r>
          </a:p>
          <a:p>
            <a:r>
              <a:rPr lang="ru-RU" dirty="0" smtClean="0"/>
              <a:t>Х: Договариваемся о сроках работы и подробно оговариваем характер дальнейших изменений.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Выводы: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Если есть возможность внести исправления в работу – договориться об этом с клиентом.</a:t>
            </a:r>
          </a:p>
          <a:p>
            <a:r>
              <a:rPr lang="ru-RU" dirty="0" smtClean="0"/>
              <a:t>Составлять подробный договор оказания услуг, в котором прописаны все параметры готового изделия.</a:t>
            </a:r>
          </a:p>
          <a:p>
            <a:r>
              <a:rPr lang="ru-RU" dirty="0" smtClean="0"/>
              <a:t>Если клиент отказывается платить, то изделие остается на балансе ателье.</a:t>
            </a:r>
          </a:p>
          <a:p>
            <a:endParaRPr lang="ru-RU" dirty="0"/>
          </a:p>
        </p:txBody>
      </p:sp>
      <p:pic>
        <p:nvPicPr>
          <p:cNvPr id="4" name="Содержимое 4" descr="images (1).jpg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4221088"/>
            <a:ext cx="3600400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199</TotalTime>
  <Words>365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Calibri</vt:lpstr>
      <vt:lpstr>Century Gothic</vt:lpstr>
      <vt:lpstr>Georgia</vt:lpstr>
      <vt:lpstr>Wingdings</vt:lpstr>
      <vt:lpstr>Wingdings 2</vt:lpstr>
      <vt:lpstr>Официальная</vt:lpstr>
      <vt:lpstr>Презентация по основам деловой культуры к разделу  «Конфликты в деловом общении и культура их разрешения» «Разрешение конфликта с клиентом в ателье»</vt:lpstr>
      <vt:lpstr>Ситуация и методы </vt:lpstr>
      <vt:lpstr>Презентация PowerPoint</vt:lpstr>
      <vt:lpstr>Последовательность разрешения конфликта</vt:lpstr>
      <vt:lpstr>Средства погашения конфликта:</vt:lpstr>
      <vt:lpstr>Построение диалога с клиентом</vt:lpstr>
      <vt:lpstr>Построение диалога с клиентом</vt:lpstr>
      <vt:lpstr>Выводы: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Разрешение конфликтной ситуации</dc:title>
  <dc:creator>NewStyle-2010</dc:creator>
  <cp:lastModifiedBy>Im</cp:lastModifiedBy>
  <cp:revision>24</cp:revision>
  <dcterms:created xsi:type="dcterms:W3CDTF">2018-03-11T10:09:11Z</dcterms:created>
  <dcterms:modified xsi:type="dcterms:W3CDTF">2018-07-04T17:18:28Z</dcterms:modified>
</cp:coreProperties>
</file>