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1" r:id="rId14"/>
    <p:sldId id="274" r:id="rId15"/>
    <p:sldId id="270" r:id="rId16"/>
    <p:sldId id="276" r:id="rId17"/>
    <p:sldId id="277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7/4/2018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7/4/2018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7/4/2018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7/4/2018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7/4/2018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7/4/2018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7/4/2018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7/4/2018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7/4/2018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7/4/2018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7/4/2018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7/4/2018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Существительные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67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II </a:t>
            </a:r>
            <a:r>
              <a:rPr lang="ru-RU" b="1" dirty="0" smtClean="0"/>
              <a:t>  Склонение </a:t>
            </a:r>
            <a:br>
              <a:rPr lang="ru-RU" b="1" dirty="0" smtClean="0"/>
            </a:br>
            <a:r>
              <a:rPr lang="ru-RU" b="1" dirty="0" smtClean="0"/>
              <a:t>существительных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4578412"/>
              </p:ext>
            </p:extLst>
          </p:nvPr>
        </p:nvGraphicFramePr>
        <p:xfrm>
          <a:off x="485776" y="2143125"/>
          <a:ext cx="11115677" cy="3611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112"/>
                <a:gridCol w="2257091"/>
                <a:gridCol w="2222349"/>
                <a:gridCol w="2961078"/>
                <a:gridCol w="2775047"/>
              </a:tblGrid>
              <a:tr h="685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падеж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SINGULARIS</a:t>
                      </a:r>
                      <a:endParaRPr lang="ru-RU" dirty="0" smtClean="0"/>
                    </a:p>
                    <a:p>
                      <a:r>
                        <a:rPr lang="en-US" dirty="0" smtClean="0"/>
                        <a:t>         M                                                    N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PLURALIS</a:t>
                      </a:r>
                      <a:endParaRPr lang="ru-RU" dirty="0" smtClean="0"/>
                    </a:p>
                    <a:p>
                      <a:r>
                        <a:rPr lang="en-US" dirty="0" smtClean="0"/>
                        <a:t>              M                                                               N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us</a:t>
                      </a:r>
                      <a:endParaRPr lang="en-US" sz="2800" b="1" dirty="0" smtClean="0">
                        <a:solidFill>
                          <a:srgbClr val="C00000"/>
                        </a:solidFill>
                        <a:latin typeface="+mn-lt"/>
                        <a:cs typeface="Aharoni" pitchFamily="2" charset="-79"/>
                      </a:endParaRPr>
                    </a:p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er</a:t>
                      </a:r>
                      <a:endParaRPr lang="en-US" sz="2800" b="1" dirty="0" smtClean="0">
                        <a:solidFill>
                          <a:srgbClr val="C00000"/>
                        </a:solidFill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um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i</a:t>
                      </a:r>
                      <a:endParaRPr lang="ru-RU" sz="2800" b="1" dirty="0" smtClean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  <a:p>
                      <a:pPr algn="ctr"/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a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Gen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i</a:t>
                      </a:r>
                      <a:endParaRPr lang="en-US" sz="2800" b="1" dirty="0" smtClean="0">
                        <a:solidFill>
                          <a:srgbClr val="C00000"/>
                        </a:solidFill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ōrum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err="1" smtClean="0">
                          <a:solidFill>
                            <a:schemeClr val="accent1"/>
                          </a:solidFill>
                        </a:rPr>
                        <a:t>Acc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C0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um</a:t>
                      </a:r>
                      <a:endParaRPr lang="ru-RU" sz="2800" b="1" dirty="0" smtClean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  <a:p>
                      <a:pPr algn="ctr"/>
                      <a:endParaRPr lang="en-US" sz="2800" b="1" dirty="0" smtClean="0">
                        <a:solidFill>
                          <a:srgbClr val="C00000"/>
                        </a:solidFill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os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a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err="1" smtClean="0">
                          <a:solidFill>
                            <a:schemeClr val="accent1"/>
                          </a:solidFill>
                        </a:rPr>
                        <a:t>Abl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is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4859208"/>
              </p:ext>
            </p:extLst>
          </p:nvPr>
        </p:nvGraphicFramePr>
        <p:xfrm>
          <a:off x="471488" y="514350"/>
          <a:ext cx="11072812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2249262"/>
                <a:gridCol w="1581830"/>
                <a:gridCol w="1581830"/>
                <a:gridCol w="1581830"/>
                <a:gridCol w="1581830"/>
                <a:gridCol w="158183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падеж</a:t>
                      </a:r>
                      <a:endParaRPr lang="ru-RU" sz="2000" dirty="0" smtClean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 </a:t>
                      </a:r>
                      <a:r>
                        <a:rPr lang="ru-RU" sz="2000" dirty="0" smtClean="0"/>
                        <a:t>  Склонение </a:t>
                      </a:r>
                      <a:br>
                        <a:rPr lang="ru-RU" sz="2000" dirty="0" smtClean="0"/>
                      </a:br>
                      <a:endParaRPr lang="ru-RU" sz="2000" dirty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II </a:t>
                      </a:r>
                      <a:r>
                        <a:rPr lang="ru-RU" sz="2000" dirty="0" smtClean="0"/>
                        <a:t>  Склонение </a:t>
                      </a:r>
                      <a:endParaRPr lang="ru-RU" sz="2000" dirty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SINGULARIS</a:t>
                      </a:r>
                      <a:endParaRPr lang="ru-RU" b="1" dirty="0" smtClean="0"/>
                    </a:p>
                    <a:p>
                      <a:pPr algn="ctr"/>
                      <a:endParaRPr lang="ru-RU" b="1" dirty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PLURALIS</a:t>
                      </a:r>
                      <a:endParaRPr lang="ru-RU" b="1" dirty="0" smtClean="0"/>
                    </a:p>
                    <a:p>
                      <a:pPr algn="ctr"/>
                      <a:endParaRPr lang="ru-RU" b="1" dirty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SINGULARIS</a:t>
                      </a:r>
                      <a:endParaRPr lang="ru-RU" b="1" dirty="0" smtClean="0"/>
                    </a:p>
                    <a:p>
                      <a:pPr algn="ctr"/>
                      <a:endParaRPr lang="ru-RU" b="1" dirty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PLURALIS</a:t>
                      </a:r>
                      <a:endParaRPr lang="ru-RU" b="1" dirty="0" smtClean="0"/>
                    </a:p>
                    <a:p>
                      <a:pPr algn="ctr"/>
                      <a:endParaRPr lang="ru-RU" b="1" dirty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dirty="0" smtClean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f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M</a:t>
                      </a:r>
                      <a:endParaRPr lang="ru-RU" b="1" dirty="0" smtClean="0"/>
                    </a:p>
                    <a:p>
                      <a:pPr algn="ctr"/>
                      <a:endParaRPr lang="ru-RU" b="1" dirty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N</a:t>
                      </a:r>
                      <a:endParaRPr lang="ru-RU" b="1" dirty="0" smtClean="0"/>
                    </a:p>
                    <a:p>
                      <a:pPr algn="ctr"/>
                      <a:endParaRPr lang="ru-RU" b="1" dirty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M</a:t>
                      </a:r>
                      <a:endParaRPr lang="ru-RU" b="1" dirty="0" smtClean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N</a:t>
                      </a:r>
                      <a:endParaRPr lang="ru-RU" b="1" dirty="0" smtClean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ru-RU" sz="28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ă</a:t>
                      </a:r>
                      <a:endParaRPr lang="ru-RU" sz="28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ae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us</a:t>
                      </a:r>
                    </a:p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er</a:t>
                      </a:r>
                      <a:endParaRPr lang="en-US" sz="2800" b="1" dirty="0" smtClean="0">
                        <a:solidFill>
                          <a:srgbClr val="C00000"/>
                        </a:solidFill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um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i</a:t>
                      </a:r>
                      <a:endParaRPr lang="ru-RU" sz="2800" b="1" dirty="0" smtClean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Gen</a:t>
                      </a:r>
                      <a:endParaRPr lang="ru-RU" sz="28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ae</a:t>
                      </a:r>
                      <a:endParaRPr lang="ru-RU" sz="28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ārum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i</a:t>
                      </a:r>
                      <a:endParaRPr lang="en-US" sz="2800" b="1" dirty="0" smtClean="0">
                        <a:solidFill>
                          <a:srgbClr val="C00000"/>
                        </a:solidFill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ōrum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Acc</a:t>
                      </a:r>
                      <a:endParaRPr lang="ru-RU" sz="2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am</a:t>
                      </a:r>
                      <a:endParaRPr lang="ru-RU" sz="28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as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um</a:t>
                      </a:r>
                      <a:endParaRPr lang="ru-RU" sz="2800" b="1" dirty="0" smtClean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os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err="1" smtClean="0">
                          <a:solidFill>
                            <a:schemeClr val="tx1"/>
                          </a:solidFill>
                        </a:rPr>
                        <a:t>Abl</a:t>
                      </a:r>
                      <a:endParaRPr lang="ru-RU" sz="28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 ā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is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o</a:t>
                      </a:r>
                      <a:endParaRPr lang="en-US" sz="2800" b="1" dirty="0" smtClean="0">
                        <a:solidFill>
                          <a:srgbClr val="C00000"/>
                        </a:solidFill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is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Дуга 2"/>
          <p:cNvSpPr/>
          <p:nvPr/>
        </p:nvSpPr>
        <p:spPr>
          <a:xfrm rot="6852803">
            <a:off x="1537562" y="1014214"/>
            <a:ext cx="3411787" cy="2583674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 rot="8495181">
            <a:off x="3955949" y="845911"/>
            <a:ext cx="8070783" cy="5430194"/>
          </a:xfrm>
          <a:prstGeom prst="arc">
            <a:avLst>
              <a:gd name="adj1" fmla="val 16007473"/>
              <a:gd name="adj2" fmla="val 385214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8137949">
            <a:off x="6391258" y="1664511"/>
            <a:ext cx="3280817" cy="2213811"/>
          </a:xfrm>
          <a:prstGeom prst="arc">
            <a:avLst>
              <a:gd name="adj1" fmla="val 14145059"/>
              <a:gd name="adj2" fmla="val 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10728101" y="2923504"/>
            <a:ext cx="38637" cy="16227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II</a:t>
            </a:r>
            <a:r>
              <a:rPr lang="en-US" b="1" dirty="0"/>
              <a:t>I</a:t>
            </a:r>
            <a:r>
              <a:rPr lang="en-US" b="1" dirty="0" smtClean="0"/>
              <a:t> </a:t>
            </a:r>
            <a:r>
              <a:rPr lang="ru-RU" b="1" dirty="0" smtClean="0"/>
              <a:t>  </a:t>
            </a:r>
            <a:r>
              <a:rPr lang="ru-RU" b="1" dirty="0"/>
              <a:t>Склонение </a:t>
            </a:r>
            <a:br>
              <a:rPr lang="ru-RU" b="1" dirty="0"/>
            </a:br>
            <a:r>
              <a:rPr lang="ru-RU" b="1" dirty="0"/>
              <a:t>существительных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5638432"/>
              </p:ext>
            </p:extLst>
          </p:nvPr>
        </p:nvGraphicFramePr>
        <p:xfrm>
          <a:off x="1143000" y="2057400"/>
          <a:ext cx="9872664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44"/>
                <a:gridCol w="2272953"/>
                <a:gridCol w="2163651"/>
                <a:gridCol w="2145172"/>
                <a:gridCol w="1645444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SINGULARIS</a:t>
                      </a:r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PLURALIS</a:t>
                      </a:r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</a:rPr>
                        <a:t>падеж</a:t>
                      </a:r>
                    </a:p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M ,F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N</a:t>
                      </a: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M,F 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N</a:t>
                      </a: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N</a:t>
                      </a:r>
                      <a:endParaRPr lang="ru-RU" sz="2800" b="1" dirty="0" smtClean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разные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>
                          <a:solidFill>
                            <a:srgbClr val="C00000"/>
                          </a:solidFill>
                        </a:rPr>
                        <a:t>es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a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Gen</a:t>
                      </a:r>
                      <a:endParaRPr lang="ru-RU" sz="2800" b="1" dirty="0" smtClean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is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um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Acc</a:t>
                      </a:r>
                      <a:endParaRPr lang="ru-RU" sz="2800" b="1" dirty="0" smtClean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>
                          <a:solidFill>
                            <a:srgbClr val="C00000"/>
                          </a:solidFill>
                        </a:rPr>
                        <a:t>em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=N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>
                          <a:solidFill>
                            <a:srgbClr val="C00000"/>
                          </a:solidFill>
                        </a:rPr>
                        <a:t>es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a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err="1" smtClean="0">
                          <a:solidFill>
                            <a:schemeClr val="accent1"/>
                          </a:solidFill>
                        </a:rPr>
                        <a:t>Abl</a:t>
                      </a:r>
                      <a:endParaRPr lang="ru-RU" sz="2800" b="1" dirty="0" smtClean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e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>
                          <a:solidFill>
                            <a:srgbClr val="C00000"/>
                          </a:solidFill>
                        </a:rPr>
                        <a:t>ibus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371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cs typeface="Aharoni" pitchFamily="2" charset="-79"/>
              </a:rPr>
              <a:t>Анатомическая терминология </a:t>
            </a:r>
            <a:r>
              <a:rPr lang="en-US" sz="36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III</a:t>
            </a:r>
            <a:r>
              <a:rPr lang="ru-RU" sz="3600" b="1" dirty="0" smtClean="0">
                <a:solidFill>
                  <a:srgbClr val="FF0000"/>
                </a:solidFill>
                <a:cs typeface="Aharoni" pitchFamily="2" charset="-79"/>
              </a:rPr>
              <a:t> склонения</a:t>
            </a:r>
            <a:endParaRPr lang="ru-RU" sz="3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3000" y="1687513"/>
          <a:ext cx="9872664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6332"/>
                <a:gridCol w="49363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Pulmo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pulmon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is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dens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dent - is  (m)</a:t>
                      </a:r>
                      <a:endParaRPr lang="ru-RU" sz="18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Homo,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b="1" baseline="0" dirty="0" err="1" smtClean="0">
                          <a:solidFill>
                            <a:srgbClr val="FF0000"/>
                          </a:solidFill>
                        </a:rPr>
                        <a:t>h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omin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is (m)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larynx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yng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- is  (m)</a:t>
                      </a:r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cor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cord- is (n)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pharynx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yng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- is  (m)</a:t>
                      </a:r>
                      <a:endParaRPr lang="ru-RU" sz="18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os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oss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– is( n )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thorax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ac - is –</a:t>
                      </a:r>
                      <a:r>
                        <a:rPr lang="en-US" sz="18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m)</a:t>
                      </a:r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os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or - is ( n)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abdomen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min- is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(n)</a:t>
                      </a:r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gaster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gastr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- is f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caput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it – is</a:t>
                      </a:r>
                      <a:r>
                        <a:rPr lang="en-US" sz="18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(n)</a:t>
                      </a:r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auris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aur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-is  (f )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femur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or – is</a:t>
                      </a:r>
                      <a:r>
                        <a:rPr lang="en-US" sz="18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n)</a:t>
                      </a:r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ren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ren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– is (m)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corpus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or – is</a:t>
                      </a:r>
                      <a:r>
                        <a:rPr lang="en-US" sz="18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n)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hepar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at – is</a:t>
                      </a:r>
                      <a:r>
                        <a:rPr lang="en-US" sz="18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n)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foramen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in – is (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n)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lien, lien – is</a:t>
                      </a:r>
                      <a:r>
                        <a:rPr lang="en-US" sz="18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m)</a:t>
                      </a:r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Tumor ,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or –is (m)</a:t>
                      </a:r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cs typeface="Aharoni" pitchFamily="2" charset="-79"/>
              </a:rPr>
              <a:t>Фармацевтическая терминология </a:t>
            </a:r>
            <a:r>
              <a:rPr lang="en-US" sz="36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III</a:t>
            </a:r>
            <a:r>
              <a:rPr lang="ru-RU" sz="3600" b="1" dirty="0" smtClean="0">
                <a:solidFill>
                  <a:srgbClr val="FF0000"/>
                </a:solidFill>
                <a:cs typeface="Aharoni" pitchFamily="2" charset="-79"/>
              </a:rPr>
              <a:t> склонения</a:t>
            </a:r>
            <a:endParaRPr lang="ru-RU" sz="3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3000" y="1687513"/>
          <a:ext cx="9872664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6332"/>
                <a:gridCol w="49363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liquor, liquor-is (m)</a:t>
                      </a:r>
                      <a:endParaRPr lang="en-US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pulvis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er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– is</a:t>
                      </a:r>
                      <a:r>
                        <a:rPr lang="en-US" sz="18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m)</a:t>
                      </a:r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liquor </a:t>
                      </a:r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Ammonii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anisatus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Liquoris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Ammonii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anisati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radix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ic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– is(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f)</a:t>
                      </a:r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flos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flor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-is (m)                                                       </a:t>
                      </a:r>
                      <a:r>
                        <a:rPr lang="en-US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florum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Sulfur, Sulfur-is (n)                          </a:t>
                      </a:r>
                      <a:r>
                        <a:rPr lang="en-US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Sulfuris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depurati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stipes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stipit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-is  (m)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rhizoma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rhizomat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-is</a:t>
                      </a:r>
                      <a:r>
                        <a:rPr lang="en-US" sz="18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n)</a:t>
                      </a:r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cortex, </a:t>
                      </a:r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cortic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-is  (m)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Carbo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on – is(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US" sz="1800" b="1" kern="120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1800" b="1" kern="1200" baseline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</a:t>
                      </a:r>
                      <a:r>
                        <a:rPr lang="en-U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Carbonis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activati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solutio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solution-is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(f)                 </a:t>
                      </a:r>
                      <a:r>
                        <a:rPr lang="en-US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solutionis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oleosae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Thermopsis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Thermopsid</a:t>
                      </a:r>
                      <a:r>
                        <a:rPr lang="en-US" sz="18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is  (f)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278368"/>
              </p:ext>
            </p:extLst>
          </p:nvPr>
        </p:nvGraphicFramePr>
        <p:xfrm>
          <a:off x="321975" y="360609"/>
          <a:ext cx="11526592" cy="61734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5912"/>
                <a:gridCol w="965916"/>
                <a:gridCol w="1081825"/>
                <a:gridCol w="901521"/>
                <a:gridCol w="978795"/>
                <a:gridCol w="1056067"/>
                <a:gridCol w="1030310"/>
                <a:gridCol w="1133341"/>
                <a:gridCol w="1171977"/>
                <a:gridCol w="1193056"/>
                <a:gridCol w="1047872"/>
              </a:tblGrid>
              <a:tr h="8617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падеж</a:t>
                      </a:r>
                      <a:endParaRPr lang="ru-RU" sz="2000" dirty="0" smtClean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 </a:t>
                      </a:r>
                      <a:r>
                        <a:rPr lang="ru-RU" sz="2000" dirty="0" smtClean="0"/>
                        <a:t>  Склонение </a:t>
                      </a:r>
                      <a:br>
                        <a:rPr lang="ru-RU" sz="2000" dirty="0" smtClean="0"/>
                      </a:br>
                      <a:endParaRPr lang="ru-RU" sz="2000" dirty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II </a:t>
                      </a:r>
                      <a:r>
                        <a:rPr lang="ru-RU" sz="2000" dirty="0" smtClean="0"/>
                        <a:t>  Склонение </a:t>
                      </a:r>
                      <a:endParaRPr lang="ru-RU" sz="2000" dirty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III </a:t>
                      </a:r>
                      <a:r>
                        <a:rPr lang="ru-RU" sz="1800" dirty="0" smtClean="0"/>
                        <a:t>  Склонение </a:t>
                      </a:r>
                      <a:endParaRPr lang="ru-RU" sz="1800" dirty="0" smtClean="0">
                        <a:cs typeface="Aharoni" pitchFamily="2" charset="-79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6170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SING</a:t>
                      </a:r>
                      <a:endParaRPr lang="ru-RU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PLUR</a:t>
                      </a:r>
                      <a:endParaRPr lang="ru-RU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SINGULARIS</a:t>
                      </a:r>
                      <a:endParaRPr lang="ru-RU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PLURALIS</a:t>
                      </a:r>
                      <a:endParaRPr lang="ru-RU" b="1" dirty="0" smtClean="0"/>
                    </a:p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SINGULARIS</a:t>
                      </a:r>
                      <a:endParaRPr lang="ru-RU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PLURALIS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6170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f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M</a:t>
                      </a:r>
                      <a:endParaRPr lang="ru-RU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N</a:t>
                      </a:r>
                      <a:endParaRPr lang="ru-RU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M</a:t>
                      </a:r>
                      <a:endParaRPr lang="ru-RU" b="1" dirty="0" smtClean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N</a:t>
                      </a:r>
                      <a:endParaRPr lang="ru-RU" b="1" dirty="0" smtClean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M,F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M,F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10032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ru-RU" sz="2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ă</a:t>
                      </a:r>
                      <a:endParaRPr lang="ru-RU" sz="28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ae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us</a:t>
                      </a:r>
                    </a:p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er</a:t>
                      </a:r>
                      <a:endParaRPr lang="en-US" sz="2800" b="1" dirty="0" smtClean="0">
                        <a:solidFill>
                          <a:srgbClr val="C00000"/>
                        </a:solidFill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um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i</a:t>
                      </a:r>
                      <a:endParaRPr lang="ru-RU" sz="2800" b="1" dirty="0" smtClean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разные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es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617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Gen</a:t>
                      </a:r>
                      <a:endParaRPr lang="ru-RU" sz="2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ae</a:t>
                      </a:r>
                      <a:endParaRPr lang="ru-RU" sz="28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ārum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i</a:t>
                      </a:r>
                      <a:endParaRPr lang="en-US" sz="2800" b="1" dirty="0" smtClean="0">
                        <a:solidFill>
                          <a:srgbClr val="C00000"/>
                        </a:solidFill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ōrum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is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um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617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Acc</a:t>
                      </a:r>
                      <a:endParaRPr lang="ru-RU" sz="2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am</a:t>
                      </a:r>
                      <a:endParaRPr lang="ru-RU" sz="28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as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um</a:t>
                      </a:r>
                      <a:endParaRPr lang="ru-RU" sz="2800" b="1" dirty="0" smtClean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os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em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=N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es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617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err="1" smtClean="0">
                          <a:solidFill>
                            <a:schemeClr val="tx1"/>
                          </a:solidFill>
                        </a:rPr>
                        <a:t>Abl</a:t>
                      </a:r>
                      <a:endParaRPr lang="ru-RU" sz="2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 ā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is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o</a:t>
                      </a:r>
                      <a:endParaRPr lang="en-US" sz="2800" b="1" dirty="0" smtClean="0">
                        <a:solidFill>
                          <a:srgbClr val="C00000"/>
                        </a:solidFill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is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e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ibus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87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278368"/>
              </p:ext>
            </p:extLst>
          </p:nvPr>
        </p:nvGraphicFramePr>
        <p:xfrm>
          <a:off x="321975" y="360609"/>
          <a:ext cx="11526592" cy="61734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5912"/>
                <a:gridCol w="965916"/>
                <a:gridCol w="1081825"/>
                <a:gridCol w="901521"/>
                <a:gridCol w="978795"/>
                <a:gridCol w="1056067"/>
                <a:gridCol w="1030310"/>
                <a:gridCol w="1133341"/>
                <a:gridCol w="1171977"/>
                <a:gridCol w="1193056"/>
                <a:gridCol w="1047872"/>
              </a:tblGrid>
              <a:tr h="8617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падеж</a:t>
                      </a:r>
                      <a:endParaRPr lang="ru-RU" sz="2000" dirty="0" smtClean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 </a:t>
                      </a:r>
                      <a:r>
                        <a:rPr lang="ru-RU" sz="2000" dirty="0" smtClean="0"/>
                        <a:t>  Склонение </a:t>
                      </a:r>
                      <a:br>
                        <a:rPr lang="ru-RU" sz="2000" dirty="0" smtClean="0"/>
                      </a:br>
                      <a:endParaRPr lang="ru-RU" sz="2000" dirty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II </a:t>
                      </a:r>
                      <a:r>
                        <a:rPr lang="ru-RU" sz="2000" dirty="0" smtClean="0"/>
                        <a:t>  Склонение </a:t>
                      </a:r>
                      <a:endParaRPr lang="ru-RU" sz="2000" dirty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III </a:t>
                      </a:r>
                      <a:r>
                        <a:rPr lang="ru-RU" sz="1800" dirty="0" smtClean="0"/>
                        <a:t>  Склонение </a:t>
                      </a:r>
                      <a:endParaRPr lang="ru-RU" sz="1800" dirty="0" smtClean="0">
                        <a:cs typeface="Aharoni" pitchFamily="2" charset="-79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6170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SING</a:t>
                      </a:r>
                      <a:endParaRPr lang="ru-RU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PLUR</a:t>
                      </a:r>
                      <a:endParaRPr lang="ru-RU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SINGULARIS</a:t>
                      </a:r>
                      <a:endParaRPr lang="ru-RU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PLURALIS</a:t>
                      </a:r>
                      <a:endParaRPr lang="ru-RU" b="1" dirty="0" smtClean="0"/>
                    </a:p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SINGULARIS</a:t>
                      </a:r>
                      <a:endParaRPr lang="ru-RU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PLURALIS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6170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f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M</a:t>
                      </a:r>
                      <a:endParaRPr lang="ru-RU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N</a:t>
                      </a:r>
                      <a:endParaRPr lang="ru-RU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M</a:t>
                      </a:r>
                      <a:endParaRPr lang="ru-RU" b="1" dirty="0" smtClean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N</a:t>
                      </a:r>
                      <a:endParaRPr lang="ru-RU" b="1" dirty="0" smtClean="0"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M,F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M,F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10032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ru-RU" sz="2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ă</a:t>
                      </a:r>
                      <a:endParaRPr lang="ru-RU" sz="28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ae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us</a:t>
                      </a:r>
                    </a:p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er</a:t>
                      </a:r>
                      <a:endParaRPr lang="en-US" sz="2800" b="1" dirty="0" smtClean="0">
                        <a:solidFill>
                          <a:srgbClr val="C00000"/>
                        </a:solidFill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um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i</a:t>
                      </a:r>
                      <a:endParaRPr lang="ru-RU" sz="2800" b="1" dirty="0" smtClean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разные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es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617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Gen</a:t>
                      </a:r>
                      <a:endParaRPr lang="ru-RU" sz="2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err="1" smtClean="0">
                          <a:solidFill>
                            <a:schemeClr val="bg1"/>
                          </a:solidFill>
                        </a:rPr>
                        <a:t>ae</a:t>
                      </a:r>
                      <a:endParaRPr lang="ru-RU" sz="28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bg1"/>
                          </a:solidFill>
                        </a:rPr>
                        <a:t>ārum</a:t>
                      </a:r>
                      <a:endParaRPr lang="ru-RU" sz="2800" b="1" dirty="0">
                        <a:solidFill>
                          <a:schemeClr val="bg1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bg1"/>
                          </a:solidFill>
                        </a:rPr>
                        <a:t>i</a:t>
                      </a:r>
                      <a:endParaRPr lang="en-US" sz="2800" b="1" dirty="0" smtClean="0">
                        <a:solidFill>
                          <a:schemeClr val="bg1"/>
                        </a:solidFill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bg1"/>
                          </a:solidFill>
                        </a:rPr>
                        <a:t>ōrum</a:t>
                      </a:r>
                      <a:endParaRPr lang="ru-RU" sz="2800" b="1" dirty="0">
                        <a:solidFill>
                          <a:schemeClr val="bg1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is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um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617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Acc</a:t>
                      </a:r>
                      <a:endParaRPr lang="ru-RU" sz="2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am</a:t>
                      </a:r>
                      <a:endParaRPr lang="ru-RU" sz="28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as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um</a:t>
                      </a:r>
                      <a:endParaRPr lang="ru-RU" sz="2800" b="1" dirty="0" smtClean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os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em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=N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es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617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err="1" smtClean="0">
                          <a:solidFill>
                            <a:schemeClr val="tx1"/>
                          </a:solidFill>
                        </a:rPr>
                        <a:t>Abl</a:t>
                      </a:r>
                      <a:endParaRPr lang="ru-RU" sz="2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 ā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is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o</a:t>
                      </a:r>
                      <a:endParaRPr lang="en-US" sz="2800" b="1" dirty="0" smtClean="0">
                        <a:solidFill>
                          <a:srgbClr val="C00000"/>
                        </a:solidFill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is</a:t>
                      </a:r>
                      <a:endParaRPr lang="ru-RU" sz="28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e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ibus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87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 – US	                                       V - </a:t>
            </a:r>
            <a:r>
              <a:rPr lang="en-US" dirty="0" err="1" smtClean="0"/>
              <a:t>ei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Fructus</a:t>
            </a:r>
            <a:r>
              <a:rPr lang="en-US" sz="2400" dirty="0" smtClean="0">
                <a:solidFill>
                  <a:srgbClr val="FF0000"/>
                </a:solidFill>
              </a:rPr>
              <a:t> - </a:t>
            </a:r>
            <a:r>
              <a:rPr lang="en-US" sz="2400" dirty="0" err="1" smtClean="0">
                <a:solidFill>
                  <a:srgbClr val="FF0000"/>
                </a:solidFill>
              </a:rPr>
              <a:t>uum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err="1" smtClean="0">
                <a:solidFill>
                  <a:srgbClr val="FF0000"/>
                </a:solidFill>
              </a:rPr>
              <a:t>Spiritus</a:t>
            </a:r>
            <a:r>
              <a:rPr lang="en-US" sz="2400" dirty="0" smtClean="0">
                <a:solidFill>
                  <a:srgbClr val="FF0000"/>
                </a:solidFill>
              </a:rPr>
              <a:t>                                                            Species - </a:t>
            </a:r>
            <a:r>
              <a:rPr lang="en-US" sz="2400" dirty="0" err="1" smtClean="0">
                <a:solidFill>
                  <a:srgbClr val="FF0000"/>
                </a:solidFill>
              </a:rPr>
              <a:t>speciei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err="1" smtClean="0">
                <a:solidFill>
                  <a:srgbClr val="FF0000"/>
                </a:solidFill>
              </a:rPr>
              <a:t>Quercus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605307"/>
            <a:ext cx="9872871" cy="5490693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Грамматические категории</a:t>
            </a:r>
          </a:p>
          <a:p>
            <a:r>
              <a:rPr lang="ru-RU" sz="3600" b="1" i="1" dirty="0" smtClean="0"/>
              <a:t>Словарная форма </a:t>
            </a:r>
          </a:p>
          <a:p>
            <a:r>
              <a:rPr lang="ru-RU" sz="3600" b="1" i="1" dirty="0" smtClean="0"/>
              <a:t>Основные признаки склонений</a:t>
            </a:r>
          </a:p>
          <a:p>
            <a:r>
              <a:rPr lang="ru-RU" sz="3600" b="1" i="1" dirty="0" smtClean="0"/>
              <a:t>Название падежей и их значение</a:t>
            </a:r>
          </a:p>
          <a:p>
            <a:r>
              <a:rPr lang="ru-RU" sz="3600" b="1" i="1" dirty="0" smtClean="0"/>
              <a:t>Падежные окончания </a:t>
            </a:r>
            <a:r>
              <a:rPr lang="ru-RU" sz="3600" b="1" i="1" smtClean="0"/>
              <a:t>существительных </a:t>
            </a:r>
            <a:r>
              <a:rPr lang="ru-RU" sz="3600" b="1" i="1" smtClean="0"/>
              <a:t>пяти склонений</a:t>
            </a:r>
            <a:endParaRPr lang="ru-RU" sz="3600" b="1" i="1" dirty="0" smtClean="0"/>
          </a:p>
          <a:p>
            <a:r>
              <a:rPr lang="ru-RU" sz="3600" b="1" i="1" dirty="0" smtClean="0"/>
              <a:t>Понятие несогласованного определения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154660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Грамматические категории: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796338"/>
              </p:ext>
            </p:extLst>
          </p:nvPr>
        </p:nvGraphicFramePr>
        <p:xfrm>
          <a:off x="1143000" y="1965960"/>
          <a:ext cx="10332076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66038"/>
                <a:gridCol w="5166038"/>
              </a:tblGrid>
              <a:tr h="32341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РОД</a:t>
                      </a:r>
                      <a:r>
                        <a:rPr lang="en-US" sz="4000" b="1" dirty="0" smtClean="0">
                          <a:solidFill>
                            <a:schemeClr val="tx1"/>
                          </a:solidFill>
                        </a:rPr>
                        <a:t> – GENUS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MASCULINUM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 (M)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FEMININUM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 (F)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NEUTRUM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 (N)</a:t>
                      </a:r>
                      <a:endParaRPr lang="ru-RU" sz="2800" b="1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ЧИСЛО</a:t>
                      </a:r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800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l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SINGULARIS</a:t>
                      </a:r>
                      <a:r>
                        <a:rPr lang="en-US" sz="2800" dirty="0" smtClean="0">
                          <a:solidFill>
                            <a:srgbClr val="C00000"/>
                          </a:solidFill>
                        </a:rPr>
                        <a:t> (SING)</a:t>
                      </a:r>
                    </a:p>
                    <a:p>
                      <a:pPr algn="l"/>
                      <a:endParaRPr lang="en-US" sz="2800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l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PLURALIS </a:t>
                      </a:r>
                      <a:r>
                        <a:rPr lang="en-US" sz="2800" dirty="0" smtClean="0">
                          <a:solidFill>
                            <a:srgbClr val="C00000"/>
                          </a:solidFill>
                        </a:rPr>
                        <a:t>(PL)</a:t>
                      </a:r>
                      <a:endParaRPr lang="ru-RU" sz="280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253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ПАДЕЖИ - </a:t>
            </a:r>
            <a:r>
              <a:rPr lang="en-US" b="1" dirty="0" smtClean="0"/>
              <a:t>CASUS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N</a:t>
            </a:r>
            <a:r>
              <a:rPr lang="en-US" sz="2800" b="1" dirty="0" smtClean="0"/>
              <a:t> - </a:t>
            </a:r>
            <a:r>
              <a:rPr lang="en-US" sz="2800" b="1" dirty="0" err="1" smtClean="0">
                <a:solidFill>
                  <a:srgbClr val="C00000"/>
                </a:solidFill>
              </a:rPr>
              <a:t>Nominativus</a:t>
            </a:r>
            <a:r>
              <a:rPr lang="en-US" sz="2800" b="1" dirty="0" smtClean="0"/>
              <a:t>  - </a:t>
            </a:r>
            <a:r>
              <a:rPr lang="ru-RU" sz="2800" b="1" dirty="0" smtClean="0"/>
              <a:t>Именительный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G </a:t>
            </a:r>
            <a:r>
              <a:rPr lang="en-US" sz="2800" b="1" dirty="0" smtClean="0"/>
              <a:t>- </a:t>
            </a:r>
            <a:r>
              <a:rPr lang="en-US" sz="2800" b="1" dirty="0" err="1" smtClean="0">
                <a:solidFill>
                  <a:srgbClr val="C00000"/>
                </a:solidFill>
              </a:rPr>
              <a:t>Genetivus</a:t>
            </a:r>
            <a:r>
              <a:rPr lang="ru-RU" sz="2800" b="1" dirty="0" smtClean="0"/>
              <a:t> - Родительный</a:t>
            </a:r>
            <a:endParaRPr lang="en-US" sz="2800" b="1" dirty="0" smtClean="0"/>
          </a:p>
          <a:p>
            <a:r>
              <a:rPr lang="en-US" sz="2800" b="1" dirty="0" err="1" smtClean="0"/>
              <a:t>Dativus</a:t>
            </a:r>
            <a:r>
              <a:rPr lang="ru-RU" sz="2800" b="1" dirty="0" smtClean="0"/>
              <a:t> - Дательный</a:t>
            </a:r>
            <a:endParaRPr lang="en-US" sz="2800" b="1" dirty="0" smtClean="0"/>
          </a:p>
          <a:p>
            <a:r>
              <a:rPr lang="en-US" sz="2800" b="1" dirty="0" err="1" smtClean="0">
                <a:solidFill>
                  <a:srgbClr val="C00000"/>
                </a:solidFill>
              </a:rPr>
              <a:t>Acc</a:t>
            </a:r>
            <a:r>
              <a:rPr lang="en-US" sz="2800" b="1" dirty="0" smtClean="0"/>
              <a:t> - </a:t>
            </a:r>
            <a:r>
              <a:rPr lang="en-US" sz="2800" b="1" dirty="0" err="1" smtClean="0">
                <a:solidFill>
                  <a:srgbClr val="C00000"/>
                </a:solidFill>
              </a:rPr>
              <a:t>Accusativus</a:t>
            </a:r>
            <a:r>
              <a:rPr lang="ru-RU" sz="2800" b="1" dirty="0" smtClean="0"/>
              <a:t> -Винительный</a:t>
            </a:r>
            <a:endParaRPr lang="en-US" sz="2800" b="1" dirty="0" smtClean="0"/>
          </a:p>
          <a:p>
            <a:r>
              <a:rPr lang="en-US" sz="2800" b="1" dirty="0" err="1" smtClean="0">
                <a:solidFill>
                  <a:srgbClr val="C00000"/>
                </a:solidFill>
              </a:rPr>
              <a:t>Abl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/>
              <a:t>- </a:t>
            </a:r>
            <a:r>
              <a:rPr lang="en-US" sz="2800" b="1" dirty="0" err="1" smtClean="0">
                <a:solidFill>
                  <a:srgbClr val="C00000"/>
                </a:solidFill>
              </a:rPr>
              <a:t>Ablativus</a:t>
            </a:r>
            <a:r>
              <a:rPr lang="ru-RU" sz="2800" b="1" dirty="0" smtClean="0"/>
              <a:t>  - Творительный/Предложный</a:t>
            </a:r>
            <a:endParaRPr lang="en-US" sz="2800" b="1" dirty="0" smtClean="0"/>
          </a:p>
          <a:p>
            <a:r>
              <a:rPr lang="en-US" sz="2800" b="1" dirty="0" err="1" smtClean="0"/>
              <a:t>Vocativus</a:t>
            </a:r>
            <a:r>
              <a:rPr lang="ru-RU" sz="2800" b="1" dirty="0" smtClean="0"/>
              <a:t> - Звательный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68959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СКЛОНЕНИЕ СУЩЕСТВИТЕЛЬНЫХ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6336" y="1965960"/>
            <a:ext cx="9872871" cy="4038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РОДИТЕЛЬНЫЙ падеж </a:t>
            </a:r>
            <a:r>
              <a:rPr lang="en-US" b="1" dirty="0" smtClean="0">
                <a:solidFill>
                  <a:schemeClr val="tx1"/>
                </a:solidFill>
              </a:rPr>
              <a:t>GENETIVUS</a:t>
            </a:r>
          </a:p>
          <a:p>
            <a:pPr marL="45720" indent="0">
              <a:buNone/>
            </a:pPr>
            <a:r>
              <a:rPr lang="en-US" sz="4000" b="1" dirty="0" smtClean="0">
                <a:solidFill>
                  <a:schemeClr val="tx1"/>
                </a:solidFill>
              </a:rPr>
              <a:t>I – </a:t>
            </a:r>
            <a:r>
              <a:rPr lang="en-US" sz="4000" b="1" dirty="0" smtClean="0">
                <a:solidFill>
                  <a:srgbClr val="C00000"/>
                </a:solidFill>
              </a:rPr>
              <a:t>ae</a:t>
            </a:r>
          </a:p>
          <a:p>
            <a:pPr marL="45720" indent="0">
              <a:buNone/>
            </a:pPr>
            <a:r>
              <a:rPr lang="en-US" sz="4000" b="1" dirty="0" smtClean="0">
                <a:solidFill>
                  <a:schemeClr val="tx1"/>
                </a:solidFill>
              </a:rPr>
              <a:t>II - </a:t>
            </a:r>
            <a:r>
              <a:rPr lang="en-US" sz="4000" b="1" dirty="0" err="1" smtClean="0">
                <a:solidFill>
                  <a:srgbClr val="C00000"/>
                </a:solidFill>
              </a:rPr>
              <a:t>i</a:t>
            </a:r>
            <a:endParaRPr lang="en-US" sz="4000" b="1" dirty="0" smtClean="0">
              <a:solidFill>
                <a:srgbClr val="C00000"/>
              </a:solidFill>
            </a:endParaRPr>
          </a:p>
          <a:p>
            <a:pPr marL="45720" indent="0">
              <a:buNone/>
            </a:pPr>
            <a:r>
              <a:rPr lang="en-US" sz="4000" b="1" dirty="0" smtClean="0">
                <a:solidFill>
                  <a:schemeClr val="tx1"/>
                </a:solidFill>
              </a:rPr>
              <a:t>III - </a:t>
            </a:r>
            <a:r>
              <a:rPr lang="en-US" sz="4000" b="1" dirty="0" smtClean="0">
                <a:solidFill>
                  <a:srgbClr val="C00000"/>
                </a:solidFill>
              </a:rPr>
              <a:t>is</a:t>
            </a:r>
          </a:p>
          <a:p>
            <a:pPr marL="45720" indent="0">
              <a:buNone/>
            </a:pPr>
            <a:r>
              <a:rPr lang="en-US" sz="4000" b="1" dirty="0" smtClean="0">
                <a:solidFill>
                  <a:schemeClr val="tx1"/>
                </a:solidFill>
              </a:rPr>
              <a:t>IV - </a:t>
            </a:r>
            <a:r>
              <a:rPr lang="en-US" sz="4000" b="1" dirty="0" smtClean="0">
                <a:solidFill>
                  <a:srgbClr val="C00000"/>
                </a:solidFill>
              </a:rPr>
              <a:t>us</a:t>
            </a:r>
          </a:p>
          <a:p>
            <a:pPr marL="45720" indent="0">
              <a:buNone/>
            </a:pPr>
            <a:r>
              <a:rPr lang="en-US" sz="4000" b="1" dirty="0" smtClean="0">
                <a:solidFill>
                  <a:schemeClr val="tx1"/>
                </a:solidFill>
              </a:rPr>
              <a:t>V - </a:t>
            </a:r>
            <a:r>
              <a:rPr lang="en-US" sz="4000" b="1" dirty="0" err="1" smtClean="0">
                <a:solidFill>
                  <a:srgbClr val="C00000"/>
                </a:solidFill>
              </a:rPr>
              <a:t>ei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31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СЛОВАРНАЯ ФОРМА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1. Слово в Им. падеже </a:t>
            </a:r>
            <a:r>
              <a:rPr lang="ru-RU" sz="4000" b="1" dirty="0" err="1" smtClean="0"/>
              <a:t>ед.ч</a:t>
            </a:r>
            <a:r>
              <a:rPr lang="ru-RU" sz="4000" b="1" dirty="0" smtClean="0"/>
              <a:t>.</a:t>
            </a:r>
          </a:p>
          <a:p>
            <a:r>
              <a:rPr lang="ru-RU" sz="4000" b="1" dirty="0" smtClean="0"/>
              <a:t>2. Окончание Род. Падежа</a:t>
            </a:r>
          </a:p>
          <a:p>
            <a:r>
              <a:rPr lang="ru-RU" sz="4000" b="1" dirty="0" smtClean="0"/>
              <a:t>3. Обозначение рода (</a:t>
            </a:r>
            <a:r>
              <a:rPr lang="en-US" sz="4000" b="1" dirty="0" smtClean="0"/>
              <a:t>m, f, n)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48852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I </a:t>
            </a:r>
            <a:r>
              <a:rPr lang="ru-RU" b="1" dirty="0" smtClean="0"/>
              <a:t>  Склонение </a:t>
            </a:r>
            <a:br>
              <a:rPr lang="ru-RU" b="1" dirty="0" smtClean="0"/>
            </a:br>
            <a:r>
              <a:rPr lang="ru-RU" b="1" dirty="0" smtClean="0"/>
              <a:t>существительных</a:t>
            </a: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8129044"/>
              </p:ext>
            </p:extLst>
          </p:nvPr>
        </p:nvGraphicFramePr>
        <p:xfrm>
          <a:off x="1143000" y="2768958"/>
          <a:ext cx="9872664" cy="2717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4442"/>
                <a:gridCol w="3503054"/>
                <a:gridCol w="4795168"/>
              </a:tblGrid>
              <a:tr h="5375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падеж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SINGULARIS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PLURALIS</a:t>
                      </a:r>
                      <a:endParaRPr lang="ru-RU" dirty="0"/>
                    </a:p>
                  </a:txBody>
                  <a:tcPr/>
                </a:tc>
              </a:tr>
              <a:tr h="54498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Ven</a:t>
                      </a:r>
                      <a:r>
                        <a:rPr lang="en-US" sz="2800" b="1" dirty="0" smtClean="0"/>
                        <a:t>- 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ă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Ven</a:t>
                      </a:r>
                      <a:r>
                        <a:rPr lang="en-US" sz="2800" b="1" dirty="0" smtClean="0"/>
                        <a:t>- 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ae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4498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Gen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Ven</a:t>
                      </a:r>
                      <a:r>
                        <a:rPr lang="en-US" sz="2800" b="1" dirty="0" smtClean="0"/>
                        <a:t>- 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ae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Ven</a:t>
                      </a:r>
                      <a:r>
                        <a:rPr lang="en-US" sz="2800" b="1" dirty="0" smtClean="0"/>
                        <a:t>- </a:t>
                      </a:r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ārum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44982">
                <a:tc>
                  <a:txBody>
                    <a:bodyPr/>
                    <a:lstStyle/>
                    <a:p>
                      <a:r>
                        <a:rPr lang="en-US" sz="2800" b="1" dirty="0" err="1" smtClean="0">
                          <a:solidFill>
                            <a:schemeClr val="accent1"/>
                          </a:solidFill>
                        </a:rPr>
                        <a:t>Acc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Ven</a:t>
                      </a:r>
                      <a:r>
                        <a:rPr lang="en-US" sz="2800" b="1" dirty="0" smtClean="0"/>
                        <a:t>- 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am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Ven</a:t>
                      </a:r>
                      <a:r>
                        <a:rPr lang="en-US" sz="2800" b="1" dirty="0" smtClean="0"/>
                        <a:t>- 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as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44982">
                <a:tc>
                  <a:txBody>
                    <a:bodyPr/>
                    <a:lstStyle/>
                    <a:p>
                      <a:r>
                        <a:rPr lang="en-US" sz="2800" b="1" dirty="0" err="1" smtClean="0">
                          <a:solidFill>
                            <a:schemeClr val="accent1"/>
                          </a:solidFill>
                        </a:rPr>
                        <a:t>Abl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Ven</a:t>
                      </a:r>
                      <a:r>
                        <a:rPr lang="en-US" sz="2800" b="1" dirty="0" smtClean="0"/>
                        <a:t> - 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ā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Ven</a:t>
                      </a:r>
                      <a:r>
                        <a:rPr lang="en-US" sz="2800" b="1" dirty="0" smtClean="0"/>
                        <a:t> - 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is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226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154806"/>
          </a:xfrm>
        </p:spPr>
        <p:txBody>
          <a:bodyPr/>
          <a:lstStyle/>
          <a:p>
            <a:pPr algn="ctr"/>
            <a:r>
              <a:rPr lang="ru-RU" dirty="0" smtClean="0"/>
              <a:t>Несогласованное определение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460" y="1648496"/>
            <a:ext cx="10320412" cy="435606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1. </a:t>
            </a:r>
            <a:r>
              <a:rPr lang="ru-RU" sz="2800" b="1" dirty="0" smtClean="0"/>
              <a:t>Существительное </a:t>
            </a:r>
            <a:r>
              <a:rPr lang="ru-RU" sz="2800" b="1" dirty="0" smtClean="0">
                <a:solidFill>
                  <a:srgbClr val="C00000"/>
                </a:solidFill>
              </a:rPr>
              <a:t>Им. П.</a:t>
            </a:r>
            <a:r>
              <a:rPr lang="en-US" sz="2800" b="1" dirty="0" smtClean="0">
                <a:solidFill>
                  <a:srgbClr val="C00000"/>
                </a:solidFill>
              </a:rPr>
              <a:t>       </a:t>
            </a:r>
            <a:r>
              <a:rPr lang="en-US" sz="2800" b="1" dirty="0" smtClean="0"/>
              <a:t>+   </a:t>
            </a:r>
            <a:r>
              <a:rPr lang="en-US" sz="2800" b="1" dirty="0" smtClean="0">
                <a:solidFill>
                  <a:srgbClr val="C00000"/>
                </a:solidFill>
              </a:rPr>
              <a:t>  </a:t>
            </a:r>
            <a:r>
              <a:rPr lang="ru-RU" sz="2800" b="1" dirty="0" smtClean="0">
                <a:solidFill>
                  <a:srgbClr val="C00000"/>
                </a:solidFill>
              </a:rPr>
              <a:t>2. </a:t>
            </a:r>
            <a:r>
              <a:rPr lang="ru-RU" sz="2800" b="1" dirty="0" smtClean="0"/>
              <a:t>Существительное </a:t>
            </a:r>
            <a:r>
              <a:rPr lang="ru-RU" sz="2800" b="1" dirty="0" smtClean="0">
                <a:solidFill>
                  <a:srgbClr val="C00000"/>
                </a:solidFill>
              </a:rPr>
              <a:t>Род. П. 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 marL="4572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aqua </a:t>
            </a:r>
            <a:r>
              <a:rPr lang="en-US" sz="2800" b="1" dirty="0" err="1" smtClean="0">
                <a:solidFill>
                  <a:schemeClr val="tx1"/>
                </a:solidFill>
              </a:rPr>
              <a:t>Menthae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US" sz="2800" b="1" dirty="0" err="1" smtClean="0">
                <a:solidFill>
                  <a:schemeClr val="tx1"/>
                </a:solidFill>
              </a:rPr>
              <a:t>tabuletta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Valerianae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papilla </a:t>
            </a:r>
            <a:r>
              <a:rPr lang="en-US" sz="2800" b="1" dirty="0" err="1" smtClean="0">
                <a:solidFill>
                  <a:schemeClr val="tx1"/>
                </a:solidFill>
              </a:rPr>
              <a:t>mammae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US" sz="2800" b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2800" b="1" i="1" dirty="0" smtClean="0"/>
              <a:t>Склоняется только </a:t>
            </a:r>
            <a:r>
              <a:rPr lang="ru-RU" sz="2800" b="1" i="1" dirty="0" smtClean="0">
                <a:solidFill>
                  <a:srgbClr val="C00000"/>
                </a:solidFill>
              </a:rPr>
              <a:t>1е </a:t>
            </a:r>
            <a:r>
              <a:rPr lang="ru-RU" sz="2800" b="1" i="1" dirty="0" smtClean="0"/>
              <a:t>существительное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232343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I </a:t>
            </a:r>
            <a:r>
              <a:rPr lang="ru-RU" b="1" dirty="0" smtClean="0"/>
              <a:t>  Склонение </a:t>
            </a:r>
            <a:br>
              <a:rPr lang="ru-RU" b="1" dirty="0" smtClean="0"/>
            </a:br>
            <a:r>
              <a:rPr lang="ru-RU" b="1" dirty="0" smtClean="0"/>
              <a:t>существительных</a:t>
            </a: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8129044"/>
              </p:ext>
            </p:extLst>
          </p:nvPr>
        </p:nvGraphicFramePr>
        <p:xfrm>
          <a:off x="1143000" y="2768958"/>
          <a:ext cx="9872664" cy="2717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4442"/>
                <a:gridCol w="3503054"/>
                <a:gridCol w="4795168"/>
              </a:tblGrid>
              <a:tr h="5375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падеж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SINGULARIS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PLURALIS</a:t>
                      </a:r>
                      <a:endParaRPr lang="ru-RU" dirty="0"/>
                    </a:p>
                  </a:txBody>
                  <a:tcPr/>
                </a:tc>
              </a:tr>
              <a:tr h="54498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Ven</a:t>
                      </a:r>
                      <a:r>
                        <a:rPr lang="en-US" sz="2800" b="1" dirty="0" smtClean="0"/>
                        <a:t>- 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ă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Ven</a:t>
                      </a:r>
                      <a:r>
                        <a:rPr lang="en-US" sz="2800" b="1" dirty="0" smtClean="0"/>
                        <a:t>- 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ae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4498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Gen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Ven</a:t>
                      </a:r>
                      <a:r>
                        <a:rPr lang="en-US" sz="2800" b="1" dirty="0" smtClean="0"/>
                        <a:t>- 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ae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Ven</a:t>
                      </a:r>
                      <a:r>
                        <a:rPr lang="en-US" sz="2800" b="1" dirty="0" smtClean="0"/>
                        <a:t>- </a:t>
                      </a:r>
                      <a:r>
                        <a:rPr lang="en-US" sz="2800" b="1" dirty="0" err="1" smtClean="0">
                          <a:solidFill>
                            <a:srgbClr val="C00000"/>
                          </a:solidFill>
                        </a:rPr>
                        <a:t>ārum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44982">
                <a:tc>
                  <a:txBody>
                    <a:bodyPr/>
                    <a:lstStyle/>
                    <a:p>
                      <a:r>
                        <a:rPr lang="en-US" sz="2800" b="1" dirty="0" err="1" smtClean="0">
                          <a:solidFill>
                            <a:schemeClr val="accent1"/>
                          </a:solidFill>
                        </a:rPr>
                        <a:t>Acc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Ven</a:t>
                      </a:r>
                      <a:r>
                        <a:rPr lang="en-US" sz="2800" b="1" dirty="0" smtClean="0"/>
                        <a:t>- 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am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Ven</a:t>
                      </a:r>
                      <a:r>
                        <a:rPr lang="en-US" sz="2800" b="1" dirty="0" smtClean="0"/>
                        <a:t>- 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as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44982">
                <a:tc>
                  <a:txBody>
                    <a:bodyPr/>
                    <a:lstStyle/>
                    <a:p>
                      <a:r>
                        <a:rPr lang="en-US" sz="2800" b="1" dirty="0" err="1" smtClean="0">
                          <a:solidFill>
                            <a:schemeClr val="accent1"/>
                          </a:solidFill>
                        </a:rPr>
                        <a:t>Abl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Ven</a:t>
                      </a:r>
                      <a:r>
                        <a:rPr lang="en-US" sz="2800" b="1" dirty="0" smtClean="0"/>
                        <a:t> - 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ā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Ven</a:t>
                      </a:r>
                      <a:r>
                        <a:rPr lang="en-US" sz="2800" b="1" dirty="0" smtClean="0"/>
                        <a:t> - 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is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226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264</TotalTime>
  <Words>680</Words>
  <Application>Microsoft Office PowerPoint</Application>
  <PresentationFormat>Широкоэкранный</PresentationFormat>
  <Paragraphs>305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Aharoni</vt:lpstr>
      <vt:lpstr>Arial</vt:lpstr>
      <vt:lpstr>Corbel</vt:lpstr>
      <vt:lpstr>Базис</vt:lpstr>
      <vt:lpstr>Существительные</vt:lpstr>
      <vt:lpstr>Презентация PowerPoint</vt:lpstr>
      <vt:lpstr>Грамматические категории:</vt:lpstr>
      <vt:lpstr>ПАДЕЖИ - CASUS</vt:lpstr>
      <vt:lpstr>СКЛОНЕНИЕ СУЩЕСТВИТЕЛЬНЫХ</vt:lpstr>
      <vt:lpstr>СЛОВАРНАЯ ФОРМА</vt:lpstr>
      <vt:lpstr>I   Склонение  существительных</vt:lpstr>
      <vt:lpstr>Несогласованное определение</vt:lpstr>
      <vt:lpstr>I   Склонение  существительных</vt:lpstr>
      <vt:lpstr>II   Склонение  существительных</vt:lpstr>
      <vt:lpstr>Презентация PowerPoint</vt:lpstr>
      <vt:lpstr>III   Склонение  существительных</vt:lpstr>
      <vt:lpstr>Анатомическая терминология III склонения</vt:lpstr>
      <vt:lpstr>Фармацевтическая терминология III склонения</vt:lpstr>
      <vt:lpstr>Презентация PowerPoint</vt:lpstr>
      <vt:lpstr>Презентация PowerPoint</vt:lpstr>
      <vt:lpstr>IV – US                                        V - ei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Существительные</dc:title>
  <dc:creator>Лев Гембель</dc:creator>
  <cp:lastModifiedBy>user</cp:lastModifiedBy>
  <cp:revision>34</cp:revision>
  <dcterms:created xsi:type="dcterms:W3CDTF">2016-09-18T18:57:37Z</dcterms:created>
  <dcterms:modified xsi:type="dcterms:W3CDTF">2018-07-04T12:32:01Z</dcterms:modified>
</cp:coreProperties>
</file>