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78" r:id="rId10"/>
    <p:sldId id="264" r:id="rId11"/>
    <p:sldId id="266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97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37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0078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811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0039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819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46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82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30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48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404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50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225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595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58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295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5D30E-CC08-4F62-A784-C4063A7F94EE}" type="datetimeFigureOut">
              <a:rPr lang="ru-RU" smtClean="0"/>
              <a:t>04.07.2018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077D5C-9480-415B-BBB7-C26498753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497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Требованию к современному </a:t>
            </a:r>
            <a:r>
              <a:rPr lang="ru-RU" dirty="0" smtClean="0"/>
              <a:t>уроку</a:t>
            </a:r>
            <a:r>
              <a:rPr lang="en-US" dirty="0" smtClean="0"/>
              <a:t> </a:t>
            </a:r>
            <a:r>
              <a:rPr lang="ru-RU" dirty="0" smtClean="0"/>
              <a:t>биологии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Новые федеральные </a:t>
            </a:r>
            <a:r>
              <a:rPr lang="ru-RU" dirty="0" smtClean="0"/>
              <a:t>государственные образовательные стандарты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32509" y="5700156"/>
            <a:ext cx="60445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Лялина Наталия Владимировна</a:t>
            </a:r>
          </a:p>
          <a:p>
            <a:r>
              <a:rPr lang="ru-RU" dirty="0" smtClean="0"/>
              <a:t>учитель биологии, заместитель директора по УВР</a:t>
            </a:r>
          </a:p>
          <a:p>
            <a:r>
              <a:rPr lang="ru-RU" dirty="0" smtClean="0"/>
              <a:t>ГБОУ школа № 588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093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dirty="0" smtClean="0"/>
              <a:t>Учебная ситуация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49947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48145" y="847897"/>
            <a:ext cx="874498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92D050"/>
                </a:solidFill>
              </a:rPr>
              <a:t>Учебная ситуация </a:t>
            </a:r>
            <a:r>
              <a:rPr lang="ru-RU" sz="3600" dirty="0" smtClean="0"/>
              <a:t>– это такая единица учебного процесса, в которой дети с помощью учителя обнаруживают предмет своего действия, исследуют его, совершая разнообразные учебные действия, преобразуют его, или предлагают свое описание, частично запоминают.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8594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Приемы для создания учебной ситуации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Предъявить противоречивые факты, теории;</a:t>
            </a:r>
          </a:p>
          <a:p>
            <a:r>
              <a:rPr lang="ru-RU" sz="3600" dirty="0" smtClean="0"/>
              <a:t>Обнажить житейское представление и предъявить научный факт;</a:t>
            </a:r>
          </a:p>
          <a:p>
            <a:r>
              <a:rPr lang="ru-RU" sz="3600" dirty="0" smtClean="0"/>
              <a:t>Использовать приемы «яркое пятно», «актуальность»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6437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Создание учебной ситуации должно строиться с учетом: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343469"/>
            <a:ext cx="8596668" cy="3325811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Возраста ребенка</a:t>
            </a:r>
          </a:p>
          <a:p>
            <a:pPr marL="0" indent="0">
              <a:buNone/>
            </a:pPr>
            <a:endParaRPr lang="ru-RU" sz="3600" dirty="0" smtClean="0"/>
          </a:p>
          <a:p>
            <a:r>
              <a:rPr lang="ru-RU" sz="3600" dirty="0" smtClean="0"/>
              <a:t>Специфики учебного предмета</a:t>
            </a:r>
          </a:p>
          <a:p>
            <a:pPr marL="0" indent="0">
              <a:buNone/>
            </a:pPr>
            <a:endParaRPr lang="ru-RU" sz="3600" dirty="0" smtClean="0"/>
          </a:p>
          <a:p>
            <a:r>
              <a:rPr lang="ru-RU" sz="3600" dirty="0" smtClean="0"/>
              <a:t>Уровня </a:t>
            </a:r>
            <a:r>
              <a:rPr lang="ru-RU" sz="3600" dirty="0" err="1" smtClean="0"/>
              <a:t>сформированности</a:t>
            </a:r>
            <a:r>
              <a:rPr lang="ru-RU" sz="3600" dirty="0" smtClean="0"/>
              <a:t> УУД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9440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dirty="0" smtClean="0"/>
              <a:t>Структура урока в рамках ФГОС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51285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Организационный момент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/>
              <a:t>Цель: включение учащихся в деятельность на личностно-значимом уровне (1-3 минуты)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«Хочу, потому что могу»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83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Актуализация знаний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600" dirty="0" smtClean="0"/>
              <a:t>Цель: повторение изученного материала, необходимого для «открытия нового знания», выявление затруднений в индивидуальной деятельности учащихся (5-7 минут)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«Знаю, понимаю, умею»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76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Целеполагание и постановка учебной задачи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Цель: обсуждение затруднений, проговаривание цели урока и постановка учебных задач(2-3 минуты)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«Чего мы еще не знаем?»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25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Открытие нового знания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Цель: изучение новых знаний и способов действий (10 минут)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«Построение проекта выхода из затруднений»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53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Первичное закрепление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Цель: проговаривание нового знания, запись в виде опорного конспекта, схемы, таблицы … (5-10 минут)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«Работа по алгоритму»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25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498762" y="1330036"/>
            <a:ext cx="90442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/>
              <a:t>Урок – это клеточка педагогического процесса. </a:t>
            </a:r>
          </a:p>
          <a:p>
            <a:pPr algn="just"/>
            <a:r>
              <a:rPr lang="ru-RU" sz="3600" b="1" dirty="0" smtClean="0"/>
              <a:t>В нем, как солнце в капле воды, отражаются все его стороны. </a:t>
            </a:r>
          </a:p>
          <a:p>
            <a:pPr algn="just"/>
            <a:r>
              <a:rPr lang="ru-RU" sz="3600" b="1" dirty="0" smtClean="0"/>
              <a:t>Если не вся, то значительная часть педагогики концентрируется в уроке. 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852159" y="5153890"/>
            <a:ext cx="32087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М. </a:t>
            </a:r>
            <a:r>
              <a:rPr lang="ru-RU" sz="4000" dirty="0" err="1" smtClean="0"/>
              <a:t>Скаткин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8728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Самоанализ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Цель: формулирования для себя вывода о том, что уже знаю, понимаю, умею.  (5-7 минут)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«Применение знаний в новой нестандартной ситуации»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51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Включение нового знания в систему знаний и повторение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Цель: закрепление изученного на уроке (3-4 минут)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«Все связано со всем»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31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Рефлексия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Цель: осознание учащимися своей УД, самооценка и </a:t>
            </a:r>
            <a:r>
              <a:rPr lang="ru-RU" sz="3600" dirty="0" err="1" smtClean="0"/>
              <a:t>взаимооценка</a:t>
            </a:r>
            <a:r>
              <a:rPr lang="ru-RU" sz="3600" dirty="0" smtClean="0"/>
              <a:t>, оценка работы класса в достижении цели урока (3-4 минут)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«Я могу со всем справиться»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10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11215" y="1035170"/>
            <a:ext cx="7220309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Учить детей сегодня трудно,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И раньше было нелегко,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Читать, считать, писать учили: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«Дает корова молоко».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Век 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ХХ</a:t>
            </a:r>
            <a:r>
              <a:rPr lang="en-US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I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– век открытий,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Век инноваций, новизны,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Но от учителя зависит,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Какими дети быть должны.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323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dirty="0" smtClean="0"/>
              <a:t>Стандарт преподавательских умений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51253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Компетентность в планировании и подготовке уроков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высокий темп работы</a:t>
            </a:r>
          </a:p>
          <a:p>
            <a:r>
              <a:rPr lang="ru-RU" sz="3600" dirty="0" smtClean="0"/>
              <a:t>концентрация и переключение    внимания ученика</a:t>
            </a:r>
          </a:p>
          <a:p>
            <a:r>
              <a:rPr lang="ru-RU" sz="3600" dirty="0" smtClean="0"/>
              <a:t>многообразие форм представления материала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1810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Компетентность в управлении классом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максимальная включенность всех учеников</a:t>
            </a:r>
          </a:p>
          <a:p>
            <a:r>
              <a:rPr lang="ru-RU" sz="3600" dirty="0" smtClean="0"/>
              <a:t>разнообразие форм работы и заданий</a:t>
            </a:r>
          </a:p>
          <a:p>
            <a:r>
              <a:rPr lang="ru-RU" sz="3600" dirty="0"/>
              <a:t>с</a:t>
            </a:r>
            <a:r>
              <a:rPr lang="ru-RU" sz="3600" dirty="0" smtClean="0"/>
              <a:t>отрудничество между учителем и учащимися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200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Максимальное соответствие потребности учеников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максимальный учет индивидуальных потребностей учащихся</a:t>
            </a:r>
          </a:p>
          <a:p>
            <a:r>
              <a:rPr lang="ru-RU" sz="3600" dirty="0"/>
              <a:t>и</a:t>
            </a:r>
            <a:r>
              <a:rPr lang="ru-RU" sz="3600" dirty="0" smtClean="0"/>
              <a:t>спользование творческих заданий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428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Обеспечение активности и самостоятельности учеников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2015" y="2160589"/>
            <a:ext cx="9277003" cy="4173709"/>
          </a:xfrm>
        </p:spPr>
        <p:txBody>
          <a:bodyPr>
            <a:normAutofit lnSpcReduction="10000"/>
          </a:bodyPr>
          <a:lstStyle/>
          <a:p>
            <a:r>
              <a:rPr lang="ru-RU" sz="3600" dirty="0"/>
              <a:t>с</a:t>
            </a:r>
            <a:r>
              <a:rPr lang="ru-RU" sz="3600" dirty="0" smtClean="0"/>
              <a:t>амостоятельная работа в группах и парах</a:t>
            </a:r>
          </a:p>
          <a:p>
            <a:r>
              <a:rPr lang="ru-RU" sz="3600" dirty="0"/>
              <a:t>э</a:t>
            </a:r>
            <a:r>
              <a:rPr lang="ru-RU" sz="3600" dirty="0" smtClean="0"/>
              <a:t>моциональная вовлеченность учащихся</a:t>
            </a:r>
          </a:p>
          <a:p>
            <a:r>
              <a:rPr lang="ru-RU" sz="3600" dirty="0"/>
              <a:t>п</a:t>
            </a:r>
            <a:r>
              <a:rPr lang="ru-RU" sz="3600" dirty="0" smtClean="0"/>
              <a:t>остроение коммуникации между учениками</a:t>
            </a:r>
          </a:p>
          <a:p>
            <a:r>
              <a:rPr lang="ru-RU" sz="3600" dirty="0"/>
              <a:t>и</a:t>
            </a:r>
            <a:r>
              <a:rPr lang="ru-RU" sz="3600" dirty="0" smtClean="0"/>
              <a:t>ндивидуальная работа и обратная связь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2835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Использование разнообразных методов оценивания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248063" cy="4373215"/>
          </a:xfrm>
        </p:spPr>
        <p:txBody>
          <a:bodyPr>
            <a:normAutofit/>
          </a:bodyPr>
          <a:lstStyle/>
          <a:p>
            <a:r>
              <a:rPr lang="ru-RU" sz="3600" dirty="0"/>
              <a:t>р</a:t>
            </a:r>
            <a:r>
              <a:rPr lang="ru-RU" sz="3600" dirty="0" smtClean="0"/>
              <a:t>азнообразие инструментов оценивания</a:t>
            </a:r>
          </a:p>
          <a:p>
            <a:r>
              <a:rPr lang="ru-RU" sz="3600" dirty="0"/>
              <a:t>о</a:t>
            </a:r>
            <a:r>
              <a:rPr lang="ru-RU" sz="3600" dirty="0" smtClean="0"/>
              <a:t>ценивание для управления учебным процессом</a:t>
            </a:r>
          </a:p>
          <a:p>
            <a:r>
              <a:rPr lang="ru-RU" sz="3600" dirty="0"/>
              <a:t>п</a:t>
            </a:r>
            <a:r>
              <a:rPr lang="ru-RU" sz="3600" dirty="0" smtClean="0"/>
              <a:t>артнерское, групповое и индивидуальное оценивание</a:t>
            </a:r>
          </a:p>
          <a:p>
            <a:r>
              <a:rPr lang="ru-RU" sz="3600" dirty="0"/>
              <a:t>д</a:t>
            </a:r>
            <a:r>
              <a:rPr lang="ru-RU" sz="3600" dirty="0" smtClean="0"/>
              <a:t>ифференциация заданий по сложности и объему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6809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99049"/>
            <a:ext cx="8596668" cy="13208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Проектирование урока как технологической цепочки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682" y="1619849"/>
            <a:ext cx="10032521" cy="510012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dirty="0"/>
              <a:t>Проектирование урока</a:t>
            </a:r>
          </a:p>
          <a:p>
            <a:pPr>
              <a:lnSpc>
                <a:spcPct val="90000"/>
              </a:lnSpc>
            </a:pPr>
            <a:r>
              <a:rPr lang="ru-RU" sz="3600" dirty="0"/>
              <a:t>Целеполагание на уроке</a:t>
            </a:r>
          </a:p>
          <a:p>
            <a:pPr>
              <a:lnSpc>
                <a:spcPct val="90000"/>
              </a:lnSpc>
            </a:pPr>
            <a:r>
              <a:rPr lang="ru-RU" sz="3600" dirty="0"/>
              <a:t>Отбор содержания учебного материала</a:t>
            </a:r>
          </a:p>
          <a:p>
            <a:pPr>
              <a:lnSpc>
                <a:spcPct val="90000"/>
              </a:lnSpc>
            </a:pPr>
            <a:r>
              <a:rPr lang="ru-RU" sz="3600" dirty="0"/>
              <a:t>Методы и приемы обучения</a:t>
            </a:r>
          </a:p>
          <a:p>
            <a:pPr>
              <a:lnSpc>
                <a:spcPct val="90000"/>
              </a:lnSpc>
            </a:pPr>
            <a:r>
              <a:rPr lang="ru-RU" sz="3600" dirty="0"/>
              <a:t>Формы организации деятельности учащихся</a:t>
            </a:r>
          </a:p>
          <a:p>
            <a:pPr>
              <a:lnSpc>
                <a:spcPct val="90000"/>
              </a:lnSpc>
            </a:pPr>
            <a:r>
              <a:rPr lang="ru-RU" sz="3600" dirty="0"/>
              <a:t>Подготовка к домашней работе</a:t>
            </a:r>
          </a:p>
          <a:p>
            <a:pPr>
              <a:lnSpc>
                <a:spcPct val="90000"/>
              </a:lnSpc>
            </a:pPr>
            <a:r>
              <a:rPr lang="ru-RU" sz="3600" dirty="0"/>
              <a:t>Оценка, самооценка деятельности</a:t>
            </a:r>
          </a:p>
          <a:p>
            <a:pPr>
              <a:lnSpc>
                <a:spcPct val="90000"/>
              </a:lnSpc>
            </a:pPr>
            <a:r>
              <a:rPr lang="ru-RU" sz="3600" dirty="0" smtClean="0"/>
              <a:t>Рефлексия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6510733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</TotalTime>
  <Words>536</Words>
  <Application>Microsoft Office PowerPoint</Application>
  <PresentationFormat>Широкоэкранный</PresentationFormat>
  <Paragraphs>93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Times New Roman</vt:lpstr>
      <vt:lpstr>Trebuchet MS</vt:lpstr>
      <vt:lpstr>Wingdings 3</vt:lpstr>
      <vt:lpstr>Аспект</vt:lpstr>
      <vt:lpstr>Требованию к современному уроку биологии</vt:lpstr>
      <vt:lpstr>Презентация PowerPoint</vt:lpstr>
      <vt:lpstr>Стандарт преподавательских умений</vt:lpstr>
      <vt:lpstr>Компетентность в планировании и подготовке уроков</vt:lpstr>
      <vt:lpstr>Компетентность в управлении классом</vt:lpstr>
      <vt:lpstr>Максимальное соответствие потребности учеников</vt:lpstr>
      <vt:lpstr>Обеспечение активности и самостоятельности учеников</vt:lpstr>
      <vt:lpstr>Использование разнообразных методов оценивания</vt:lpstr>
      <vt:lpstr>Проектирование урока как технологической цепочки</vt:lpstr>
      <vt:lpstr>Учебная ситуация</vt:lpstr>
      <vt:lpstr>Презентация PowerPoint</vt:lpstr>
      <vt:lpstr>Приемы для создания учебной ситуации</vt:lpstr>
      <vt:lpstr>Создание учебной ситуации должно строиться с учетом:</vt:lpstr>
      <vt:lpstr>Структура урока в рамках ФГОС</vt:lpstr>
      <vt:lpstr>Организационный момент</vt:lpstr>
      <vt:lpstr>Актуализация знаний</vt:lpstr>
      <vt:lpstr>Целеполагание и постановка учебной задачи</vt:lpstr>
      <vt:lpstr>Открытие нового знания</vt:lpstr>
      <vt:lpstr>Первичное закрепление</vt:lpstr>
      <vt:lpstr>Самоанализ</vt:lpstr>
      <vt:lpstr>Включение нового знания в систему знаний и повторение</vt:lpstr>
      <vt:lpstr>Рефлексия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Требованию к современному уроку</dc:title>
  <dc:creator>Алексей Лялин</dc:creator>
  <cp:lastModifiedBy>Natasha</cp:lastModifiedBy>
  <cp:revision>11</cp:revision>
  <dcterms:created xsi:type="dcterms:W3CDTF">2017-03-28T17:45:06Z</dcterms:created>
  <dcterms:modified xsi:type="dcterms:W3CDTF">2018-07-04T07:19:18Z</dcterms:modified>
</cp:coreProperties>
</file>