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8" r:id="rId1"/>
  </p:sldMasterIdLst>
  <p:notesMasterIdLst>
    <p:notesMasterId r:id="rId26"/>
  </p:notesMasterIdLst>
  <p:sldIdLst>
    <p:sldId id="256" r:id="rId2"/>
    <p:sldId id="291" r:id="rId3"/>
    <p:sldId id="281" r:id="rId4"/>
    <p:sldId id="257" r:id="rId5"/>
    <p:sldId id="292" r:id="rId6"/>
    <p:sldId id="284" r:id="rId7"/>
    <p:sldId id="294" r:id="rId8"/>
    <p:sldId id="282" r:id="rId9"/>
    <p:sldId id="283" r:id="rId10"/>
    <p:sldId id="295" r:id="rId11"/>
    <p:sldId id="297" r:id="rId12"/>
    <p:sldId id="287" r:id="rId13"/>
    <p:sldId id="285" r:id="rId14"/>
    <p:sldId id="298" r:id="rId15"/>
    <p:sldId id="299" r:id="rId16"/>
    <p:sldId id="288" r:id="rId17"/>
    <p:sldId id="289" r:id="rId18"/>
    <p:sldId id="290" r:id="rId19"/>
    <p:sldId id="300" r:id="rId20"/>
    <p:sldId id="301" r:id="rId21"/>
    <p:sldId id="302" r:id="rId22"/>
    <p:sldId id="303" r:id="rId23"/>
    <p:sldId id="304" r:id="rId24"/>
    <p:sldId id="305" r:id="rId25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000000"/>
    <a:srgbClr val="105018"/>
    <a:srgbClr val="041406"/>
    <a:srgbClr val="99663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00"/>
    <p:restoredTop sz="94600"/>
  </p:normalViewPr>
  <p:slideViewPr>
    <p:cSldViewPr>
      <p:cViewPr varScale="1">
        <p:scale>
          <a:sx n="50" d="100"/>
          <a:sy n="50" d="100"/>
        </p:scale>
        <p:origin x="-66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742ECC94-33D0-4ABD-913A-103BAFFC35A8}" type="datetimeFigureOut">
              <a:rPr lang="ru-RU"/>
              <a:pPr>
                <a:defRPr/>
              </a:pPr>
              <a:t>05.07.2018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CC2D2CCA-50A8-4977-A1EF-3C03CF4C34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4513634-01A5-43BE-897C-36A627D95489}" type="slidenum">
              <a:rPr lang="ru-RU" smtClean="0"/>
              <a:pPr/>
              <a:t>4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D3F6A0-E2B0-4481-94FA-1482910E455D}" type="datetimeFigureOut">
              <a:rPr lang="ru-RU"/>
              <a:pPr>
                <a:defRPr/>
              </a:pPr>
              <a:t>05.07.2018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9ACB7F-69F9-49F5-8428-5DA528B522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F74F5B-24F0-48EF-8EEC-2488A9980058}" type="datetimeFigureOut">
              <a:rPr lang="ru-RU"/>
              <a:pPr>
                <a:defRPr/>
              </a:pPr>
              <a:t>05.07.2018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01C6AB-3929-4D22-B517-841FA29401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E93C81-C4F3-4FF1-BCAD-F3044B74FCCB}" type="datetimeFigureOut">
              <a:rPr lang="ru-RU"/>
              <a:pPr>
                <a:defRPr/>
              </a:pPr>
              <a:t>05.07.2018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33141F-A226-4D8E-8ED0-14024E91F7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E3F7FF-8985-40BB-AA9D-A9B1347AE406}" type="datetimeFigureOut">
              <a:rPr lang="ru-RU"/>
              <a:pPr>
                <a:defRPr/>
              </a:pPr>
              <a:t>05.07.2018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591C08-5C1F-4CEA-B0E8-DDAB20FFA5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299911-F15E-4DA7-8136-9D9253C3B9F2}" type="datetimeFigureOut">
              <a:rPr lang="ru-RU"/>
              <a:pPr>
                <a:defRPr/>
              </a:pPr>
              <a:t>05.07.2018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1C2051-CAF3-4677-A366-8C796BA912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CCEC73-393A-41FB-888E-020DA25E0253}" type="datetimeFigureOut">
              <a:rPr lang="ru-RU"/>
              <a:pPr>
                <a:defRPr/>
              </a:pPr>
              <a:t>05.07.2018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64AFAB-C217-4293-A25C-0CE32920EB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AA2CAF-3E9D-428B-BDF9-58B088C70075}" type="datetimeFigureOut">
              <a:rPr lang="ru-RU"/>
              <a:pPr>
                <a:defRPr/>
              </a:pPr>
              <a:t>05.07.2018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3DC6EB-065D-4E73-AD4E-66834CE08A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7290E3-45D0-42D1-A0DC-ED9AE71B69FC}" type="datetimeFigureOut">
              <a:rPr lang="ru-RU"/>
              <a:pPr>
                <a:defRPr/>
              </a:pPr>
              <a:t>05.07.2018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2C867E-9E35-4287-B3A1-D154DC42E5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901810-E9C2-4ECC-AEFD-626DE21B7D74}" type="datetimeFigureOut">
              <a:rPr lang="ru-RU"/>
              <a:pPr>
                <a:defRPr/>
              </a:pPr>
              <a:t>05.07.2018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47A8ED-2A96-416B-B4F3-60D1054955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6B2AC7-0F2B-43A4-94EB-3C86428C8241}" type="datetimeFigureOut">
              <a:rPr lang="ru-RU"/>
              <a:pPr>
                <a:defRPr/>
              </a:pPr>
              <a:t>05.07.2018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E9ACE2-E862-4721-960C-550344AB2E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C25CAF-7979-4BCE-9C92-9A31E86C4229}" type="datetimeFigureOut">
              <a:rPr lang="ru-RU"/>
              <a:pPr>
                <a:defRPr/>
              </a:pPr>
              <a:t>05.07.2018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5E08E0-5224-4562-96E2-AE7084577E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71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585CD5A3-BBDF-4EB6-9666-F85CB4D33F9B}" type="datetimeFigureOut">
              <a:rPr lang="ru-RU"/>
              <a:pPr>
                <a:defRPr/>
              </a:pPr>
              <a:t>05.07.2018</a:t>
            </a:fld>
            <a:endParaRPr lang="ru-RU"/>
          </a:p>
        </p:txBody>
      </p:sp>
      <p:sp>
        <p:nvSpPr>
          <p:cNvPr id="471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81E29B52-377B-4488-A186-D67A8E2B25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142976" y="1428736"/>
            <a:ext cx="7194597" cy="258532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Открытый урок </a:t>
            </a:r>
          </a:p>
          <a:p>
            <a:pPr algn="ctr">
              <a:defRPr/>
            </a:pPr>
            <a:r>
              <a:rPr lang="ru-RU" sz="5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по русскому языку </a:t>
            </a:r>
          </a:p>
          <a:p>
            <a:pPr algn="ctr">
              <a:defRPr/>
            </a:pPr>
            <a:r>
              <a:rPr lang="ru-RU" sz="5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в 7 А классе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00250" y="357188"/>
            <a:ext cx="4786313" cy="157003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457200" indent="-457200" algn="ctr">
              <a:defRPr/>
            </a:pPr>
            <a:r>
              <a:rPr lang="ru-RU" sz="2400" dirty="0"/>
              <a:t>1. Индивидуальная работа. </a:t>
            </a:r>
          </a:p>
          <a:p>
            <a:pPr marL="457200" indent="-457200" algn="ctr">
              <a:defRPr/>
            </a:pPr>
            <a:r>
              <a:rPr lang="ru-RU" sz="2400" dirty="0">
                <a:solidFill>
                  <a:srgbClr val="FF0000"/>
                </a:solidFill>
              </a:rPr>
              <a:t>Монолог Деепричастия.</a:t>
            </a:r>
          </a:p>
          <a:p>
            <a:pPr algn="ctr">
              <a:defRPr/>
            </a:pPr>
            <a:r>
              <a:rPr lang="ru-RU" sz="2400" dirty="0"/>
              <a:t>2. Работа в парах. </a:t>
            </a:r>
          </a:p>
          <a:p>
            <a:pPr algn="ctr">
              <a:defRPr/>
            </a:pPr>
            <a:r>
              <a:rPr lang="ru-RU" sz="2400" dirty="0">
                <a:solidFill>
                  <a:srgbClr val="FF0000"/>
                </a:solidFill>
              </a:rPr>
              <a:t>Заполнить таблицу</a:t>
            </a:r>
          </a:p>
        </p:txBody>
      </p:sp>
      <p:graphicFrame>
        <p:nvGraphicFramePr>
          <p:cNvPr id="5" name="Group 54"/>
          <p:cNvGraphicFramePr>
            <a:graphicFrameLocks/>
          </p:cNvGraphicFramePr>
          <p:nvPr/>
        </p:nvGraphicFramePr>
        <p:xfrm>
          <a:off x="571500" y="2357438"/>
          <a:ext cx="8229600" cy="3744911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9048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признаки глагола</a:t>
                      </a: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признаки наречия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30241"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 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1.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Char char="Ø"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 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1.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48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2.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 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2.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48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3.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 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3.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00250" y="357188"/>
            <a:ext cx="4786313" cy="157003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457200" indent="-457200" algn="ctr">
              <a:defRPr/>
            </a:pPr>
            <a:r>
              <a:rPr lang="ru-RU" sz="2400" dirty="0"/>
              <a:t>1. Индивидуальная работа </a:t>
            </a:r>
          </a:p>
          <a:p>
            <a:pPr marL="457200" indent="-457200" algn="ctr">
              <a:defRPr/>
            </a:pPr>
            <a:r>
              <a:rPr lang="ru-RU" sz="2400" dirty="0">
                <a:solidFill>
                  <a:srgbClr val="FF0000"/>
                </a:solidFill>
              </a:rPr>
              <a:t>Монолог Деепричастия</a:t>
            </a:r>
          </a:p>
          <a:p>
            <a:pPr algn="ctr">
              <a:defRPr/>
            </a:pPr>
            <a:r>
              <a:rPr lang="ru-RU" sz="2400" dirty="0"/>
              <a:t>2. Работа в парах </a:t>
            </a:r>
          </a:p>
          <a:p>
            <a:pPr algn="ctr">
              <a:defRPr/>
            </a:pPr>
            <a:r>
              <a:rPr lang="ru-RU" sz="2400" dirty="0">
                <a:solidFill>
                  <a:srgbClr val="FF0000"/>
                </a:solidFill>
              </a:rPr>
              <a:t>Заполнить таблицу</a:t>
            </a:r>
          </a:p>
        </p:txBody>
      </p:sp>
      <p:graphicFrame>
        <p:nvGraphicFramePr>
          <p:cNvPr id="5" name="Group 54"/>
          <p:cNvGraphicFramePr>
            <a:graphicFrameLocks/>
          </p:cNvGraphicFramePr>
          <p:nvPr/>
        </p:nvGraphicFramePr>
        <p:xfrm>
          <a:off x="571500" y="2357438"/>
          <a:ext cx="8229600" cy="4211608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9048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признаки глагола</a:t>
                      </a: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признаки наречия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30241"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 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1. Добавочное действие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Char char="Ø"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 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1. Неизменяемость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48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2. Вид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 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2.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Вопрос как?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48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3. Возвратность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 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3.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Синтаксическая роль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dirty="0" smtClean="0"/>
              <a:t>Работа в парах: </a:t>
            </a:r>
            <a:br>
              <a:rPr lang="ru-RU" sz="4000" dirty="0" smtClean="0"/>
            </a:br>
            <a:r>
              <a:rPr lang="ru-RU" sz="4000" dirty="0" smtClean="0"/>
              <a:t>образовать деепричастия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981200"/>
            <a:ext cx="4038600" cy="3305175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FF0000"/>
                </a:solidFill>
              </a:rPr>
              <a:t>Признавать – признавая</a:t>
            </a:r>
          </a:p>
          <a:p>
            <a:pPr eaLnBrk="1" hangingPunct="1">
              <a:defRPr/>
            </a:pPr>
            <a:r>
              <a:rPr lang="ru-RU" dirty="0" smtClean="0"/>
              <a:t>Признать – </a:t>
            </a:r>
          </a:p>
          <a:p>
            <a:pPr eaLnBrk="1" hangingPunct="1">
              <a:defRPr/>
            </a:pPr>
            <a:r>
              <a:rPr lang="ru-RU" dirty="0" smtClean="0"/>
              <a:t>Любить - </a:t>
            </a:r>
          </a:p>
          <a:p>
            <a:pPr eaLnBrk="1" hangingPunct="1">
              <a:defRPr/>
            </a:pPr>
            <a:r>
              <a:rPr lang="ru-RU" dirty="0" smtClean="0"/>
              <a:t>Полюбить – </a:t>
            </a:r>
          </a:p>
          <a:p>
            <a:pPr eaLnBrk="1" hangingPunct="1">
              <a:defRPr/>
            </a:pPr>
            <a:r>
              <a:rPr lang="ru-RU" dirty="0" smtClean="0"/>
              <a:t>Встречаться – 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dirty="0" smtClean="0"/>
          </a:p>
        </p:txBody>
      </p:sp>
      <p:sp>
        <p:nvSpPr>
          <p:cNvPr id="57349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643438" y="2349500"/>
            <a:ext cx="4038600" cy="4114800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/>
              <a:t>Встретиться - </a:t>
            </a:r>
          </a:p>
          <a:p>
            <a:pPr eaLnBrk="1" hangingPunct="1">
              <a:defRPr/>
            </a:pPr>
            <a:r>
              <a:rPr lang="ru-RU" smtClean="0"/>
              <a:t>Создавать – </a:t>
            </a:r>
          </a:p>
          <a:p>
            <a:pPr eaLnBrk="1" hangingPunct="1">
              <a:defRPr/>
            </a:pPr>
            <a:r>
              <a:rPr lang="ru-RU" smtClean="0"/>
              <a:t>Создать - </a:t>
            </a:r>
          </a:p>
          <a:p>
            <a:pPr eaLnBrk="1" hangingPunct="1">
              <a:defRPr/>
            </a:pPr>
            <a:r>
              <a:rPr lang="ru-RU" smtClean="0"/>
              <a:t>Возвеличить –</a:t>
            </a:r>
          </a:p>
          <a:p>
            <a:pPr eaLnBrk="1" hangingPunct="1">
              <a:defRPr/>
            </a:pPr>
            <a:r>
              <a:rPr lang="ru-RU" smtClean="0"/>
              <a:t>Возвеличивать -  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1357290" y="5214950"/>
            <a:ext cx="6442789" cy="95410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Мини – исследование: выделить </a:t>
            </a:r>
          </a:p>
          <a:p>
            <a:pPr algn="ctr">
              <a:defRPr/>
            </a:pP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суффиксы деепричастий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Работа в парах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63" y="1571625"/>
            <a:ext cx="8229600" cy="4114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FF0000"/>
                </a:solidFill>
              </a:rPr>
              <a:t>Морфемный разбор: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Рисуя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Желая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Увидев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Запомнив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Задумавшись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1285852" y="5500702"/>
            <a:ext cx="6442789" cy="95410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Мини – исследование: выделить </a:t>
            </a:r>
          </a:p>
          <a:p>
            <a:pPr algn="ctr">
              <a:defRPr/>
            </a:pP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суффиксы деепричастий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28625" y="1643063"/>
          <a:ext cx="8143934" cy="3847495"/>
        </p:xfrm>
        <a:graphic>
          <a:graphicData uri="http://schemas.openxmlformats.org/drawingml/2006/table">
            <a:tbl>
              <a:tblPr/>
              <a:tblGrid>
                <a:gridCol w="4071967"/>
                <a:gridCol w="4071967"/>
              </a:tblGrid>
              <a:tr h="13343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FF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Деепричастия несовершенного вида</a:t>
                      </a:r>
                      <a:endParaRPr lang="ru-RU" sz="2800" dirty="0" smtClean="0">
                        <a:solidFill>
                          <a:srgbClr val="FFFF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FF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ru-RU" sz="2800" b="1" i="1" dirty="0">
                          <a:solidFill>
                            <a:srgbClr val="FFFF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Что делая?</a:t>
                      </a:r>
                      <a:r>
                        <a:rPr lang="ru-RU" sz="2800" b="1" dirty="0">
                          <a:solidFill>
                            <a:srgbClr val="FFFF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)</a:t>
                      </a:r>
                      <a:endParaRPr lang="ru-RU" sz="2800" dirty="0">
                        <a:solidFill>
                          <a:srgbClr val="FFFF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FF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Деепричастия совершенного вида</a:t>
                      </a:r>
                      <a:endParaRPr lang="ru-RU" sz="2800" dirty="0">
                        <a:solidFill>
                          <a:srgbClr val="FFFF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FF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ru-RU" sz="2800" b="1" i="1" dirty="0">
                          <a:solidFill>
                            <a:srgbClr val="FFFF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Что сделав?</a:t>
                      </a:r>
                      <a:r>
                        <a:rPr lang="ru-RU" sz="2800" b="1" dirty="0">
                          <a:solidFill>
                            <a:srgbClr val="FFFF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)</a:t>
                      </a:r>
                      <a:endParaRPr lang="ru-RU" sz="2800" dirty="0">
                        <a:solidFill>
                          <a:srgbClr val="FFFF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43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-а, -я, </a:t>
                      </a:r>
                      <a:r>
                        <a:rPr lang="ru-RU" sz="2800" i="1" dirty="0">
                          <a:latin typeface="Times New Roman"/>
                          <a:ea typeface="Calibri"/>
                          <a:cs typeface="Times New Roman"/>
                        </a:rPr>
                        <a:t>-учи, -</a:t>
                      </a:r>
                      <a:r>
                        <a:rPr lang="ru-RU" sz="2800" i="1" dirty="0" err="1">
                          <a:latin typeface="Times New Roman"/>
                          <a:ea typeface="Calibri"/>
                          <a:cs typeface="Times New Roman"/>
                        </a:rPr>
                        <a:t>ючи</a:t>
                      </a:r>
                      <a:r>
                        <a:rPr lang="ru-RU" sz="2800" i="1" dirty="0">
                          <a:latin typeface="Times New Roman"/>
                          <a:ea typeface="Calibri"/>
                          <a:cs typeface="Times New Roman"/>
                        </a:rPr>
                        <a:t> (в устаревших формах слов)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-в, -вши, </a:t>
                      </a:r>
                      <a:r>
                        <a:rPr lang="ru-RU" sz="2800" i="1" dirty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ru-RU" sz="2800" i="1" dirty="0" err="1">
                          <a:latin typeface="Times New Roman"/>
                          <a:ea typeface="Calibri"/>
                          <a:cs typeface="Times New Roman"/>
                        </a:rPr>
                        <a:t>ши</a:t>
                      </a:r>
                      <a:r>
                        <a:rPr lang="ru-RU" sz="2800" i="1" dirty="0">
                          <a:latin typeface="Times New Roman"/>
                          <a:ea typeface="Calibri"/>
                          <a:cs typeface="Times New Roman"/>
                        </a:rPr>
                        <a:t> (в разговорном стиле)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31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latin typeface="Times New Roman"/>
                          <a:ea typeface="Calibri"/>
                          <a:cs typeface="Times New Roman"/>
                        </a:rPr>
                        <a:t>гуляя, </a:t>
                      </a: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начина</a:t>
                      </a: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я</a:t>
                      </a: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2800" dirty="0" smtClean="0">
                          <a:latin typeface="Times New Roman"/>
                          <a:ea typeface="Calibri"/>
                          <a:cs typeface="Times New Roman"/>
                        </a:rPr>
                        <a:t>буд</a:t>
                      </a: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учи</a:t>
                      </a:r>
                      <a:r>
                        <a:rPr lang="ru-RU" sz="280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latin typeface="Times New Roman"/>
                          <a:ea typeface="Calibri"/>
                          <a:cs typeface="Times New Roman"/>
                        </a:rPr>
                        <a:t>открыв, улыбну</a:t>
                      </a: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вши</a:t>
                      </a:r>
                      <a:r>
                        <a:rPr lang="ru-RU" sz="2800" dirty="0" smtClean="0">
                          <a:latin typeface="Times New Roman"/>
                          <a:ea typeface="Calibri"/>
                          <a:cs typeface="Times New Roman"/>
                        </a:rPr>
                        <a:t>сь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142976" y="357166"/>
            <a:ext cx="6994222" cy="70788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ru-RU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Суффиксы деепричастий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87421" y="285728"/>
            <a:ext cx="5253361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Исследовательская работа</a:t>
            </a:r>
          </a:p>
        </p:txBody>
      </p:sp>
      <p:sp>
        <p:nvSpPr>
          <p:cNvPr id="16387" name="TextBox 2"/>
          <p:cNvSpPr txBox="1">
            <a:spLocks noChangeArrowheads="1"/>
          </p:cNvSpPr>
          <p:nvPr/>
        </p:nvSpPr>
        <p:spPr bwMode="auto">
          <a:xfrm>
            <a:off x="928688" y="1500188"/>
            <a:ext cx="714375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/>
              <a:t>Причастный оборот – причастие +зависимое слово</a:t>
            </a:r>
          </a:p>
          <a:p>
            <a:r>
              <a:rPr lang="ru-RU" sz="2000"/>
              <a:t>Деепричастный оборот - ?</a:t>
            </a:r>
          </a:p>
          <a:p>
            <a:endParaRPr lang="ru-RU"/>
          </a:p>
          <a:p>
            <a:r>
              <a:rPr lang="ru-RU"/>
              <a:t>       какой?                                       </a:t>
            </a:r>
          </a:p>
          <a:p>
            <a:r>
              <a:rPr lang="ru-RU"/>
              <a:t>  х                                                     х</a:t>
            </a:r>
          </a:p>
          <a:p>
            <a:r>
              <a:rPr lang="ru-RU"/>
              <a:t>Сущ., /              /                               ?, / _ . _ . _ /</a:t>
            </a:r>
          </a:p>
        </p:txBody>
      </p:sp>
      <p:sp>
        <p:nvSpPr>
          <p:cNvPr id="12" name="Полилиния 11"/>
          <p:cNvSpPr/>
          <p:nvPr/>
        </p:nvSpPr>
        <p:spPr>
          <a:xfrm>
            <a:off x="1857375" y="3000375"/>
            <a:ext cx="801688" cy="142875"/>
          </a:xfrm>
          <a:custGeom>
            <a:avLst/>
            <a:gdLst>
              <a:gd name="connsiteX0" fmla="*/ 0 w 1343891"/>
              <a:gd name="connsiteY0" fmla="*/ 244763 h 270933"/>
              <a:gd name="connsiteX1" fmla="*/ 369455 w 1343891"/>
              <a:gd name="connsiteY1" fmla="*/ 4618 h 270933"/>
              <a:gd name="connsiteX2" fmla="*/ 711200 w 1343891"/>
              <a:gd name="connsiteY2" fmla="*/ 217054 h 270933"/>
              <a:gd name="connsiteX3" fmla="*/ 1016000 w 1343891"/>
              <a:gd name="connsiteY3" fmla="*/ 32327 h 270933"/>
              <a:gd name="connsiteX4" fmla="*/ 1293091 w 1343891"/>
              <a:gd name="connsiteY4" fmla="*/ 217054 h 270933"/>
              <a:gd name="connsiteX5" fmla="*/ 1320800 w 1343891"/>
              <a:gd name="connsiteY5" fmla="*/ 263236 h 270933"/>
              <a:gd name="connsiteX6" fmla="*/ 1330036 w 1343891"/>
              <a:gd name="connsiteY6" fmla="*/ 263236 h 270933"/>
              <a:gd name="connsiteX7" fmla="*/ 1330036 w 1343891"/>
              <a:gd name="connsiteY7" fmla="*/ 254000 h 270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43891" h="270933">
                <a:moveTo>
                  <a:pt x="0" y="244763"/>
                </a:moveTo>
                <a:cubicBezTo>
                  <a:pt x="125461" y="126999"/>
                  <a:pt x="250922" y="9236"/>
                  <a:pt x="369455" y="4618"/>
                </a:cubicBezTo>
                <a:cubicBezTo>
                  <a:pt x="487988" y="0"/>
                  <a:pt x="603443" y="212436"/>
                  <a:pt x="711200" y="217054"/>
                </a:cubicBezTo>
                <a:cubicBezTo>
                  <a:pt x="818958" y="221672"/>
                  <a:pt x="919018" y="32327"/>
                  <a:pt x="1016000" y="32327"/>
                </a:cubicBezTo>
                <a:cubicBezTo>
                  <a:pt x="1112982" y="32327"/>
                  <a:pt x="1242291" y="178569"/>
                  <a:pt x="1293091" y="217054"/>
                </a:cubicBezTo>
                <a:cubicBezTo>
                  <a:pt x="1343891" y="255539"/>
                  <a:pt x="1314643" y="255539"/>
                  <a:pt x="1320800" y="263236"/>
                </a:cubicBezTo>
                <a:cubicBezTo>
                  <a:pt x="1326957" y="270933"/>
                  <a:pt x="1328497" y="264775"/>
                  <a:pt x="1330036" y="263236"/>
                </a:cubicBezTo>
                <a:cubicBezTo>
                  <a:pt x="1331575" y="261697"/>
                  <a:pt x="1334654" y="255539"/>
                  <a:pt x="1330036" y="254000"/>
                </a:cubicBezTo>
              </a:path>
            </a:pathLst>
          </a:cu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cxnSp>
        <p:nvCxnSpPr>
          <p:cNvPr id="14" name="Прямая со стрелкой 13"/>
          <p:cNvCxnSpPr/>
          <p:nvPr/>
        </p:nvCxnSpPr>
        <p:spPr>
          <a:xfrm>
            <a:off x="1357313" y="2786063"/>
            <a:ext cx="1000125" cy="15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5286375" y="2786063"/>
            <a:ext cx="1000125" cy="15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474490" y="4286256"/>
            <a:ext cx="8222123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Определить синтаксическую роль деепричастия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571500" y="642938"/>
            <a:ext cx="8115300" cy="1109662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dirty="0" smtClean="0"/>
              <a:t>Определить синтаксическую роль деепричастия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800" dirty="0" smtClean="0"/>
              <a:t>Мы, россияне, объединенные общей исторической судьбой, созидая государственность на нашей земле, сознавая себя творцами всего нового и лучшего, желая занять достойное место в мировом сообществе, понимая  свою высокую ответственность перед будущими поколениями, обязуемся жить и  трудиться по законам правого государства ради процветания Родины.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4" name="Rectangle 4"/>
          <p:cNvSpPr>
            <a:spLocks noGrp="1" noChangeArrowheads="1"/>
          </p:cNvSpPr>
          <p:nvPr>
            <p:ph type="title"/>
          </p:nvPr>
        </p:nvSpPr>
        <p:spPr>
          <a:xfrm>
            <a:off x="142875" y="381000"/>
            <a:ext cx="8543925" cy="137160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Роль деепричастия в художественном произведении</a:t>
            </a:r>
          </a:p>
        </p:txBody>
      </p:sp>
      <p:sp>
        <p:nvSpPr>
          <p:cNvPr id="61445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400" dirty="0" smtClean="0"/>
              <a:t>В местах болотистых и топких,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400" dirty="0" smtClean="0"/>
              <a:t> Определив себе простор,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400" dirty="0" smtClean="0"/>
              <a:t> Ты жил трудом своим нелегким,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400" dirty="0" smtClean="0"/>
              <a:t> Умел врагу давать отпор.</a:t>
            </a:r>
          </a:p>
          <a:p>
            <a:pPr algn="r" eaLnBrk="1" hangingPunct="1">
              <a:buFont typeface="Wingdings" pitchFamily="2" charset="2"/>
              <a:buNone/>
              <a:defRPr/>
            </a:pPr>
            <a:r>
              <a:rPr lang="ru-RU" sz="2400" dirty="0" smtClean="0"/>
              <a:t>	</a:t>
            </a:r>
          </a:p>
          <a:p>
            <a:pPr algn="r" eaLnBrk="1" hangingPunct="1">
              <a:buFont typeface="Wingdings" pitchFamily="2" charset="2"/>
              <a:buNone/>
              <a:defRPr/>
            </a:pPr>
            <a:r>
              <a:rPr lang="ru-RU" sz="2400" dirty="0" smtClean="0"/>
              <a:t>Ю. Попков</a:t>
            </a:r>
          </a:p>
        </p:txBody>
      </p:sp>
      <p:sp>
        <p:nvSpPr>
          <p:cNvPr id="61446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400" dirty="0" smtClean="0"/>
              <a:t>Уходя в глубь веков,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400" dirty="0" smtClean="0"/>
              <a:t> Время укрытой тайной даль манит.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400" dirty="0" smtClean="0"/>
              <a:t> О прошлом память — вечный зов —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400" dirty="0" smtClean="0"/>
              <a:t>Душа народная хранит.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sz="2400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dirty="0" smtClean="0"/>
              <a:t>«Душа народная хранит»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2" name="Rectangle 4"/>
          <p:cNvSpPr>
            <a:spLocks noGrp="1" noChangeArrowheads="1"/>
          </p:cNvSpPr>
          <p:nvPr>
            <p:ph type="title"/>
          </p:nvPr>
        </p:nvSpPr>
        <p:spPr>
          <a:xfrm>
            <a:off x="142875" y="381000"/>
            <a:ext cx="9001125" cy="137160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Роль деепричастия в художественном произведении</a:t>
            </a:r>
          </a:p>
        </p:txBody>
      </p:sp>
      <p:sp>
        <p:nvSpPr>
          <p:cNvPr id="63493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dirty="0" smtClean="0"/>
              <a:t>Люблю тебя, как мать свою,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dirty="0" smtClean="0"/>
              <a:t>И, радуясь в душе,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dirty="0" smtClean="0"/>
              <a:t>Горжусь, что повезло родиться мне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dirty="0" smtClean="0"/>
              <a:t>На этой вот земле!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dirty="0" smtClean="0"/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dirty="0" smtClean="0"/>
              <a:t>С. </a:t>
            </a:r>
            <a:r>
              <a:rPr lang="ru-RU" dirty="0" err="1" smtClean="0"/>
              <a:t>Кумакшин</a:t>
            </a:r>
            <a:r>
              <a:rPr lang="ru-RU" dirty="0" smtClean="0"/>
              <a:t> «Мордовская земля»</a:t>
            </a:r>
          </a:p>
        </p:txBody>
      </p:sp>
      <p:sp>
        <p:nvSpPr>
          <p:cNvPr id="63494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dirty="0" smtClean="0"/>
              <a:t>Огни Мордовии моей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dirty="0" smtClean="0"/>
              <a:t> Мерцают, как глаза живые,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dirty="0" smtClean="0"/>
              <a:t>   Сливаясь с трепетом огней, Великой Матери-России.   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dirty="0" smtClean="0"/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dirty="0" smtClean="0"/>
              <a:t> И.Калинкин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dirty="0" smtClean="0"/>
              <a:t>«Огни Мордовии»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Прямоугольник 4"/>
          <p:cNvSpPr>
            <a:spLocks noChangeArrowheads="1"/>
          </p:cNvSpPr>
          <p:nvPr/>
        </p:nvSpPr>
        <p:spPr bwMode="auto">
          <a:xfrm>
            <a:off x="0" y="142875"/>
            <a:ext cx="9144000" cy="671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7200" algn="ctr" eaLnBrk="0" hangingPunct="0"/>
            <a:r>
              <a:rPr lang="ru-RU" sz="1600" b="1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Тест на определение уровня. КЛЮЧ</a:t>
            </a:r>
            <a:endParaRPr lang="ru-RU" sz="1600">
              <a:ea typeface="Calibri" pitchFamily="34" charset="0"/>
              <a:cs typeface="Times New Roman" pitchFamily="18" charset="0"/>
            </a:endParaRPr>
          </a:p>
          <a:p>
            <a:pPr indent="457200" eaLnBrk="0" hangingPunct="0"/>
            <a:r>
              <a:rPr lang="ru-RU" sz="1600" b="1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Признаки каких частей речи объединяются в деепричастии? Подчеркните правильные ответы:</a:t>
            </a:r>
            <a:endParaRPr lang="ru-RU" sz="1600">
              <a:ea typeface="Calibri" pitchFamily="34" charset="0"/>
              <a:cs typeface="Times New Roman" pitchFamily="18" charset="0"/>
            </a:endParaRPr>
          </a:p>
          <a:p>
            <a:pPr indent="457200" eaLnBrk="0" hangingPunct="0"/>
            <a:r>
              <a:rPr lang="ru-RU" sz="16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а) имени существительного</a:t>
            </a:r>
            <a:endParaRPr lang="ru-RU" sz="1600">
              <a:ea typeface="Calibri" pitchFamily="34" charset="0"/>
              <a:cs typeface="Times New Roman" pitchFamily="18" charset="0"/>
            </a:endParaRPr>
          </a:p>
          <a:p>
            <a:pPr indent="457200" eaLnBrk="0" hangingPunct="0"/>
            <a:r>
              <a:rPr lang="ru-RU" sz="16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б) имени прилагательного</a:t>
            </a:r>
            <a:endParaRPr lang="ru-RU" sz="1600">
              <a:ea typeface="Calibri" pitchFamily="34" charset="0"/>
              <a:cs typeface="Times New Roman" pitchFamily="18" charset="0"/>
            </a:endParaRPr>
          </a:p>
          <a:p>
            <a:pPr indent="457200" eaLnBrk="0" hangingPunct="0"/>
            <a:r>
              <a:rPr lang="ru-RU" sz="1600" b="1" u="sng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в) глагола</a:t>
            </a:r>
            <a:endParaRPr lang="ru-RU" sz="1600">
              <a:ea typeface="Calibri" pitchFamily="34" charset="0"/>
              <a:cs typeface="Times New Roman" pitchFamily="18" charset="0"/>
            </a:endParaRPr>
          </a:p>
          <a:p>
            <a:pPr indent="457200" eaLnBrk="0" hangingPunct="0"/>
            <a:r>
              <a:rPr lang="ru-RU" sz="16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г) местоимения</a:t>
            </a:r>
            <a:endParaRPr lang="ru-RU" sz="1600">
              <a:ea typeface="Calibri" pitchFamily="34" charset="0"/>
              <a:cs typeface="Times New Roman" pitchFamily="18" charset="0"/>
            </a:endParaRPr>
          </a:p>
          <a:p>
            <a:pPr indent="457200" eaLnBrk="0" hangingPunct="0"/>
            <a:r>
              <a:rPr lang="ru-RU" sz="1600" b="1" u="sng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д) наречия</a:t>
            </a:r>
            <a:endParaRPr lang="ru-RU" sz="1600">
              <a:ea typeface="Calibri" pitchFamily="34" charset="0"/>
              <a:cs typeface="Times New Roman" pitchFamily="18" charset="0"/>
            </a:endParaRPr>
          </a:p>
          <a:p>
            <a:pPr indent="457200" eaLnBrk="0" hangingPunct="0"/>
            <a:r>
              <a:rPr lang="ru-RU" sz="1600" b="1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Что обозначает деепричастие? Подчеркните правильный ответ:</a:t>
            </a:r>
            <a:endParaRPr lang="ru-RU" sz="1600">
              <a:ea typeface="Calibri" pitchFamily="34" charset="0"/>
              <a:cs typeface="Times New Roman" pitchFamily="18" charset="0"/>
            </a:endParaRPr>
          </a:p>
          <a:p>
            <a:pPr indent="457200" eaLnBrk="0" hangingPunct="0"/>
            <a:r>
              <a:rPr lang="ru-RU" sz="16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а) признак предмета;</a:t>
            </a:r>
            <a:endParaRPr lang="ru-RU" sz="1600">
              <a:ea typeface="Calibri" pitchFamily="34" charset="0"/>
              <a:cs typeface="Times New Roman" pitchFamily="18" charset="0"/>
            </a:endParaRPr>
          </a:p>
          <a:p>
            <a:pPr indent="457200" eaLnBrk="0" hangingPunct="0"/>
            <a:r>
              <a:rPr lang="ru-RU" sz="16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б) признак предмета по действию;</a:t>
            </a:r>
            <a:endParaRPr lang="ru-RU" sz="1600">
              <a:ea typeface="Calibri" pitchFamily="34" charset="0"/>
              <a:cs typeface="Times New Roman" pitchFamily="18" charset="0"/>
            </a:endParaRPr>
          </a:p>
          <a:p>
            <a:pPr indent="457200" eaLnBrk="0" hangingPunct="0"/>
            <a:r>
              <a:rPr lang="ru-RU" sz="16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в) основное действие;</a:t>
            </a:r>
            <a:endParaRPr lang="ru-RU" sz="1600">
              <a:ea typeface="Calibri" pitchFamily="34" charset="0"/>
              <a:cs typeface="Times New Roman" pitchFamily="18" charset="0"/>
            </a:endParaRPr>
          </a:p>
          <a:p>
            <a:pPr indent="457200" eaLnBrk="0" hangingPunct="0"/>
            <a:r>
              <a:rPr lang="ru-RU" sz="1600" b="1" u="sng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г) добавочное действие предмета.</a:t>
            </a:r>
            <a:endParaRPr lang="ru-RU" sz="1600">
              <a:ea typeface="Calibri" pitchFamily="34" charset="0"/>
              <a:cs typeface="Times New Roman" pitchFamily="18" charset="0"/>
            </a:endParaRPr>
          </a:p>
          <a:p>
            <a:pPr indent="457200" eaLnBrk="0" hangingPunct="0"/>
            <a:r>
              <a:rPr lang="ru-RU" sz="1600" b="1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Какие грамматические признаки деепричастие берет у глагола? Подчеркните правильные ответы:</a:t>
            </a:r>
            <a:endParaRPr lang="ru-RU" sz="1600">
              <a:ea typeface="Calibri" pitchFamily="34" charset="0"/>
              <a:cs typeface="Times New Roman" pitchFamily="18" charset="0"/>
            </a:endParaRPr>
          </a:p>
          <a:p>
            <a:pPr indent="457200" eaLnBrk="0" hangingPunct="0"/>
            <a:r>
              <a:rPr lang="ru-RU" sz="1600" b="1" u="sng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а) вид;</a:t>
            </a:r>
            <a:endParaRPr lang="ru-RU" sz="1600">
              <a:ea typeface="Calibri" pitchFamily="34" charset="0"/>
              <a:cs typeface="Times New Roman" pitchFamily="18" charset="0"/>
            </a:endParaRPr>
          </a:p>
          <a:p>
            <a:pPr indent="457200" eaLnBrk="0" hangingPunct="0"/>
            <a:r>
              <a:rPr lang="ru-RU" sz="16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б) время;</a:t>
            </a:r>
            <a:endParaRPr lang="ru-RU" sz="1600">
              <a:ea typeface="Calibri" pitchFamily="34" charset="0"/>
              <a:cs typeface="Times New Roman" pitchFamily="18" charset="0"/>
            </a:endParaRPr>
          </a:p>
          <a:p>
            <a:pPr indent="457200" eaLnBrk="0" hangingPunct="0"/>
            <a:r>
              <a:rPr lang="ru-RU" sz="16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в) склонение;</a:t>
            </a:r>
            <a:endParaRPr lang="ru-RU" sz="1600">
              <a:ea typeface="Calibri" pitchFamily="34" charset="0"/>
              <a:cs typeface="Times New Roman" pitchFamily="18" charset="0"/>
            </a:endParaRPr>
          </a:p>
          <a:p>
            <a:pPr indent="457200" eaLnBrk="0" hangingPunct="0"/>
            <a:r>
              <a:rPr lang="ru-RU" sz="1600" b="1" u="sng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г) переходность (непереходность);</a:t>
            </a:r>
            <a:endParaRPr lang="ru-RU" sz="1600">
              <a:ea typeface="Calibri" pitchFamily="34" charset="0"/>
              <a:cs typeface="Times New Roman" pitchFamily="18" charset="0"/>
            </a:endParaRPr>
          </a:p>
          <a:p>
            <a:pPr indent="457200" eaLnBrk="0" hangingPunct="0"/>
            <a:r>
              <a:rPr lang="ru-RU" sz="16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д) спряжение;</a:t>
            </a:r>
            <a:endParaRPr lang="ru-RU" sz="1600">
              <a:ea typeface="Calibri" pitchFamily="34" charset="0"/>
              <a:cs typeface="Times New Roman" pitchFamily="18" charset="0"/>
            </a:endParaRPr>
          </a:p>
          <a:p>
            <a:pPr indent="457200" eaLnBrk="0" hangingPunct="0"/>
            <a:r>
              <a:rPr lang="ru-RU" sz="16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е) лицо;</a:t>
            </a:r>
            <a:endParaRPr lang="ru-RU" sz="1600">
              <a:ea typeface="Calibri" pitchFamily="34" charset="0"/>
              <a:cs typeface="Times New Roman" pitchFamily="18" charset="0"/>
            </a:endParaRPr>
          </a:p>
          <a:p>
            <a:pPr indent="457200" eaLnBrk="0" hangingPunct="0"/>
            <a:r>
              <a:rPr lang="ru-RU" sz="1600" b="1" u="sng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ж) возвратность (невозвратность).</a:t>
            </a:r>
            <a:endParaRPr lang="ru-RU" sz="1600">
              <a:ea typeface="Calibri" pitchFamily="34" charset="0"/>
              <a:cs typeface="Times New Roman" pitchFamily="18" charset="0"/>
            </a:endParaRPr>
          </a:p>
          <a:p>
            <a:pPr indent="457200" eaLnBrk="0" hangingPunct="0"/>
            <a:r>
              <a:rPr lang="ru-RU" sz="1600" b="1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Как изменяются деепричастия? Подчеркните правильный ответ:</a:t>
            </a:r>
            <a:endParaRPr lang="ru-RU" sz="1600">
              <a:ea typeface="Calibri" pitchFamily="34" charset="0"/>
              <a:cs typeface="Times New Roman" pitchFamily="18" charset="0"/>
            </a:endParaRPr>
          </a:p>
          <a:p>
            <a:pPr indent="457200" eaLnBrk="0" hangingPunct="0"/>
            <a:r>
              <a:rPr lang="ru-RU" sz="16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а) по лицам и числам (спрягаются);</a:t>
            </a:r>
            <a:endParaRPr lang="ru-RU" sz="1600">
              <a:ea typeface="Calibri" pitchFamily="34" charset="0"/>
              <a:cs typeface="Times New Roman" pitchFamily="18" charset="0"/>
            </a:endParaRPr>
          </a:p>
          <a:p>
            <a:pPr indent="457200" eaLnBrk="0" hangingPunct="0"/>
            <a:r>
              <a:rPr lang="ru-RU" sz="16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б) по числам и падежам (склоняются);</a:t>
            </a:r>
            <a:endParaRPr lang="ru-RU" sz="1600">
              <a:ea typeface="Calibri" pitchFamily="34" charset="0"/>
              <a:cs typeface="Times New Roman" pitchFamily="18" charset="0"/>
            </a:endParaRPr>
          </a:p>
          <a:p>
            <a:pPr indent="457200" eaLnBrk="0" hangingPunct="0"/>
            <a:r>
              <a:rPr lang="ru-RU" sz="1600" b="1" u="sng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в) не изменяются вовсе.</a:t>
            </a:r>
            <a:endParaRPr lang="ru-RU" sz="1600"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500042"/>
            <a:ext cx="7810151" cy="1077218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Саранск – город, в котором я живу </a:t>
            </a:r>
          </a:p>
          <a:p>
            <a:pPr algn="ctr">
              <a:defRPr/>
            </a:pP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 который люблю безгранично...</a:t>
            </a:r>
          </a:p>
        </p:txBody>
      </p:sp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25" y="2000250"/>
            <a:ext cx="6983413" cy="464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Прямоугольник 1"/>
          <p:cNvSpPr>
            <a:spLocks noChangeArrowheads="1"/>
          </p:cNvSpPr>
          <p:nvPr/>
        </p:nvSpPr>
        <p:spPr bwMode="auto">
          <a:xfrm>
            <a:off x="0" y="0"/>
            <a:ext cx="9144000" cy="6462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7200" algn="ctr" eaLnBrk="0" hangingPunct="0"/>
            <a:r>
              <a:rPr lang="ru-RU" b="1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Тест на определение уровня. КЛЮЧ</a:t>
            </a:r>
            <a:endParaRPr lang="ru-RU">
              <a:ea typeface="Calibri" pitchFamily="34" charset="0"/>
              <a:cs typeface="Times New Roman" pitchFamily="18" charset="0"/>
            </a:endParaRPr>
          </a:p>
          <a:p>
            <a:pPr indent="457200" eaLnBrk="0" hangingPunct="0"/>
            <a:r>
              <a:rPr lang="ru-RU" b="1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 Каким членом предложения обычно бывают деепричастия? Подчеркните правильный ответ:</a:t>
            </a:r>
            <a:endParaRPr lang="ru-RU">
              <a:ea typeface="Calibri" pitchFamily="34" charset="0"/>
              <a:cs typeface="Times New Roman" pitchFamily="18" charset="0"/>
            </a:endParaRPr>
          </a:p>
          <a:p>
            <a:pPr indent="457200" eaLnBrk="0" hangingPunct="0"/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а) определением;</a:t>
            </a:r>
            <a:endParaRPr lang="ru-RU">
              <a:ea typeface="Calibri" pitchFamily="34" charset="0"/>
              <a:cs typeface="Times New Roman" pitchFamily="18" charset="0"/>
            </a:endParaRPr>
          </a:p>
          <a:p>
            <a:pPr indent="457200" eaLnBrk="0" hangingPunct="0"/>
            <a:r>
              <a:rPr lang="ru-RU" b="1" u="sng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б) обстоятельством;</a:t>
            </a:r>
            <a:endParaRPr lang="ru-RU">
              <a:ea typeface="Calibri" pitchFamily="34" charset="0"/>
              <a:cs typeface="Times New Roman" pitchFamily="18" charset="0"/>
            </a:endParaRPr>
          </a:p>
          <a:p>
            <a:pPr indent="457200" eaLnBrk="0" hangingPunct="0"/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в) дополнением;</a:t>
            </a:r>
            <a:endParaRPr lang="ru-RU">
              <a:ea typeface="Calibri" pitchFamily="34" charset="0"/>
              <a:cs typeface="Times New Roman" pitchFamily="18" charset="0"/>
            </a:endParaRPr>
          </a:p>
          <a:p>
            <a:pPr indent="457200" eaLnBrk="0" hangingPunct="0"/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г) сказуемым.</a:t>
            </a:r>
            <a:endParaRPr lang="ru-RU">
              <a:ea typeface="Calibri" pitchFamily="34" charset="0"/>
              <a:cs typeface="Times New Roman" pitchFamily="18" charset="0"/>
            </a:endParaRPr>
          </a:p>
          <a:p>
            <a:pPr indent="457200" eaLnBrk="0" hangingPunct="0"/>
            <a:r>
              <a:rPr lang="ru-RU" b="1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6. Какие суффиксы участвуют в образовании деепричастий несовершенного вида? Подчеркните правильный ответ:</a:t>
            </a:r>
            <a:endParaRPr lang="ru-RU">
              <a:ea typeface="Calibri" pitchFamily="34" charset="0"/>
              <a:cs typeface="Times New Roman" pitchFamily="18" charset="0"/>
            </a:endParaRPr>
          </a:p>
          <a:p>
            <a:pPr indent="457200" eaLnBrk="0" hangingPunct="0"/>
            <a:r>
              <a:rPr lang="ru-RU" b="1" u="sng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а) </a:t>
            </a:r>
            <a:r>
              <a:rPr lang="ru-RU" b="1" u="sng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–</a:t>
            </a:r>
            <a:r>
              <a:rPr lang="ru-RU" b="1" u="sng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а, -я;</a:t>
            </a:r>
            <a:endParaRPr lang="ru-RU">
              <a:ea typeface="Calibri" pitchFamily="34" charset="0"/>
              <a:cs typeface="Times New Roman" pitchFamily="18" charset="0"/>
            </a:endParaRPr>
          </a:p>
          <a:p>
            <a:pPr indent="457200" eaLnBrk="0" hangingPunct="0"/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б) </a:t>
            </a:r>
            <a:r>
              <a:rPr lang="ru-RU">
                <a:latin typeface="Calibri" pitchFamily="34" charset="0"/>
                <a:ea typeface="Calibri" pitchFamily="34" charset="0"/>
                <a:cs typeface="Times New Roman" pitchFamily="18" charset="0"/>
              </a:rPr>
              <a:t>–</a:t>
            </a:r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в, -вши;</a:t>
            </a:r>
            <a:endParaRPr lang="ru-RU">
              <a:ea typeface="Calibri" pitchFamily="34" charset="0"/>
              <a:cs typeface="Times New Roman" pitchFamily="18" charset="0"/>
            </a:endParaRPr>
          </a:p>
          <a:p>
            <a:pPr indent="457200" eaLnBrk="0" hangingPunct="0"/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в) </a:t>
            </a:r>
            <a:r>
              <a:rPr lang="ru-RU">
                <a:latin typeface="Calibri" pitchFamily="34" charset="0"/>
                <a:ea typeface="Calibri" pitchFamily="34" charset="0"/>
                <a:cs typeface="Times New Roman" pitchFamily="18" charset="0"/>
              </a:rPr>
              <a:t>–</a:t>
            </a:r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ши</a:t>
            </a:r>
            <a:endParaRPr lang="ru-RU">
              <a:ea typeface="Calibri" pitchFamily="34" charset="0"/>
              <a:cs typeface="Times New Roman" pitchFamily="18" charset="0"/>
            </a:endParaRPr>
          </a:p>
          <a:p>
            <a:pPr indent="457200" eaLnBrk="0" hangingPunct="0"/>
            <a:r>
              <a:rPr lang="ru-RU" b="1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7. Подчеркните в рядах глагольных форм деепричастия:</a:t>
            </a:r>
            <a:endParaRPr lang="ru-RU">
              <a:ea typeface="Calibri" pitchFamily="34" charset="0"/>
              <a:cs typeface="Times New Roman" pitchFamily="18" charset="0"/>
            </a:endParaRPr>
          </a:p>
          <a:p>
            <a:pPr indent="457200" eaLnBrk="0" hangingPunct="0"/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а) плачущий, </a:t>
            </a:r>
            <a:r>
              <a:rPr lang="ru-RU" b="1" u="sng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плача</a:t>
            </a:r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плачет, плачь;</a:t>
            </a:r>
            <a:endParaRPr lang="ru-RU">
              <a:ea typeface="Calibri" pitchFamily="34" charset="0"/>
              <a:cs typeface="Times New Roman" pitchFamily="18" charset="0"/>
            </a:endParaRPr>
          </a:p>
          <a:p>
            <a:pPr indent="457200" eaLnBrk="0" hangingPunct="0"/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б) </a:t>
            </a:r>
            <a:r>
              <a:rPr lang="ru-RU" b="1" u="sng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отдохнув</a:t>
            </a:r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отдохнувший, отдохну, отдохни;</a:t>
            </a:r>
            <a:endParaRPr lang="ru-RU">
              <a:ea typeface="Calibri" pitchFamily="34" charset="0"/>
              <a:cs typeface="Times New Roman" pitchFamily="18" charset="0"/>
            </a:endParaRPr>
          </a:p>
          <a:p>
            <a:pPr indent="457200" eaLnBrk="0" hangingPunct="0"/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в) </a:t>
            </a:r>
            <a:r>
              <a:rPr lang="ru-RU" b="1" u="sng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прикасаясь</a:t>
            </a:r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прикасался, прикасается, прикасайся;</a:t>
            </a:r>
            <a:endParaRPr lang="ru-RU">
              <a:ea typeface="Calibri" pitchFamily="34" charset="0"/>
              <a:cs typeface="Times New Roman" pitchFamily="18" charset="0"/>
            </a:endParaRPr>
          </a:p>
          <a:p>
            <a:pPr indent="457200" eaLnBrk="0" hangingPunct="0"/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г) испугавшийся, </a:t>
            </a:r>
            <a:r>
              <a:rPr lang="ru-RU" b="1" u="sng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испугавшись</a:t>
            </a:r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испугаешься, испугался;</a:t>
            </a:r>
            <a:endParaRPr lang="ru-RU">
              <a:ea typeface="Calibri" pitchFamily="34" charset="0"/>
              <a:cs typeface="Times New Roman" pitchFamily="18" charset="0"/>
            </a:endParaRPr>
          </a:p>
          <a:p>
            <a:pPr indent="457200" eaLnBrk="0" hangingPunct="0"/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д) сойди, </a:t>
            </a:r>
            <a:r>
              <a:rPr lang="ru-RU" b="1" u="sng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сойдя</a:t>
            </a:r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сойду, сойдёт;</a:t>
            </a:r>
            <a:endParaRPr lang="ru-RU">
              <a:ea typeface="Calibri" pitchFamily="34" charset="0"/>
              <a:cs typeface="Times New Roman" pitchFamily="18" charset="0"/>
            </a:endParaRPr>
          </a:p>
          <a:p>
            <a:pPr indent="457200" eaLnBrk="0" hangingPunct="0"/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е) </a:t>
            </a:r>
            <a:r>
              <a:rPr lang="ru-RU" b="1" u="sng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указав</a:t>
            </a:r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указавший, указал, указать;</a:t>
            </a:r>
            <a:endParaRPr lang="ru-RU">
              <a:ea typeface="Calibri" pitchFamily="34" charset="0"/>
              <a:cs typeface="Times New Roman" pitchFamily="18" charset="0"/>
            </a:endParaRPr>
          </a:p>
          <a:p>
            <a:pPr indent="457200" eaLnBrk="0" hangingPunct="0"/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ж) чувствуют, чувствующий, </a:t>
            </a:r>
            <a:r>
              <a:rPr lang="ru-RU" b="1" u="sng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чувствуя</a:t>
            </a:r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чувствуем.</a:t>
            </a:r>
            <a:endParaRPr lang="ru-RU">
              <a:ea typeface="Calibri" pitchFamily="34" charset="0"/>
              <a:cs typeface="Times New Roman" pitchFamily="18" charset="0"/>
            </a:endParaRPr>
          </a:p>
          <a:p>
            <a:pPr indent="457200" eaLnBrk="0" hangingPunct="0"/>
            <a:r>
              <a:rPr lang="ru-RU" b="1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8. Образуйте деепричастия несовершенного вида и совершенного вида от глаголов:</a:t>
            </a:r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>
              <a:ea typeface="Calibri" pitchFamily="34" charset="0"/>
              <a:cs typeface="Times New Roman" pitchFamily="18" charset="0"/>
            </a:endParaRPr>
          </a:p>
          <a:p>
            <a:pPr indent="457200" eaLnBrk="0" hangingPunct="0"/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Касаться </a:t>
            </a:r>
            <a:r>
              <a:rPr lang="ru-RU">
                <a:latin typeface="Calibri" pitchFamily="34" charset="0"/>
                <a:ea typeface="Calibri" pitchFamily="34" charset="0"/>
                <a:cs typeface="Times New Roman" pitchFamily="18" charset="0"/>
              </a:rPr>
              <a:t>–</a:t>
            </a:r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b="1" u="sng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касаясь, коснувшись</a:t>
            </a:r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endParaRPr lang="ru-RU">
              <a:ea typeface="Calibri" pitchFamily="34" charset="0"/>
              <a:cs typeface="Times New Roman" pitchFamily="18" charset="0"/>
            </a:endParaRPr>
          </a:p>
          <a:p>
            <a:pPr indent="457200" eaLnBrk="0" hangingPunct="0"/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Встретить </a:t>
            </a:r>
            <a:r>
              <a:rPr lang="ru-RU">
                <a:latin typeface="Calibri" pitchFamily="34" charset="0"/>
                <a:ea typeface="Calibri" pitchFamily="34" charset="0"/>
                <a:cs typeface="Times New Roman" pitchFamily="18" charset="0"/>
              </a:rPr>
              <a:t>–</a:t>
            </a:r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b="1" u="sng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встречая, встретив</a:t>
            </a:r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"/>
          <p:cNvSpPr>
            <a:spLocks noChangeArrowheads="1"/>
          </p:cNvSpPr>
          <p:nvPr/>
        </p:nvSpPr>
        <p:spPr bwMode="auto">
          <a:xfrm>
            <a:off x="428625" y="712788"/>
            <a:ext cx="8072438" cy="440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6350" eaLnBrk="0" hangingPunct="0"/>
            <a:r>
              <a:rPr lang="ru-RU" sz="2800" u="sng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Правильно выполненным считается вопрос, если задание выполнено полностью без ошибок.</a:t>
            </a:r>
            <a:endParaRPr lang="ru-RU" sz="2800">
              <a:ea typeface="Calibri" pitchFamily="34" charset="0"/>
              <a:cs typeface="Times New Roman" pitchFamily="18" charset="0"/>
            </a:endParaRPr>
          </a:p>
          <a:p>
            <a:pPr indent="6350" eaLnBrk="0" hangingPunct="0"/>
            <a:endParaRPr lang="ru-RU" sz="28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indent="6350" eaLnBrk="0" hangingPunct="0"/>
            <a:r>
              <a:rPr lang="ru-RU" sz="28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Определите свой уровень:</a:t>
            </a:r>
            <a:endParaRPr lang="ru-RU" sz="2800">
              <a:ea typeface="Calibri" pitchFamily="34" charset="0"/>
              <a:cs typeface="Times New Roman" pitchFamily="18" charset="0"/>
            </a:endParaRPr>
          </a:p>
          <a:p>
            <a:pPr indent="6350" eaLnBrk="0" hangingPunct="0"/>
            <a:r>
              <a:rPr lang="en-US" sz="28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</a:t>
            </a:r>
            <a:r>
              <a:rPr lang="ru-RU" sz="28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ур. </a:t>
            </a:r>
            <a:r>
              <a:rPr lang="ru-RU" sz="2800">
                <a:ea typeface="Calibri" pitchFamily="34" charset="0"/>
                <a:cs typeface="Times New Roman" pitchFamily="18" charset="0"/>
              </a:rPr>
              <a:t>–</a:t>
            </a:r>
            <a:r>
              <a:rPr lang="ru-RU" sz="28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 задание</a:t>
            </a:r>
            <a:endParaRPr lang="ru-RU" sz="2800">
              <a:ea typeface="Calibri" pitchFamily="34" charset="0"/>
              <a:cs typeface="Times New Roman" pitchFamily="18" charset="0"/>
            </a:endParaRPr>
          </a:p>
          <a:p>
            <a:pPr indent="6350" eaLnBrk="0" hangingPunct="0"/>
            <a:r>
              <a:rPr lang="en-US" sz="28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II</a:t>
            </a:r>
            <a:r>
              <a:rPr lang="ru-RU" sz="28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ур. </a:t>
            </a:r>
            <a:r>
              <a:rPr lang="ru-RU" sz="2800">
                <a:ea typeface="Calibri" pitchFamily="34" charset="0"/>
                <a:cs typeface="Times New Roman" pitchFamily="18" charset="0"/>
              </a:rPr>
              <a:t>–</a:t>
            </a:r>
            <a:r>
              <a:rPr lang="ru-RU" sz="28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2-3 задания</a:t>
            </a:r>
            <a:endParaRPr lang="ru-RU" sz="2800">
              <a:ea typeface="Calibri" pitchFamily="34" charset="0"/>
              <a:cs typeface="Times New Roman" pitchFamily="18" charset="0"/>
            </a:endParaRPr>
          </a:p>
          <a:p>
            <a:pPr indent="6350" eaLnBrk="0" hangingPunct="0"/>
            <a:r>
              <a:rPr lang="en-US" sz="28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III</a:t>
            </a:r>
            <a:r>
              <a:rPr lang="ru-RU" sz="28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ур. </a:t>
            </a:r>
            <a:r>
              <a:rPr lang="ru-RU" sz="2800">
                <a:ea typeface="Calibri" pitchFamily="34" charset="0"/>
                <a:cs typeface="Times New Roman" pitchFamily="18" charset="0"/>
              </a:rPr>
              <a:t>–</a:t>
            </a:r>
            <a:r>
              <a:rPr lang="ru-RU" sz="28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4-5 заданий</a:t>
            </a:r>
            <a:endParaRPr lang="ru-RU" sz="2800">
              <a:ea typeface="Calibri" pitchFamily="34" charset="0"/>
              <a:cs typeface="Times New Roman" pitchFamily="18" charset="0"/>
            </a:endParaRPr>
          </a:p>
          <a:p>
            <a:pPr indent="6350" eaLnBrk="0" hangingPunct="0"/>
            <a:r>
              <a:rPr lang="en-US" sz="28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IV</a:t>
            </a:r>
            <a:r>
              <a:rPr lang="ru-RU" sz="28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ур. </a:t>
            </a:r>
            <a:r>
              <a:rPr lang="ru-RU" sz="2800">
                <a:ea typeface="Calibri" pitchFamily="34" charset="0"/>
                <a:cs typeface="Times New Roman" pitchFamily="18" charset="0"/>
              </a:rPr>
              <a:t>–</a:t>
            </a:r>
            <a:r>
              <a:rPr lang="ru-RU" sz="28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6-7 заданий</a:t>
            </a:r>
            <a:endParaRPr lang="ru-RU" sz="2800">
              <a:ea typeface="Calibri" pitchFamily="34" charset="0"/>
              <a:cs typeface="Times New Roman" pitchFamily="18" charset="0"/>
            </a:endParaRPr>
          </a:p>
          <a:p>
            <a:pPr indent="6350" eaLnBrk="0" hangingPunct="0"/>
            <a:r>
              <a:rPr lang="en-US" sz="28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</a:t>
            </a:r>
            <a:r>
              <a:rPr lang="ru-RU" sz="28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ур. </a:t>
            </a:r>
            <a:r>
              <a:rPr lang="ru-RU" sz="2800">
                <a:ea typeface="Calibri" pitchFamily="34" charset="0"/>
                <a:cs typeface="Times New Roman" pitchFamily="18" charset="0"/>
              </a:rPr>
              <a:t>–</a:t>
            </a:r>
            <a:r>
              <a:rPr lang="ru-RU" sz="28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8 заданий</a:t>
            </a:r>
            <a:endParaRPr lang="ru-RU" sz="2800">
              <a:ea typeface="Calibri" pitchFamily="34" charset="0"/>
              <a:cs typeface="Times New Roman" pitchFamily="18" charset="0"/>
            </a:endParaRPr>
          </a:p>
          <a:p>
            <a:pPr indent="6350" eaLnBrk="0" hangingPunct="0"/>
            <a:endParaRPr lang="ru-RU" sz="2800"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0"/>
            <a:ext cx="8229600" cy="137160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Дополнительный материал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42938" y="1643063"/>
            <a:ext cx="8001000" cy="35401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800" dirty="0"/>
              <a:t>Найти и исправить грамматические ошибки.</a:t>
            </a:r>
          </a:p>
          <a:p>
            <a:pPr>
              <a:defRPr/>
            </a:pPr>
            <a:endParaRPr lang="ru-RU" sz="2800" dirty="0"/>
          </a:p>
          <a:p>
            <a:pPr marL="342900" indent="-342900">
              <a:buFontTx/>
              <a:buAutoNum type="arabicPeriod"/>
              <a:defRPr/>
            </a:pPr>
            <a:r>
              <a:rPr lang="ru-RU" sz="2800" dirty="0"/>
              <a:t>Подъезжая к городу, вдруг замелькали огни.</a:t>
            </a:r>
          </a:p>
          <a:p>
            <a:pPr marL="342900" indent="-342900">
              <a:buFontTx/>
              <a:buAutoNum type="arabicPeriod"/>
              <a:defRPr/>
            </a:pPr>
            <a:r>
              <a:rPr lang="ru-RU" sz="2800" dirty="0"/>
              <a:t>Гуляя по Саранску, нас охватило радостное волнение.</a:t>
            </a:r>
          </a:p>
          <a:p>
            <a:pPr marL="342900" indent="-342900">
              <a:buFontTx/>
              <a:buAutoNum type="arabicPeriod"/>
              <a:defRPr/>
            </a:pPr>
            <a:r>
              <a:rPr lang="ru-RU" sz="2800" dirty="0"/>
              <a:t>Выступая на концерте, зал внимательно слушал исполнителя.</a:t>
            </a:r>
          </a:p>
          <a:p>
            <a:pPr marL="342900" indent="-342900">
              <a:buFontTx/>
              <a:buAutoNum type="arabicPeriod"/>
              <a:defRPr/>
            </a:pPr>
            <a:r>
              <a:rPr lang="ru-RU" sz="2800" dirty="0"/>
              <a:t>Войдя в автобус, неожиданно пошел снег.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Рефлексия </a:t>
            </a:r>
          </a:p>
        </p:txBody>
      </p:sp>
      <p:sp>
        <p:nvSpPr>
          <p:cNvPr id="24579" name="TextBox 2"/>
          <p:cNvSpPr txBox="1">
            <a:spLocks noChangeArrowheads="1"/>
          </p:cNvSpPr>
          <p:nvPr/>
        </p:nvSpPr>
        <p:spPr bwMode="auto">
          <a:xfrm>
            <a:off x="785813" y="1571625"/>
            <a:ext cx="8143875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/>
              <a:t>... себя называю, </a:t>
            </a:r>
          </a:p>
          <a:p>
            <a:r>
              <a:rPr lang="ru-RU" sz="3200"/>
              <a:t>... действие обозначаю,</a:t>
            </a:r>
          </a:p>
          <a:p>
            <a:r>
              <a:rPr lang="ru-RU" sz="3200"/>
              <a:t>На вопрос... отвечаю,</a:t>
            </a:r>
          </a:p>
          <a:p>
            <a:r>
              <a:rPr lang="ru-RU" sz="3200"/>
              <a:t>... и ... вида бываю,</a:t>
            </a:r>
          </a:p>
          <a:p>
            <a:r>
              <a:rPr lang="ru-RU" sz="3200"/>
              <a:t>... поясняю. </a:t>
            </a:r>
          </a:p>
          <a:p>
            <a:r>
              <a:rPr lang="ru-RU" sz="3200"/>
              <a:t>Чтобы  от глагола меня образовать,</a:t>
            </a:r>
          </a:p>
          <a:p>
            <a:r>
              <a:rPr lang="ru-RU" sz="3200"/>
              <a:t>надо ... взять.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Домашнее задание</a:t>
            </a:r>
          </a:p>
        </p:txBody>
      </p:sp>
      <p:sp>
        <p:nvSpPr>
          <p:cNvPr id="25603" name="TextBox 2"/>
          <p:cNvSpPr txBox="1">
            <a:spLocks noChangeArrowheads="1"/>
          </p:cNvSpPr>
          <p:nvPr/>
        </p:nvSpPr>
        <p:spPr bwMode="auto">
          <a:xfrm>
            <a:off x="285750" y="1571625"/>
            <a:ext cx="885825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/>
              <a:t>Написать сочинение – миниатюру на тему: «Мой город – Саранск», включив деепричастия и деепричастные обороты.</a:t>
            </a:r>
          </a:p>
        </p:txBody>
      </p:sp>
      <p:pic>
        <p:nvPicPr>
          <p:cNvPr id="2560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38" y="2928938"/>
            <a:ext cx="5715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785813" y="1071563"/>
            <a:ext cx="7829550" cy="966787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Лингвистическая разминка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3700" y="1928813"/>
            <a:ext cx="8750300" cy="4668837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FF0000"/>
                </a:solidFill>
              </a:rPr>
              <a:t>               </a:t>
            </a:r>
            <a:r>
              <a:rPr lang="en-US" dirty="0" smtClean="0">
                <a:solidFill>
                  <a:srgbClr val="FF0000"/>
                </a:solidFill>
              </a:rPr>
              <a:t>“</a:t>
            </a:r>
            <a:r>
              <a:rPr lang="ru-RU" dirty="0" smtClean="0">
                <a:solidFill>
                  <a:srgbClr val="FF0000"/>
                </a:solidFill>
              </a:rPr>
              <a:t>Найди лишнее слово</a:t>
            </a:r>
            <a:r>
              <a:rPr lang="en-US" dirty="0" smtClean="0">
                <a:solidFill>
                  <a:srgbClr val="FF0000"/>
                </a:solidFill>
              </a:rPr>
              <a:t>”</a:t>
            </a:r>
            <a:endParaRPr lang="ru-RU" dirty="0" smtClean="0">
              <a:solidFill>
                <a:srgbClr val="FF0000"/>
              </a:solidFill>
            </a:endParaRPr>
          </a:p>
          <a:p>
            <a:pPr eaLnBrk="1" hangingPunct="1">
              <a:defRPr/>
            </a:pPr>
            <a:r>
              <a:rPr lang="ru-RU" dirty="0" smtClean="0"/>
              <a:t> 	</a:t>
            </a:r>
            <a:r>
              <a:rPr lang="ru-RU" sz="2800" dirty="0" smtClean="0"/>
              <a:t>ЛЮБОВАТЬСЯ, ГУЛЯТЬ, ВОСХИЩАЯСЬ, ГОРДИТЬСЯ; </a:t>
            </a:r>
          </a:p>
          <a:p>
            <a:pPr eaLnBrk="1" hangingPunct="1">
              <a:defRPr/>
            </a:pPr>
            <a:r>
              <a:rPr lang="ru-RU" sz="2800" dirty="0" smtClean="0"/>
              <a:t> 	БЫСТРО, ВЕСЕЛО, ХОРОШО, ЛЮБУЯСЬ; </a:t>
            </a:r>
          </a:p>
          <a:p>
            <a:pPr eaLnBrk="1" hangingPunct="1">
              <a:defRPr/>
            </a:pPr>
            <a:r>
              <a:rPr lang="ru-RU" sz="2800" dirty="0" smtClean="0"/>
              <a:t> 	ГОВОРИЛ, ГУЛЯЯ, УЛЫБАЛСЯ, РАДОВАЛСЯ; </a:t>
            </a:r>
          </a:p>
          <a:p>
            <a:pPr eaLnBrk="1" hangingPunct="1">
              <a:defRPr/>
            </a:pPr>
            <a:r>
              <a:rPr lang="ru-RU" sz="2800" dirty="0" smtClean="0"/>
              <a:t> 	 ОСНОВАТЕЛЬНО, КРАСИВО, СОВРЕМЕННО, ВОПЛОТИВ.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85813" y="357188"/>
            <a:ext cx="7786687" cy="5238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800" dirty="0"/>
              <a:t>Мотивация познавательной деятельности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143000" y="1500188"/>
            <a:ext cx="7115175" cy="466725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2075" tIns="46037" rIns="92075" bIns="46037"/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rgbClr val="FFCC66"/>
                </a:solidFill>
              </a:rPr>
              <a:t>Цели урока: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928662" y="285728"/>
            <a:ext cx="7643866" cy="8309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4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Тема: Деепричастие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71500" y="2428875"/>
            <a:ext cx="8215313" cy="3692525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342900" indent="-342900" algn="just">
              <a:buFontTx/>
              <a:buAutoNum type="romanUcPeriod"/>
              <a:defRPr/>
            </a:pPr>
            <a:r>
              <a:rPr lang="ru-RU" sz="2400" dirty="0">
                <a:solidFill>
                  <a:srgbClr val="FF0000"/>
                </a:solidFill>
              </a:rPr>
              <a:t>Образовательные: </a:t>
            </a:r>
            <a:r>
              <a:rPr lang="ru-RU" sz="2400" dirty="0"/>
              <a:t>познакомиться с грамматическими особенностями деепричастия, определить синтаксическую функцию, отработать практическое умение образовывать деепричастия, формировать умение находить их в тексте</a:t>
            </a:r>
          </a:p>
          <a:p>
            <a:pPr marL="342900" indent="-342900" algn="just">
              <a:buFontTx/>
              <a:buAutoNum type="romanUcPeriod"/>
              <a:defRPr/>
            </a:pPr>
            <a:r>
              <a:rPr lang="ru-RU" sz="2400" dirty="0">
                <a:solidFill>
                  <a:srgbClr val="FF0000"/>
                </a:solidFill>
              </a:rPr>
              <a:t> Развивающие: </a:t>
            </a:r>
            <a:r>
              <a:rPr lang="ru-RU" sz="2400" dirty="0"/>
              <a:t>работа по развитию речи, расширение словарного запаса, формирование умения делать выводы, конструировать предложения с деепричастиями</a:t>
            </a:r>
          </a:p>
          <a:p>
            <a:pPr marL="342900" indent="-342900">
              <a:defRPr/>
            </a:pPr>
            <a:r>
              <a:rPr lang="ru-RU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 bwMode="auto">
          <a:xfrm>
            <a:off x="1071563" y="357188"/>
            <a:ext cx="7115175" cy="466725"/>
          </a:xfrm>
          <a:prstGeom prst="rect">
            <a:avLst/>
          </a:prstGeom>
          <a:ln w="9525" cap="flat" cmpd="sng" algn="ctr">
            <a:solidFill>
              <a:schemeClr val="accent2">
                <a:shade val="95000"/>
                <a:satMod val="105000"/>
              </a:schemeClr>
            </a:solidFill>
            <a:prstDash val="solid"/>
            <a:miter lim="800000"/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2075" tIns="46037" rIns="92075" bIns="46037" anchor="ctr"/>
          <a:lstStyle/>
          <a:p>
            <a:pPr algn="ctr">
              <a:defRPr/>
            </a:pPr>
            <a:r>
              <a:rPr lang="ru-RU" sz="4000" b="1" kern="0" dirty="0">
                <a:solidFill>
                  <a:srgbClr val="FFCC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Цели урока: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57188" y="1143000"/>
            <a:ext cx="8501062" cy="1477963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400" dirty="0">
                <a:solidFill>
                  <a:srgbClr val="FF0000"/>
                </a:solidFill>
              </a:rPr>
              <a:t>III. </a:t>
            </a:r>
            <a:r>
              <a:rPr lang="ru-RU" sz="2400" dirty="0">
                <a:solidFill>
                  <a:srgbClr val="FF0000"/>
                </a:solidFill>
              </a:rPr>
              <a:t>Воспитательные: </a:t>
            </a:r>
            <a:r>
              <a:rPr lang="ru-RU" sz="2400" dirty="0"/>
              <a:t>воспитывать любовь к русскому языку, раскрывая его богатство и величие, любовь к родному краю, городу.</a:t>
            </a:r>
          </a:p>
          <a:p>
            <a:pPr>
              <a:defRPr/>
            </a:pPr>
            <a:endParaRPr lang="ru-RU" dirty="0"/>
          </a:p>
        </p:txBody>
      </p:sp>
      <p:pic>
        <p:nvPicPr>
          <p:cNvPr id="614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38" y="2732088"/>
            <a:ext cx="5500687" cy="412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468313" y="549275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/>
          <a:lstStyle/>
          <a:p>
            <a:pPr algn="ctr">
              <a:defRPr/>
            </a:pPr>
            <a:r>
              <a:rPr lang="ru-RU" sz="4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Путешествие по страницам словаря</a:t>
            </a:r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0" y="191611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        Деепричастие произошло от двух слов</a:t>
            </a:r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:</a:t>
            </a:r>
            <a:r>
              <a:rPr lang="ru-RU" sz="24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дее</a:t>
            </a:r>
            <a:r>
              <a:rPr lang="ru-RU" sz="2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( от </a:t>
            </a:r>
            <a:r>
              <a:rPr lang="ru-RU" sz="24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деяти</a:t>
            </a:r>
            <a:r>
              <a:rPr lang="ru-RU" sz="2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в значении делать ) + причастие ( ср. причастность )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       Термин был введён грамматику М. </a:t>
            </a:r>
            <a:r>
              <a:rPr lang="ru-RU" sz="24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Смотрицким</a:t>
            </a:r>
            <a:r>
              <a:rPr lang="ru-RU" sz="2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в начале Х</a:t>
            </a:r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YII</a:t>
            </a:r>
            <a:r>
              <a:rPr lang="ru-RU" sz="2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века. До </a:t>
            </a:r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XYII </a:t>
            </a:r>
            <a:r>
              <a:rPr lang="ru-RU" sz="2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века деепричастия не было, а была форма действительного причастия настоящего времени. Теперь формы нет (краткая форма образуется только от страдательного причастия). Вот ее место и заняли деепричастия.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  <p:bldP spid="22531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785813" y="357188"/>
            <a:ext cx="7829550" cy="966787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Лингвистическая разминка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3700" y="1714500"/>
            <a:ext cx="8750300" cy="466883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FF0000"/>
                </a:solidFill>
              </a:rPr>
              <a:t>               </a:t>
            </a:r>
            <a:r>
              <a:rPr lang="en-US" dirty="0" smtClean="0">
                <a:solidFill>
                  <a:srgbClr val="FF0000"/>
                </a:solidFill>
              </a:rPr>
              <a:t>“</a:t>
            </a:r>
            <a:r>
              <a:rPr lang="ru-RU" dirty="0" smtClean="0">
                <a:solidFill>
                  <a:srgbClr val="FF0000"/>
                </a:solidFill>
              </a:rPr>
              <a:t>Найди лишнее слово</a:t>
            </a:r>
            <a:r>
              <a:rPr lang="en-US" dirty="0" smtClean="0">
                <a:solidFill>
                  <a:srgbClr val="FF0000"/>
                </a:solidFill>
              </a:rPr>
              <a:t>”</a:t>
            </a:r>
            <a:endParaRPr lang="ru-RU" dirty="0" smtClean="0">
              <a:solidFill>
                <a:srgbClr val="FF0000"/>
              </a:solidFill>
            </a:endParaRPr>
          </a:p>
          <a:p>
            <a:pPr eaLnBrk="1" hangingPunct="1">
              <a:defRPr/>
            </a:pPr>
            <a:r>
              <a:rPr lang="ru-RU" dirty="0" smtClean="0"/>
              <a:t> 	</a:t>
            </a:r>
            <a:r>
              <a:rPr lang="ru-RU" sz="2800" dirty="0" smtClean="0"/>
              <a:t>ЛЮБОВАТЬСЯ, ГУЛЯТЬ, </a:t>
            </a:r>
            <a:r>
              <a:rPr lang="ru-RU" sz="2800" dirty="0" smtClean="0">
                <a:solidFill>
                  <a:srgbClr val="FF0000"/>
                </a:solidFill>
              </a:rPr>
              <a:t>ВОСХИЩАЯСЬ</a:t>
            </a:r>
            <a:r>
              <a:rPr lang="ru-RU" sz="2800" dirty="0" smtClean="0"/>
              <a:t>, ГОРДИТЬСЯ; </a:t>
            </a:r>
          </a:p>
          <a:p>
            <a:pPr eaLnBrk="1" hangingPunct="1">
              <a:defRPr/>
            </a:pPr>
            <a:r>
              <a:rPr lang="ru-RU" sz="2800" dirty="0" smtClean="0"/>
              <a:t> 	БЫСТРО, ВЕСЕЛО, ХОРОШО, </a:t>
            </a:r>
            <a:r>
              <a:rPr lang="ru-RU" sz="2800" dirty="0" smtClean="0">
                <a:solidFill>
                  <a:srgbClr val="FF0000"/>
                </a:solidFill>
              </a:rPr>
              <a:t>ЛЮБУЯСЬ</a:t>
            </a:r>
            <a:r>
              <a:rPr lang="ru-RU" sz="2800" dirty="0" smtClean="0"/>
              <a:t>; </a:t>
            </a:r>
          </a:p>
          <a:p>
            <a:pPr eaLnBrk="1" hangingPunct="1">
              <a:defRPr/>
            </a:pPr>
            <a:r>
              <a:rPr lang="ru-RU" sz="2800" dirty="0" smtClean="0"/>
              <a:t> 	ГОВОРИЛ, </a:t>
            </a:r>
            <a:r>
              <a:rPr lang="ru-RU" sz="2800" dirty="0" smtClean="0">
                <a:solidFill>
                  <a:srgbClr val="FF0000"/>
                </a:solidFill>
              </a:rPr>
              <a:t>ГУЛЯЯ</a:t>
            </a:r>
            <a:r>
              <a:rPr lang="ru-RU" sz="2800" dirty="0" smtClean="0"/>
              <a:t>, УЛЫБАЛСЯ, РАДОВАЛСЯ; </a:t>
            </a:r>
          </a:p>
          <a:p>
            <a:pPr eaLnBrk="1" hangingPunct="1">
              <a:defRPr/>
            </a:pPr>
            <a:r>
              <a:rPr lang="ru-RU" sz="2800" dirty="0" smtClean="0"/>
              <a:t> 	 ОСНОВАТЕЛЬНО, КРАСИВО, СОВРЕМЕННО, </a:t>
            </a:r>
            <a:r>
              <a:rPr lang="ru-RU" sz="2800" dirty="0" smtClean="0">
                <a:solidFill>
                  <a:srgbClr val="FF0000"/>
                </a:solidFill>
              </a:rPr>
              <a:t>ВОПЛОТИВ</a:t>
            </a:r>
            <a:r>
              <a:rPr lang="ru-RU" sz="2800" dirty="0" smtClean="0"/>
              <a:t>.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dirty="0" smtClean="0"/>
              <a:t>Задание</a:t>
            </a:r>
            <a:r>
              <a:rPr lang="en-US" sz="4000" dirty="0" smtClean="0"/>
              <a:t>:</a:t>
            </a:r>
            <a:r>
              <a:rPr lang="ru-RU" sz="4000" dirty="0" smtClean="0"/>
              <a:t> составить предложения, используя деепричастия на тему «Мой город – Саранск»</a:t>
            </a:r>
          </a:p>
        </p:txBody>
      </p:sp>
      <p:pic>
        <p:nvPicPr>
          <p:cNvPr id="9219" name="Picture 5" descr="0831ca5269d4b065d160101ba3c4f44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51388" y="3500438"/>
            <a:ext cx="4392612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" y="2286000"/>
            <a:ext cx="4667250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5" descr="388de58fb7ebde2841f42b224a93418e_7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5" y="3214688"/>
            <a:ext cx="4570413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457200" y="381000"/>
            <a:ext cx="8229600" cy="13716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ru-RU" sz="4000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«Мой город – Саранск»</a:t>
            </a:r>
          </a:p>
        </p:txBody>
      </p:sp>
      <p:pic>
        <p:nvPicPr>
          <p:cNvPr id="1024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" y="1428750"/>
            <a:ext cx="5160963" cy="332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кстура">
  <a:themeElements>
    <a:clrScheme name="Текстура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Textured</Template>
  <TotalTime>997</TotalTime>
  <Words>1078</Words>
  <Application>Microsoft Office PowerPoint</Application>
  <PresentationFormat>Экран (4:3)</PresentationFormat>
  <Paragraphs>192</Paragraphs>
  <Slides>24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30" baseType="lpstr">
      <vt:lpstr>Tahoma</vt:lpstr>
      <vt:lpstr>Arial</vt:lpstr>
      <vt:lpstr>Wingdings</vt:lpstr>
      <vt:lpstr>Calibri</vt:lpstr>
      <vt:lpstr>Times New Roman</vt:lpstr>
      <vt:lpstr>Текстура</vt:lpstr>
      <vt:lpstr>Слайд 1</vt:lpstr>
      <vt:lpstr>Слайд 2</vt:lpstr>
      <vt:lpstr>Лингвистическая разминка</vt:lpstr>
      <vt:lpstr>Цели урока:</vt:lpstr>
      <vt:lpstr>Слайд 5</vt:lpstr>
      <vt:lpstr>Слайд 6</vt:lpstr>
      <vt:lpstr>Лингвистическая разминка</vt:lpstr>
      <vt:lpstr>Задание: составить предложения, используя деепричастия на тему «Мой город – Саранск»</vt:lpstr>
      <vt:lpstr>Слайд 9</vt:lpstr>
      <vt:lpstr>Слайд 10</vt:lpstr>
      <vt:lpstr>Слайд 11</vt:lpstr>
      <vt:lpstr>Работа в парах:  образовать деепричастия</vt:lpstr>
      <vt:lpstr>Работа в парах</vt:lpstr>
      <vt:lpstr>Слайд 14</vt:lpstr>
      <vt:lpstr>Слайд 15</vt:lpstr>
      <vt:lpstr>Определить синтаксическую роль деепричастия</vt:lpstr>
      <vt:lpstr>Роль деепричастия в художественном произведении</vt:lpstr>
      <vt:lpstr>Роль деепричастия в художественном произведении</vt:lpstr>
      <vt:lpstr>Слайд 19</vt:lpstr>
      <vt:lpstr>Слайд 20</vt:lpstr>
      <vt:lpstr>Слайд 21</vt:lpstr>
      <vt:lpstr>Дополнительный материал</vt:lpstr>
      <vt:lpstr>Рефлексия </vt:lpstr>
      <vt:lpstr>Домашнее задание</vt:lpstr>
    </vt:vector>
  </TitlesOfParts>
  <Manager/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Понятие о деепричастии </dc:title>
  <dc:subject/>
  <dc:creator>Admin</dc:creator>
  <cp:keywords/>
  <dc:description/>
  <cp:lastModifiedBy>Admin</cp:lastModifiedBy>
  <cp:revision>97</cp:revision>
  <dcterms:created xsi:type="dcterms:W3CDTF">2010-06-08T09:41:51Z</dcterms:created>
  <dcterms:modified xsi:type="dcterms:W3CDTF">2018-07-05T12:56:33Z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TC010690801049</vt:lpwstr>
  </property>
</Properties>
</file>