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sldIdLst>
    <p:sldId id="278" r:id="rId2"/>
    <p:sldId id="275" r:id="rId3"/>
    <p:sldId id="269" r:id="rId4"/>
    <p:sldId id="263" r:id="rId5"/>
    <p:sldId id="274" r:id="rId6"/>
    <p:sldId id="256" r:id="rId7"/>
    <p:sldId id="25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D9"/>
    <a:srgbClr val="F7FBFF"/>
    <a:srgbClr val="CDE6FF"/>
    <a:srgbClr val="FFE1D1"/>
    <a:srgbClr val="FFFFFF"/>
    <a:srgbClr val="99CCFF"/>
    <a:srgbClr val="FFD47D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18" autoAdjust="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B1D92-6091-4556-AE9A-3CD912791E35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12BFB-E911-43BF-A99F-08AD8462DD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77C21-8DD7-45EB-AE5D-8DFB7B84F578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0DB5F-8410-4995-870B-6FB39047AF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A65A97-6CB0-4BC7-B4AA-18660BD5C919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20B188-A509-4996-85C0-F436C5D410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3F5711-6EFF-4F72-B3AB-99AC47109A19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A178A-FEC2-4230-A205-D02B56AD8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FBF2-B6EF-4191-B540-B15A983E5191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F657F-02B8-4A0C-8C59-B12771F374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DC6FF0-CF22-4223-98E9-E6986FF1870C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27687-D002-44F9-8466-77E3C48FE1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7DB6D9-5BF6-48AA-8D71-ACF8860FD44D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04108-95D0-434A-A6FB-2860DE9ADE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25A3F-5B89-4879-BABB-7D8FE22856A8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21B750-85EF-4894-97F5-4028C4C237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2E59ED-0FBD-4C73-B6E6-DFBF7D428F51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A2A9DE-483F-4D11-8976-56EF3F716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D6931-6819-479F-A0F9-7969FDE22ED5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E83A9-D3D9-46C4-BA23-DCE3F9FA0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0F392-6943-46EF-A6A4-FF352DC791A3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9B56C-4C81-4C96-9723-EBC8BCD0F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FD8E99-2805-475B-99DD-790F7E74E449}" type="datetimeFigureOut">
              <a:rPr lang="ru-RU" smtClean="0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33B8710-A525-4549-9947-281E9616B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714488"/>
            <a:ext cx="5286412" cy="261610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600" b="1" dirty="0" smtClean="0">
                <a:latin typeface="Monotype Corsiva" pitchFamily="66" charset="0"/>
              </a:rPr>
              <a:t>Что я сделаю для людей? – </a:t>
            </a:r>
          </a:p>
          <a:p>
            <a:r>
              <a:rPr lang="en-US" sz="3600" b="1" dirty="0" smtClean="0">
                <a:latin typeface="Monotype Corsiva" pitchFamily="66" charset="0"/>
              </a:rPr>
              <a:t>c</a:t>
            </a:r>
            <a:r>
              <a:rPr lang="ru-RU" sz="3600" b="1" dirty="0" err="1" smtClean="0">
                <a:latin typeface="Monotype Corsiva" pitchFamily="66" charset="0"/>
              </a:rPr>
              <a:t>ильнее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r>
              <a:rPr lang="ru-RU" sz="3600" b="1" dirty="0" smtClean="0">
                <a:latin typeface="Monotype Corsiva" pitchFamily="66" charset="0"/>
              </a:rPr>
              <a:t>грома крикнул Данко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endParaRPr lang="ru-RU" sz="2800" dirty="0" smtClean="0">
              <a:latin typeface="Monotype Corsiva" pitchFamily="66" charset="0"/>
            </a:endParaRPr>
          </a:p>
          <a:p>
            <a:r>
              <a:rPr lang="ru-RU" sz="2800" dirty="0" smtClean="0">
                <a:latin typeface="Monotype Corsiva" pitchFamily="66" charset="0"/>
              </a:rPr>
              <a:t>М. Горький «Легенда о Данко»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026" name="Picture 2" descr="https://i07.fotocdn.net/s15/198/public_pin_m/331/23973915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617" y="857232"/>
            <a:ext cx="3411383" cy="44910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521497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Проблемные ситуации</a:t>
            </a:r>
            <a:endParaRPr lang="ru-RU" sz="3600" dirty="0"/>
          </a:p>
        </p:txBody>
      </p:sp>
      <p:pic>
        <p:nvPicPr>
          <p:cNvPr id="64516" name="Picture 4" descr="https://pp.vk.me/c10589/v10589626/f01/78BHpRNjst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2143140" cy="15055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1214422"/>
            <a:ext cx="52864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Напрасна ли смерть Данко?</a:t>
            </a:r>
          </a:p>
          <a:p>
            <a:r>
              <a:rPr lang="ru-RU" sz="3200" dirty="0" smtClean="0"/>
              <a:t>Как вы оцениваете поступок «осторожного человека»? </a:t>
            </a:r>
            <a:endParaRPr lang="ru-RU" sz="3200" dirty="0"/>
          </a:p>
        </p:txBody>
      </p:sp>
      <p:pic>
        <p:nvPicPr>
          <p:cNvPr id="64518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272120"/>
            <a:ext cx="2652718" cy="34918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785794"/>
            <a:ext cx="2455548" cy="3500462"/>
          </a:xfrm>
          <a:prstGeom prst="rect">
            <a:avLst/>
          </a:prstGeom>
          <a:noFill/>
        </p:spPr>
      </p:pic>
      <p:pic>
        <p:nvPicPr>
          <p:cNvPr id="65540" name="Picture 4" descr="http://myfhology.info/gods/greece-gods/promet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286124"/>
            <a:ext cx="2714612" cy="29378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714356"/>
            <a:ext cx="5715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Прометей имел благородное сердце и добыл для людей огонь с Олимпа, за что по приказу Зевса прикован был к скале.</a:t>
            </a:r>
            <a:endParaRPr lang="ru-RU" sz="28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357166"/>
            <a:ext cx="535785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Обобщение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1285860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Какова же тема легенды?</a:t>
            </a:r>
          </a:p>
          <a:p>
            <a:pPr algn="ctr"/>
            <a:r>
              <a:rPr lang="ru-RU" sz="3200" dirty="0" smtClean="0"/>
              <a:t>Можно ли назвать Данко героем?</a:t>
            </a:r>
            <a:endParaRPr lang="ru-RU" sz="3200" dirty="0"/>
          </a:p>
        </p:txBody>
      </p:sp>
      <p:pic>
        <p:nvPicPr>
          <p:cNvPr id="66562" name="Picture 2" descr="http://900igr.net/datas/literatura/Urok-Legenda-o-Danko/0009-009-Urok-Legenda-o-Dan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643182"/>
            <a:ext cx="5143536" cy="38576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357166"/>
            <a:ext cx="671517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dk1"/>
                </a:solidFill>
                <a:latin typeface="+mn-lt"/>
              </a:rPr>
              <a:t>Творческое задание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1571612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Написать </a:t>
            </a:r>
            <a:r>
              <a:rPr lang="ru-RU" sz="3200" dirty="0" err="1" smtClean="0"/>
              <a:t>синквейн</a:t>
            </a:r>
            <a:r>
              <a:rPr lang="ru-RU" sz="3200" dirty="0" smtClean="0"/>
              <a:t>, в котором ключевое слово «Данко»</a:t>
            </a:r>
            <a:endParaRPr lang="ru-RU" sz="3200" dirty="0"/>
          </a:p>
        </p:txBody>
      </p:sp>
      <p:pic>
        <p:nvPicPr>
          <p:cNvPr id="67586" name="Picture 2" descr="https://pp.vk.me/c624917/v624917549/299e1/0xZIPARZH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04899"/>
            <a:ext cx="4381500" cy="5753101"/>
          </a:xfrm>
          <a:prstGeom prst="rect">
            <a:avLst/>
          </a:prstGeom>
          <a:noFill/>
        </p:spPr>
      </p:pic>
      <p:pic>
        <p:nvPicPr>
          <p:cNvPr id="67588" name="Picture 4" descr="http://kovyagi.com/wp-content/uploads/2015/08/sti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3214710" cy="33839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7500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Данко.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Смелый, красивый.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Жалел, спасал, погиб.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Красивые - всегда смелы.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Подвиг.</a:t>
            </a:r>
          </a:p>
          <a:p>
            <a:endParaRPr lang="ru-RU" dirty="0"/>
          </a:p>
        </p:txBody>
      </p:sp>
      <p:pic>
        <p:nvPicPr>
          <p:cNvPr id="68610" name="Picture 2" descr="https://i.ytimg.com/vi/XC-UfQQZZNg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214686"/>
            <a:ext cx="4572000" cy="3429001"/>
          </a:xfrm>
          <a:prstGeom prst="rect">
            <a:avLst/>
          </a:prstGeom>
          <a:noFill/>
        </p:spPr>
      </p:pic>
      <p:pic>
        <p:nvPicPr>
          <p:cNvPr id="68614" name="Picture 6" descr="http://jointhejoy.ru/sites/default/files/imagecache/post_image/Zastavka_po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0"/>
            <a:ext cx="2714612" cy="18474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Подвиг, по Горькому, - это высшая степень свободы от любви к себе. 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Искры, оставшиеся от сердца Данко, зажгли другие сердца.</a:t>
            </a:r>
          </a:p>
        </p:txBody>
      </p:sp>
      <p:pic>
        <p:nvPicPr>
          <p:cNvPr id="69634" name="Picture 2" descr="http://i.imgur.com/xijY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96760"/>
            <a:ext cx="5357810" cy="40183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71546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/>
              <a:t>Связь романтики Горького с жизнью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Герои Великой Отечественной войны. Подвиг А. Матросова</a:t>
            </a:r>
          </a:p>
          <a:p>
            <a:pPr algn="ctr"/>
            <a:r>
              <a:rPr lang="ru-RU" sz="2000" dirty="0" smtClean="0"/>
              <a:t>Герои Афганской и Чеченской войн.</a:t>
            </a:r>
          </a:p>
          <a:p>
            <a:pPr algn="ctr"/>
            <a:r>
              <a:rPr lang="ru-RU" sz="2000" dirty="0" smtClean="0"/>
              <a:t>Герои наших дней.</a:t>
            </a:r>
            <a:endParaRPr lang="ru-RU" sz="2000" dirty="0"/>
          </a:p>
        </p:txBody>
      </p:sp>
      <p:pic>
        <p:nvPicPr>
          <p:cNvPr id="70658" name="Picture 2" descr="http://img1.1tv.ru/imgsize640x360/PR20130509095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071810"/>
            <a:ext cx="5453058" cy="30673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864399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Исследовательская работа. Работа с </a:t>
            </a:r>
            <a:r>
              <a:rPr lang="ru-RU" sz="2400" dirty="0" smtClean="0"/>
              <a:t>Интернет-ресурсами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2"/>
            <a:ext cx="7000924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dk1"/>
                </a:solidFill>
                <a:latin typeface="+mn-lt"/>
              </a:rPr>
              <a:t>Подведение итогов урока. Вывод</a:t>
            </a:r>
          </a:p>
        </p:txBody>
      </p:sp>
      <p:pic>
        <p:nvPicPr>
          <p:cNvPr id="4" name="Picture 4" descr="https://pp.vk.me/c10589/v10589626/f01/78BHpRNjst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2071678"/>
            <a:ext cx="2753287" cy="1934184"/>
          </a:xfrm>
          <a:prstGeom prst="rect">
            <a:avLst/>
          </a:prstGeom>
          <a:noFill/>
        </p:spPr>
      </p:pic>
      <p:pic>
        <p:nvPicPr>
          <p:cNvPr id="71682" name="Picture 2" descr="http://cs307204.vk.me/v307204916/49ae/qiaHgOUoq-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357298"/>
            <a:ext cx="3943346" cy="50248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7000924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dk1"/>
                </a:solidFill>
                <a:latin typeface="+mn-lt"/>
              </a:rPr>
              <a:t>Подведение итогов урока. Вывод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1071546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Герои живут среди нас. Воспитывайте в себе героев. 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72708" name="Picture 4" descr="http://2.bp.blogspot.com/-rYVzS_10K0E/UmKSaPLbP_I/AAAAAAAArrg/O32-kynXjdY/s1600/%D0%98.%D0%9C.+%D0%A2%D0%BE%D0%B8%D0%B4%D0%B7%D0%B5+-+%D0%98%D0%BB%D0%BB%D1%8E%D1%81%D1%82%D1%80%D0%B0%D1%86%D0%B8%D1%8F+%D0%BA+%D1%80%D0%B0%D1%81%D1%81%D0%BA%D0%B0%D0%B7%D1%83+%D0%90.%D0%9C.+%D0%93%D0%BE%D1%80%D1%8C%D0%BA%D0%BE%D0%B3%D0%BE+%D0%A1%D1%82%D0%B0%D1%80%D1%83%D1%85%D0%B0+%D0%98%D0%B7%D0%B5%D1%80%D0%B3%D0%B8%D0%BB%D1%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643182"/>
            <a:ext cx="3028177" cy="39786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14290"/>
            <a:ext cx="4500594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dk1"/>
                </a:solidFill>
                <a:latin typeface="+mn-lt"/>
              </a:rPr>
              <a:t>Рефлексия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1500174"/>
            <a:ext cx="75009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Дайте оценку тому, о чем говорилось на уроке.</a:t>
            </a:r>
          </a:p>
          <a:p>
            <a:endParaRPr lang="ru-RU" sz="2800" dirty="0" smtClean="0"/>
          </a:p>
          <a:p>
            <a:r>
              <a:rPr lang="ru-RU" sz="2800" dirty="0" smtClean="0"/>
              <a:t>Интересно</a:t>
            </a:r>
          </a:p>
          <a:p>
            <a:r>
              <a:rPr lang="ru-RU" sz="2800" dirty="0" smtClean="0"/>
              <a:t>Жизненно</a:t>
            </a:r>
          </a:p>
          <a:p>
            <a:r>
              <a:rPr lang="ru-RU" sz="2800" dirty="0" smtClean="0"/>
              <a:t>Полезно</a:t>
            </a:r>
          </a:p>
          <a:p>
            <a:r>
              <a:rPr lang="ru-RU" sz="2800" dirty="0" smtClean="0"/>
              <a:t>Познавательно</a:t>
            </a:r>
          </a:p>
          <a:p>
            <a:r>
              <a:rPr lang="ru-RU" sz="2800" dirty="0" smtClean="0"/>
              <a:t>Обыкновенно</a:t>
            </a:r>
            <a:endParaRPr lang="ru-RU" sz="2800" dirty="0"/>
          </a:p>
        </p:txBody>
      </p:sp>
      <p:pic>
        <p:nvPicPr>
          <p:cNvPr id="73730" name="Picture 2" descr="http://izvestiacontent.ru/media/3/news/2015/12/599196/45dad2c0c014228ea2cfa5ab4d9667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5095872" cy="2864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142984"/>
            <a:ext cx="821537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Жизнь не тающая свеча. Это что – то вроде чудесного факела, который попал человеку в руки на мгновение, и его нужно заставить пылать как можно ярче, прежде чем передать грядущим поколениям.</a:t>
            </a:r>
          </a:p>
          <a:p>
            <a:r>
              <a:rPr lang="ru-RU" sz="4400" b="1" dirty="0">
                <a:latin typeface="Monotype Corsiva" pitchFamily="66" charset="0"/>
              </a:rPr>
              <a:t> </a:t>
            </a:r>
            <a:r>
              <a:rPr lang="ru-RU" sz="4400" b="1" dirty="0" smtClean="0">
                <a:latin typeface="Monotype Corsiva" pitchFamily="66" charset="0"/>
              </a:rPr>
              <a:t>                                           Б.Шоу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14290"/>
            <a:ext cx="678661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dk1"/>
                </a:solidFill>
                <a:latin typeface="+mn-lt"/>
              </a:rPr>
              <a:t>Домашнее задание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Сочинение-миниатюра «Как стать героем?»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Подробный пересказ «Что я сделаю для людей…»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Прочитать «Легенду  о </a:t>
            </a:r>
            <a:r>
              <a:rPr lang="ru-RU" sz="2800" dirty="0" err="1" smtClean="0"/>
              <a:t>Ларре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74754" name="Picture 2" descr="http://3.bp.blogspot.com/-xYvys2hLSN4/VQ2UOm9jQaI/AAAAAAAAR24/E0gl1UwHdQA/s1600/1424094449_mjvnlwctgw20d0b7d0b0d0b4d0b0d0bdd0b8d0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00438"/>
            <a:ext cx="2988164" cy="307183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50004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/>
              <a:t>Алексей Максимович </a:t>
            </a:r>
            <a:br>
              <a:rPr lang="ru-RU" sz="3200" dirty="0" smtClean="0"/>
            </a:br>
            <a:r>
              <a:rPr lang="ru-RU" sz="3200" dirty="0" smtClean="0"/>
              <a:t>Горький(1868-1936г.)</a:t>
            </a:r>
            <a:endParaRPr lang="ru-RU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714488"/>
            <a:ext cx="4319587" cy="446405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14876" y="1785926"/>
            <a:ext cx="41434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Тема урока:</a:t>
            </a:r>
          </a:p>
          <a:p>
            <a:pPr algn="ctr"/>
            <a:r>
              <a:rPr lang="ru-RU" sz="3200" dirty="0" smtClean="0"/>
              <a:t>«Легенда о Данко»:</a:t>
            </a:r>
          </a:p>
          <a:p>
            <a:pPr algn="ctr"/>
            <a:r>
              <a:rPr lang="ru-RU" sz="3200" dirty="0" smtClean="0"/>
              <a:t>сердце, отданное людям.</a:t>
            </a:r>
          </a:p>
          <a:p>
            <a:pPr algn="ctr"/>
            <a:r>
              <a:rPr lang="ru-RU" sz="3200" dirty="0" smtClean="0"/>
              <a:t>Романтический характер легенды</a:t>
            </a: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85720" y="1000108"/>
            <a:ext cx="85725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Предметные: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выявить идейно-художественное своеобразие «Легенды о Данко», способствовать развитию речи учащихся, отрабатывать навыки выразительного чтения.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Познавательные УУД: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поиск и выделение необходимой информации, осознанное и произвольное построение  речевого высказывания в устной форме, свободная ориентация и восприятие текста художественного произведения.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Личностные УУД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 самоопределение, стремление к речевому самосовершенствованию; нравственно-этическая ориентация, способность к самооценке своих действий, поступков; развитие  моральной готовности противостоять Злу, формирование чётких представлений о добродетели и самопожертвовании.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214290"/>
            <a:ext cx="5572164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Планируемые результаты:</a:t>
            </a: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7685" cy="68580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071934" y="363915"/>
            <a:ext cx="4572000" cy="6063198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eaLnBrk="1" hangingPunct="1">
              <a:defRPr/>
            </a:pPr>
            <a:r>
              <a:rPr lang="ru-RU" sz="3600" b="1" dirty="0">
                <a:latin typeface="Monotype Corsiva" pitchFamily="66" charset="0"/>
              </a:rPr>
              <a:t>Нужны подвиги! Подвиги! Нужны такие слова, которые звучали бы, как колокол набата, тревожили всё и, сотрясая, толкали вперёд!..</a:t>
            </a:r>
          </a:p>
          <a:p>
            <a:pPr lvl="4" eaLnBrk="1" hangingPunct="1">
              <a:defRPr/>
            </a:pPr>
            <a:r>
              <a:rPr lang="ru-RU" sz="3200" dirty="0"/>
              <a:t>       </a:t>
            </a:r>
            <a:r>
              <a:rPr lang="ru-RU" sz="3200" i="1" dirty="0"/>
              <a:t>(М.Горький)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00174"/>
            <a:ext cx="8572500" cy="3714751"/>
          </a:xfrm>
          <a:prstGeom prst="horizontalScroll">
            <a:avLst/>
          </a:prstGeom>
          <a:solidFill>
            <a:srgbClr val="FFFF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857364"/>
            <a:ext cx="7286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Романтизм – направление в литературе , проникнутое стремлением показать в ярких образах высокое назначение человека.</a:t>
            </a:r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43063"/>
            <a:ext cx="8572500" cy="3929062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900" b="1" dirty="0" smtClean="0"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latin typeface="Georgia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714375"/>
            <a:ext cx="9144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«Легенда о Данко»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4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57158" y="1285860"/>
            <a:ext cx="8572500" cy="2286016"/>
          </a:xfrm>
          <a:prstGeom prst="horizontalScroll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</a:rPr>
              <a:t>Легенда – произведение, созданное народной фантазией, где сочетается реальное и фантастическое </a:t>
            </a:r>
            <a:endParaRPr lang="ru-RU" sz="36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714752"/>
            <a:ext cx="850112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Работа в группах (ассоциативное мышление)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Составить словесный портрет человека - легенды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285860"/>
            <a:ext cx="8143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Работа с текстом художественного произведения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Какими вы видите людей этого племени? Могли бы они, на ваш взгляд, сделать что-то, чтобы чужие племена не сумели прогнать их в глубь </a:t>
            </a:r>
            <a:r>
              <a:rPr lang="ru-RU" sz="2400" dirty="0" smtClean="0"/>
              <a:t>леса</a:t>
            </a:r>
            <a:r>
              <a:rPr lang="ru-RU" sz="2400" dirty="0" smtClean="0"/>
              <a:t>?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Как вы думаете, можно ли было как-то спасти племя от гибели?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Что помешало людям бороться за свое племя? Оставалась ли еще надежда на спасение?</a:t>
            </a:r>
            <a:endParaRPr lang="ru-RU" sz="2400" dirty="0"/>
          </a:p>
        </p:txBody>
      </p:sp>
      <p:pic>
        <p:nvPicPr>
          <p:cNvPr id="62466" name="Picture 2" descr="http://happylifeofwoman.ru/wp-content/uploads/2015/05/%D1%81%D0%B0%D0%B9%D1%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3" y="4066334"/>
            <a:ext cx="2786082" cy="27916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428604"/>
            <a:ext cx="607223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Познавательные УУД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42852"/>
            <a:ext cx="5857916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Практикум</a:t>
            </a:r>
          </a:p>
          <a:p>
            <a:pPr algn="ctr"/>
            <a:r>
              <a:rPr lang="ru-RU" sz="2800" dirty="0" smtClean="0"/>
              <a:t>Работа с художественными средствами выразительности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643050"/>
            <a:ext cx="5429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Какие краски являются главными в описании природы, окружающей людей?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восприняли люди предложение Данко? Почему они поверили ему?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Проанализируйте описание грозы. Как оно помогает отразить состояние людей и происходящее между ними?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вы считаете, что могло бы дальше произойти с Данко? Можем ли мы осуждать людей за трусость?</a:t>
            </a:r>
            <a:endParaRPr lang="ru-RU" sz="2400" dirty="0"/>
          </a:p>
        </p:txBody>
      </p:sp>
      <p:pic>
        <p:nvPicPr>
          <p:cNvPr id="63490" name="Picture 2" descr="http://cosharelnet.ru/next/image/560e2a61c33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9300" y="2952749"/>
            <a:ext cx="3314700" cy="39052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</TotalTime>
  <Words>482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«Легенда о Данко»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Старуха Изергиль. 1895год.</dc:title>
  <dc:creator>SamLab.ws</dc:creator>
  <cp:lastModifiedBy>Admin</cp:lastModifiedBy>
  <cp:revision>94</cp:revision>
  <dcterms:created xsi:type="dcterms:W3CDTF">2009-02-24T18:38:18Z</dcterms:created>
  <dcterms:modified xsi:type="dcterms:W3CDTF">2016-02-24T16:08:39Z</dcterms:modified>
  <cp:contentStatus/>
</cp:coreProperties>
</file>