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76" r:id="rId5"/>
    <p:sldId id="277" r:id="rId6"/>
    <p:sldId id="259" r:id="rId7"/>
    <p:sldId id="263" r:id="rId8"/>
    <p:sldId id="262" r:id="rId9"/>
    <p:sldId id="260" r:id="rId10"/>
    <p:sldId id="261" r:id="rId11"/>
    <p:sldId id="264" r:id="rId12"/>
    <p:sldId id="265" r:id="rId13"/>
    <p:sldId id="269" r:id="rId14"/>
    <p:sldId id="266" r:id="rId15"/>
    <p:sldId id="268" r:id="rId16"/>
    <p:sldId id="271" r:id="rId17"/>
    <p:sldId id="270" r:id="rId18"/>
    <p:sldId id="274" r:id="rId19"/>
    <p:sldId id="275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214422"/>
            <a:ext cx="8317736" cy="4000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Интеллектуальный </a:t>
            </a:r>
            <a:r>
              <a:rPr lang="ru-RU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турнир по теме: </a:t>
            </a:r>
            <a:r>
              <a:rPr lang="ru-RU" sz="53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«Россия и мир в XIX в.»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/>
              </a:rPr>
              <a:t>Соотнесите исторические личности и события.</a:t>
            </a:r>
            <a:endParaRPr lang="ru-RU" b="1" dirty="0"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1714488"/>
          <a:ext cx="7572428" cy="4417318"/>
        </p:xfrm>
        <a:graphic>
          <a:graphicData uri="http://schemas.openxmlformats.org/drawingml/2006/table">
            <a:tbl>
              <a:tblPr/>
              <a:tblGrid>
                <a:gridCol w="3429024"/>
                <a:gridCol w="4143404"/>
              </a:tblGrid>
              <a:tr h="854801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1. Император </a:t>
                      </a: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Александр </a:t>
                      </a:r>
                      <a:r>
                        <a:rPr lang="en-US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II</a:t>
                      </a: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	</a:t>
                      </a:r>
                    </a:p>
                  </a:txBody>
                  <a:tcPr marL="65876" marR="6587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А) Декабристское движение; </a:t>
                      </a:r>
                    </a:p>
                  </a:txBody>
                  <a:tcPr marL="65876" marR="6587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37584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2.  генерал М.Б. Барклай-де-Толли </a:t>
                      </a:r>
                    </a:p>
                  </a:txBody>
                  <a:tcPr marL="65876" marR="6587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Б) Контрреформы конца  XIX столетия;</a:t>
                      </a: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 </a:t>
                      </a: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5876" marR="6587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37584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3. братья Муравьевы - Апостолы</a:t>
                      </a:r>
                    </a:p>
                  </a:txBody>
                  <a:tcPr marL="65876" marR="6587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В) Отечественная война </a:t>
                      </a:r>
                      <a:endParaRPr lang="ru-RU" sz="20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1812 </a:t>
                      </a: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г.;</a:t>
                      </a:r>
                    </a:p>
                  </a:txBody>
                  <a:tcPr marL="65876" marR="6587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37584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4. Александр </a:t>
                      </a:r>
                      <a:r>
                        <a:rPr lang="en-US" sz="20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III</a:t>
                      </a:r>
                      <a:endParaRPr lang="ru-RU" sz="20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5876" marR="6587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Г) Отмена крепостного права;</a:t>
                      </a:r>
                    </a:p>
                  </a:txBody>
                  <a:tcPr marL="65876" marR="6587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0166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5876" marR="6587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 Д) Учреждение Сената. </a:t>
                      </a:r>
                    </a:p>
                  </a:txBody>
                  <a:tcPr marL="65876" marR="6587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  <a:effectLst>
            <a:outerShdw dist="35921" dir="2700000" algn="ctr" rotWithShape="0">
              <a:srgbClr val="FFFF00"/>
            </a:outerShdw>
          </a:effectLst>
        </p:spPr>
        <p:txBody>
          <a:bodyPr/>
          <a:lstStyle/>
          <a:p>
            <a:r>
              <a:rPr lang="ru-RU" sz="4000" b="1" i="1">
                <a:solidFill>
                  <a:srgbClr val="FF3300"/>
                </a:solidFill>
              </a:rPr>
              <a:t>Исторический ЧЕРНЫЙ  ЯЩИК</a:t>
            </a:r>
            <a:r>
              <a:rPr lang="ru-RU" sz="4800"/>
              <a:t> </a:t>
            </a:r>
          </a:p>
        </p:txBody>
      </p:sp>
      <p:sp>
        <p:nvSpPr>
          <p:cNvPr id="31750" name="AutoShape 6"/>
          <p:cNvSpPr>
            <a:spLocks noChangeArrowheads="1"/>
          </p:cNvSpPr>
          <p:nvPr/>
        </p:nvSpPr>
        <p:spPr bwMode="auto">
          <a:xfrm>
            <a:off x="1042988" y="2565400"/>
            <a:ext cx="7345362" cy="3878263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476375" y="3213100"/>
            <a:ext cx="7056438" cy="3095625"/>
          </a:xfrm>
          <a:noFill/>
          <a:ln/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800" b="1" i="1">
                <a:solidFill>
                  <a:schemeClr val="accent2"/>
                </a:solidFill>
                <a:latin typeface="Georgia" pitchFamily="18" charset="0"/>
              </a:rPr>
              <a:t>«Символ сытости на Руси». Этот предмет Вы сегодня держали в руках, он может быть деревянным, но в наше время обычно  металлический.</a:t>
            </a: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  <a:effectLst>
            <a:outerShdw dist="35921" dir="2700000" algn="ctr" rotWithShape="0">
              <a:srgbClr val="FFFF00"/>
            </a:outerShdw>
          </a:effectLst>
        </p:spPr>
        <p:txBody>
          <a:bodyPr/>
          <a:lstStyle/>
          <a:p>
            <a:r>
              <a:rPr lang="ru-RU" sz="4000" b="1" i="1">
                <a:solidFill>
                  <a:srgbClr val="FF3300"/>
                </a:solidFill>
              </a:rPr>
              <a:t>Исторический ЧЕРНЫЙ  ЯЩИК</a:t>
            </a:r>
            <a:r>
              <a:rPr lang="ru-RU" sz="4800"/>
              <a:t>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357188"/>
            <a:endParaRPr lang="ru-RU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2924175"/>
            <a:ext cx="5329237" cy="17129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401080" cy="2947192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Выберите верный вариант ответа. 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Даты 1803, 1861 в истории России связаны с: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3240122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а) развитием промышленности;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б) реформированием сельского хозяйства;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в) событиями в области культуры;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г) войнами.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804448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solidFill>
                  <a:schemeClr val="bg1"/>
                </a:solidFill>
              </a:rPr>
              <a:t>Выберите верный вариант ответа. 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Проект введения  принципа разделения властей в систему государственной политики  в  XIX в. был впервые разработан: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0504"/>
            <a:ext cx="8229600" cy="24543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М.М. Сперанским;</a:t>
            </a: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М.В. Ломоносовым;</a:t>
            </a: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Г.А. Потемкиным;</a:t>
            </a: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К.П. Победоносцевым.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i="1" dirty="0" smtClean="0"/>
              <a:t>Выберите два верных варианта ответа.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Итогом Крымской войны  1853-1856 стало заключение Парижского мирного договора по которому: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а) Позиции России на Балканах и на Черном море были ослаблены;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б) Россия получила Бессарабию, Абхазию и часть Грузии;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в) Россия теряла южную часть Бессарабии и устье Дуная;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г) нет верного варианта ответа.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071702"/>
          </a:xfrm>
        </p:spPr>
        <p:txBody>
          <a:bodyPr>
            <a:normAutofit fontScale="90000"/>
          </a:bodyPr>
          <a:lstStyle/>
          <a:p>
            <a:pPr lvl="0"/>
            <a:r>
              <a:rPr lang="ru-RU" i="1" dirty="0" smtClean="0"/>
              <a:t>Выберите верный вариант ответа.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40259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В ходе реформ 60-70-х гг.  XIX столетия  в  губерниях и уездах создавались всесословные выборные органы местного самоуправления,  которые назывались:</a:t>
            </a:r>
          </a:p>
          <a:p>
            <a:r>
              <a:rPr lang="ru-RU" dirty="0" smtClean="0"/>
              <a:t>а) приказы;</a:t>
            </a:r>
          </a:p>
          <a:p>
            <a:r>
              <a:rPr lang="ru-RU" dirty="0" smtClean="0"/>
              <a:t>б) министерства;</a:t>
            </a:r>
          </a:p>
          <a:p>
            <a:r>
              <a:rPr lang="ru-RU" dirty="0" smtClean="0"/>
              <a:t>в) администрации;</a:t>
            </a:r>
          </a:p>
          <a:p>
            <a:r>
              <a:rPr lang="ru-RU" dirty="0" smtClean="0"/>
              <a:t>г) земства.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161374"/>
          </a:xfrm>
        </p:spPr>
        <p:txBody>
          <a:bodyPr>
            <a:normAutofit/>
          </a:bodyPr>
          <a:lstStyle/>
          <a:p>
            <a:pPr lvl="0"/>
            <a:r>
              <a:rPr lang="ru-RU" i="1" dirty="0" smtClean="0"/>
              <a:t>Выберите верный вариант ответа.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409737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В результате Крестьянской реформы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1861 года. 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исчезло помещичье землевладение;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исчезла коллективная собственность на землю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крестьяне стали лично свободными;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крестьяне освобождались от несения  государственной повинности.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  <a:effectLst>
            <a:outerShdw dist="35921" dir="2700000" algn="ctr" rotWithShape="0">
              <a:srgbClr val="FFFF00"/>
            </a:outerShdw>
          </a:effectLst>
        </p:spPr>
        <p:txBody>
          <a:bodyPr/>
          <a:lstStyle/>
          <a:p>
            <a:r>
              <a:rPr lang="ru-RU" sz="4000" b="1" i="1">
                <a:solidFill>
                  <a:srgbClr val="FF3300"/>
                </a:solidFill>
              </a:rPr>
              <a:t>Исторический ЧЕРНЫЙ  ЯЩИК</a:t>
            </a:r>
            <a:r>
              <a:rPr lang="ru-RU" sz="4800"/>
              <a:t> </a:t>
            </a:r>
          </a:p>
        </p:txBody>
      </p:sp>
      <p:sp>
        <p:nvSpPr>
          <p:cNvPr id="37891" name="AutoShape 3"/>
          <p:cNvSpPr>
            <a:spLocks noChangeArrowheads="1"/>
          </p:cNvSpPr>
          <p:nvPr/>
        </p:nvSpPr>
        <p:spPr bwMode="auto">
          <a:xfrm>
            <a:off x="1116013" y="2565400"/>
            <a:ext cx="6985000" cy="3878263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331913" y="2924175"/>
            <a:ext cx="6913562" cy="3095625"/>
          </a:xfrm>
          <a:noFill/>
          <a:ln/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800" b="1" i="1">
                <a:solidFill>
                  <a:schemeClr val="accent2"/>
                </a:solidFill>
                <a:latin typeface="Georgia" pitchFamily="18" charset="0"/>
              </a:rPr>
              <a:t>Древние славяне розгами изгоняли из человека бесов, которые иногда овладевали им. Розги изготавливали из специального «русского» дерева – оберега, обладающего магическими свойствами.</a:t>
            </a: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  <a:effectLst>
            <a:outerShdw dist="35921" dir="2700000" algn="ctr" rotWithShape="0">
              <a:srgbClr val="FFFF00"/>
            </a:outerShdw>
          </a:effectLst>
        </p:spPr>
        <p:txBody>
          <a:bodyPr/>
          <a:lstStyle/>
          <a:p>
            <a:r>
              <a:rPr lang="ru-RU" sz="4000" b="1" i="1">
                <a:solidFill>
                  <a:srgbClr val="FF3300"/>
                </a:solidFill>
              </a:rPr>
              <a:t>Исторический ЧЕРНЫЙ  ЯЩИК</a:t>
            </a:r>
            <a:r>
              <a:rPr lang="ru-RU" sz="4800"/>
              <a:t>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357188"/>
            <a:endParaRPr lang="ru-RU"/>
          </a:p>
        </p:txBody>
      </p:sp>
      <p:pic>
        <p:nvPicPr>
          <p:cNvPr id="40965" name="Picture 5" descr="b00035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1916113"/>
            <a:ext cx="3883025" cy="43211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472518" cy="3500438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i="1" dirty="0" smtClean="0">
                <a:solidFill>
                  <a:schemeClr val="tx1"/>
                </a:solidFill>
              </a:rPr>
              <a:t>Выберите верный вариант ответа. </a:t>
            </a: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i="1" dirty="0" smtClean="0">
                <a:solidFill>
                  <a:schemeClr val="tx1"/>
                </a:solidFill>
              </a:rPr>
              <a:t>«Дней Александровых прекрасное начало…» - </a:t>
            </a:r>
            <a:r>
              <a:rPr lang="ru-RU" sz="3600" b="1" dirty="0" smtClean="0">
                <a:solidFill>
                  <a:schemeClr val="tx1"/>
                </a:solidFill>
              </a:rPr>
              <a:t>так обозначал первые годы правления  Александра </a:t>
            </a:r>
            <a:r>
              <a:rPr lang="en-US" sz="3600" b="1" dirty="0" smtClean="0">
                <a:solidFill>
                  <a:schemeClr val="tx1"/>
                </a:solidFill>
              </a:rPr>
              <a:t>I</a:t>
            </a:r>
            <a:r>
              <a:rPr lang="ru-RU" sz="3600" b="1" dirty="0" smtClean="0">
                <a:solidFill>
                  <a:schemeClr val="tx1"/>
                </a:solidFill>
              </a:rPr>
              <a:t>, 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А.С. Пушкин. С чем это было связано?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76"/>
            <a:ext cx="8229600" cy="288293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вновь возрождается политика «просвещённого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абсолютизма»;	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отменяется крепостное право;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осуществляется политика контрреформ;		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все варианты верны.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857232"/>
            <a:ext cx="8229600" cy="4572000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 игру!!!!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Ответить на вопросы: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>
                <a:solidFill>
                  <a:schemeClr val="bg1"/>
                </a:solidFill>
              </a:rPr>
              <a:t>Что повлияло на развитие русской культуры на протяжении XІX столетия?</a:t>
            </a:r>
          </a:p>
          <a:p>
            <a:pPr lvl="0"/>
            <a:r>
              <a:rPr lang="ru-RU" b="1" dirty="0" smtClean="0">
                <a:solidFill>
                  <a:schemeClr val="bg1"/>
                </a:solidFill>
              </a:rPr>
              <a:t>Как менялось отношение государственной политике к образованию и просвещению в течение XІX в.?</a:t>
            </a:r>
          </a:p>
          <a:p>
            <a:pPr lvl="0"/>
            <a:r>
              <a:rPr lang="ru-RU" b="1" dirty="0" smtClean="0">
                <a:solidFill>
                  <a:schemeClr val="bg1"/>
                </a:solidFill>
              </a:rPr>
              <a:t>Каким образом  повлияло на общество  XІX в. периодическая печать и литература?</a:t>
            </a:r>
          </a:p>
          <a:p>
            <a:pPr lvl="0"/>
            <a:r>
              <a:rPr lang="ru-RU" b="1" dirty="0" smtClean="0">
                <a:solidFill>
                  <a:schemeClr val="bg1"/>
                </a:solidFill>
              </a:rPr>
              <a:t>Какие научные открытия были сделаны в XІX в.?</a:t>
            </a:r>
          </a:p>
          <a:p>
            <a:pPr lvl="0"/>
            <a:r>
              <a:rPr lang="ru-RU" b="1" dirty="0" smtClean="0">
                <a:solidFill>
                  <a:schemeClr val="bg1"/>
                </a:solidFill>
              </a:rPr>
              <a:t>Перечислите основные тенденции и направления в отечественной литературе XІX в.?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732878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i="1" dirty="0" smtClean="0">
                <a:solidFill>
                  <a:schemeClr val="tx1"/>
                </a:solidFill>
              </a:rPr>
              <a:t>Выберите верный вариант ответа. </a:t>
            </a: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 Отечественная война 1812 г. связана с периодом правления следующего императора: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525874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Николая </a:t>
            </a:r>
            <a:r>
              <a:rPr lang="en-US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Петр Великий; 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Александр </a:t>
            </a:r>
            <a:r>
              <a:rPr lang="en-US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	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Александр </a:t>
            </a:r>
            <a:r>
              <a:rPr lang="en-US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b="1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/>
              </a:rPr>
              <a:t>Исторический портрет!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chemeClr val="bg1"/>
                </a:solidFill>
              </a:rPr>
              <a:t>Кто изображен на портретах?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500174"/>
            <a:ext cx="3051566" cy="2286016"/>
          </a:xfrm>
        </p:spPr>
      </p:pic>
      <p:pic>
        <p:nvPicPr>
          <p:cNvPr id="5" name="Содержимое 3" descr="Император-Александр-II-Освободитель-Лавров-Н.А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2571744"/>
            <a:ext cx="2714644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http://nevsepic.com.ua/uploads/posts/2011-09/1316962608_www.nevsepic.com.ua_mihail-pavlovich179818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428736"/>
            <a:ext cx="2605496" cy="340998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429520" y="4857760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?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29586" y="52149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43438" y="5429264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?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81128" y="4152904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?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/>
              </a:rPr>
              <a:t>Исторический портрет!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chemeClr val="bg1"/>
                </a:solidFill>
              </a:rPr>
              <a:t>Кто изображен на портретах?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694" y="1500174"/>
            <a:ext cx="3719096" cy="2786082"/>
          </a:xfrm>
        </p:spPr>
      </p:pic>
      <p:pic>
        <p:nvPicPr>
          <p:cNvPr id="5" name="Содержимое 3" descr="Император-Александр-II-Освободитель-Лавров-Н.А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2928934"/>
            <a:ext cx="2714644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http://nevsepic.com.ua/uploads/posts/2011-09/1316962608_www.nevsepic.com.ua_mihail-pavlovich179818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428736"/>
            <a:ext cx="2605496" cy="34099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4500570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Генерал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П.И. Багратион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5786454"/>
            <a:ext cx="2191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Александр </a:t>
            </a:r>
            <a:r>
              <a:rPr lang="en-US" sz="2400" b="1" dirty="0" smtClean="0">
                <a:solidFill>
                  <a:schemeClr val="bg1"/>
                </a:solidFill>
              </a:rPr>
              <a:t>II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72264" y="5000636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Николай</a:t>
            </a:r>
            <a:r>
              <a:rPr lang="en-US" sz="2400" b="1" dirty="0" smtClean="0">
                <a:solidFill>
                  <a:schemeClr val="bg1"/>
                </a:solidFill>
              </a:rPr>
              <a:t> I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732746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Вставьте пропущенное слово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ком идет речь?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311692"/>
          </a:xfrm>
        </p:spPr>
        <p:txBody>
          <a:bodyPr>
            <a:normAutofit/>
          </a:bodyPr>
          <a:lstStyle/>
          <a:p>
            <a:pPr algn="just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….- это члены тайных обществ и участники антиправительственных выступлений 1825-1826 гг. Называли себя вольнодумцами, либералами, резко критиковали существующий общественный строй, создавали нелегальные структуры, предлагали собственный путь решения российских проблем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  <a:effectLst>
            <a:outerShdw dist="35921" dir="2700000" algn="ctr" rotWithShape="0">
              <a:srgbClr val="FFFF00"/>
            </a:outerShdw>
          </a:effectLst>
        </p:spPr>
        <p:txBody>
          <a:bodyPr/>
          <a:lstStyle/>
          <a:p>
            <a:r>
              <a:rPr lang="ru-RU" sz="4000" b="1" i="1">
                <a:solidFill>
                  <a:srgbClr val="FF3300"/>
                </a:solidFill>
              </a:rPr>
              <a:t>Исторический ЧЕРНЫЙ  ЯЩИК</a:t>
            </a:r>
            <a:r>
              <a:rPr lang="ru-RU" sz="4800"/>
              <a:t> </a:t>
            </a: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1042988" y="2565400"/>
            <a:ext cx="7345362" cy="3878263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3429000"/>
            <a:ext cx="7056438" cy="3095625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800" b="1" i="1">
                <a:solidFill>
                  <a:schemeClr val="accent2"/>
                </a:solidFill>
                <a:latin typeface="Georgia" pitchFamily="18" charset="0"/>
              </a:rPr>
              <a:t>В ящике находится игрушка, которая является традиционным  видом русской резьбы и росписи по дереву.</a:t>
            </a:r>
            <a:r>
              <a:rPr lang="ru-RU" i="1">
                <a:solidFill>
                  <a:schemeClr val="accent2"/>
                </a:solidFill>
                <a:latin typeface="Georgia" pitchFamily="18" charset="0"/>
              </a:rPr>
              <a:t>  </a:t>
            </a: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  <a:effectLst>
            <a:outerShdw dist="35921" dir="2700000" algn="ctr" rotWithShape="0">
              <a:srgbClr val="FFFF00"/>
            </a:outerShdw>
          </a:effectLst>
        </p:spPr>
        <p:txBody>
          <a:bodyPr/>
          <a:lstStyle/>
          <a:p>
            <a:r>
              <a:rPr lang="ru-RU" sz="4000" b="1" i="1">
                <a:solidFill>
                  <a:srgbClr val="FF3300"/>
                </a:solidFill>
              </a:rPr>
              <a:t>Исторический ЧЕРНЫЙ  ЯЩИК</a:t>
            </a:r>
            <a:r>
              <a:rPr lang="ru-RU" sz="4800"/>
              <a:t> </a:t>
            </a:r>
          </a:p>
        </p:txBody>
      </p:sp>
      <p:pic>
        <p:nvPicPr>
          <p:cNvPr id="2970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1412875"/>
            <a:ext cx="6624637" cy="5233988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401080" cy="3214710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Выберите  два верных варианта ответа.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Укажите программные  документы декабристских организаций.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76"/>
            <a:ext cx="8229600" cy="288293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«Положение о крестьянах, вышедших из крепостной зависимости»;</a:t>
            </a: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«Русская правда» П. Пестеля</a:t>
            </a: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 Прокламации;</a:t>
            </a: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Конституция Н. Муравьева.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92</TotalTime>
  <Words>539</Words>
  <PresentationFormat>Экран (4:3)</PresentationFormat>
  <Paragraphs>86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Яркая</vt:lpstr>
      <vt:lpstr> Интеллектуальный турнир по теме: «Россия и мир в XIX в.» </vt:lpstr>
      <vt:lpstr>Выберите верный вариант ответа.  «Дней Александровых прекрасное начало…» - так обозначал первые годы правления  Александра I,  А.С. Пушкин. С чем это было связано?  </vt:lpstr>
      <vt:lpstr>Выберите верный вариант ответа.   Отечественная война 1812 г. связана с периодом правления следующего императора:  </vt:lpstr>
      <vt:lpstr>Исторический портрет! Кто изображен на портретах?</vt:lpstr>
      <vt:lpstr>Исторический портрет! Кто изображен на портретах?</vt:lpstr>
      <vt:lpstr>Вставьте пропущенное слово О ком идет речь?  </vt:lpstr>
      <vt:lpstr>Исторический ЧЕРНЫЙ  ЯЩИК </vt:lpstr>
      <vt:lpstr>Исторический ЧЕРНЫЙ  ЯЩИК </vt:lpstr>
      <vt:lpstr>Выберите  два верных варианта ответа.  Укажите программные  документы декабристских организаций.  </vt:lpstr>
      <vt:lpstr>Соотнесите исторические личности и события.</vt:lpstr>
      <vt:lpstr>Исторический ЧЕРНЫЙ  ЯЩИК </vt:lpstr>
      <vt:lpstr>Исторический ЧЕРНЫЙ  ЯЩИК </vt:lpstr>
      <vt:lpstr>Выберите верный вариант ответа.  Даты 1803, 1861 в истории России связаны с:  </vt:lpstr>
      <vt:lpstr>Выберите верный вариант ответа.  Проект введения  принципа разделения властей в систему государственной политики  в  XIX в. был впервые разработан:  </vt:lpstr>
      <vt:lpstr>Выберите два верных варианта ответа.  </vt:lpstr>
      <vt:lpstr>Выберите верный вариант ответа.    </vt:lpstr>
      <vt:lpstr>Выберите верный вариант ответа.  </vt:lpstr>
      <vt:lpstr>Исторический ЧЕРНЫЙ  ЯЩИК </vt:lpstr>
      <vt:lpstr>Исторический ЧЕРНЫЙ  ЯЩИК </vt:lpstr>
      <vt:lpstr>Слайд 20</vt:lpstr>
      <vt:lpstr>Ответить на вопросы: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Интеллектуальный турнир по теме: «Россия и мир в XIX в.» </dc:title>
  <dc:creator>Дом</dc:creator>
  <cp:lastModifiedBy>Дом</cp:lastModifiedBy>
  <cp:revision>21</cp:revision>
  <dcterms:created xsi:type="dcterms:W3CDTF">2016-03-13T13:40:18Z</dcterms:created>
  <dcterms:modified xsi:type="dcterms:W3CDTF">2016-03-18T03:35:29Z</dcterms:modified>
</cp:coreProperties>
</file>