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2" r:id="rId9"/>
    <p:sldId id="263" r:id="rId10"/>
    <p:sldId id="264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5" autoAdjust="0"/>
    <p:restoredTop sz="94660"/>
  </p:normalViewPr>
  <p:slideViewPr>
    <p:cSldViewPr snapToGrid="0">
      <p:cViewPr varScale="1">
        <p:scale>
          <a:sx n="78" d="100"/>
          <a:sy n="78" d="100"/>
        </p:scale>
        <p:origin x="126" y="7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94E0F-35B6-40D2-8547-783CE170A76F}" type="datetimeFigureOut">
              <a:rPr lang="ru-RU" smtClean="0"/>
              <a:t>17.04.2018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06E45-6BAD-452A-9F43-5B1CB53944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02480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94E0F-35B6-40D2-8547-783CE170A76F}" type="datetimeFigureOut">
              <a:rPr lang="ru-RU" smtClean="0"/>
              <a:t>17.04.2018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06E45-6BAD-452A-9F43-5B1CB53944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4562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94E0F-35B6-40D2-8547-783CE170A76F}" type="datetimeFigureOut">
              <a:rPr lang="ru-RU" smtClean="0"/>
              <a:t>17.04.2018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06E45-6BAD-452A-9F43-5B1CB53944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60830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94E0F-35B6-40D2-8547-783CE170A76F}" type="datetimeFigureOut">
              <a:rPr lang="ru-RU" smtClean="0"/>
              <a:t>17.04.2018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06E45-6BAD-452A-9F43-5B1CB53944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43588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94E0F-35B6-40D2-8547-783CE170A76F}" type="datetimeFigureOut">
              <a:rPr lang="ru-RU" smtClean="0"/>
              <a:t>17.04.2018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06E45-6BAD-452A-9F43-5B1CB53944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95159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94E0F-35B6-40D2-8547-783CE170A76F}" type="datetimeFigureOut">
              <a:rPr lang="ru-RU" smtClean="0"/>
              <a:t>17.04.2018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06E45-6BAD-452A-9F43-5B1CB53944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87654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94E0F-35B6-40D2-8547-783CE170A76F}" type="datetimeFigureOut">
              <a:rPr lang="ru-RU" smtClean="0"/>
              <a:t>17.04.2018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06E45-6BAD-452A-9F43-5B1CB53944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55790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94E0F-35B6-40D2-8547-783CE170A76F}" type="datetimeFigureOut">
              <a:rPr lang="ru-RU" smtClean="0"/>
              <a:t>17.04.2018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06E45-6BAD-452A-9F43-5B1CB53944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0836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94E0F-35B6-40D2-8547-783CE170A76F}" type="datetimeFigureOut">
              <a:rPr lang="ru-RU" smtClean="0"/>
              <a:t>17.04.2018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06E45-6BAD-452A-9F43-5B1CB53944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2606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>
            <a:lvl1pPr>
              <a:buClr>
                <a:schemeClr val="accent1">
                  <a:lumMod val="75000"/>
                </a:schemeClr>
              </a:buClr>
              <a:defRPr/>
            </a:lvl1pPr>
            <a:lvl2pPr>
              <a:buClr>
                <a:schemeClr val="accent1">
                  <a:lumMod val="75000"/>
                </a:schemeClr>
              </a:buClr>
              <a:defRPr/>
            </a:lvl2pPr>
            <a:lvl3pPr>
              <a:buClr>
                <a:schemeClr val="accent1">
                  <a:lumMod val="75000"/>
                </a:schemeClr>
              </a:buClr>
              <a:defRPr/>
            </a:lvl3pPr>
            <a:lvl4pPr>
              <a:buClr>
                <a:schemeClr val="accent1">
                  <a:lumMod val="75000"/>
                </a:schemeClr>
              </a:buClr>
              <a:defRPr/>
            </a:lvl4pPr>
            <a:lvl5pPr>
              <a:buClr>
                <a:schemeClr val="accent1">
                  <a:lumMod val="75000"/>
                </a:schemeClr>
              </a:buCl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94E0F-35B6-40D2-8547-783CE170A76F}" type="datetimeFigureOut">
              <a:rPr lang="ru-RU" smtClean="0"/>
              <a:t>17.04.2018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49E06E45-6BAD-452A-9F43-5B1CB53944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53194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94E0F-35B6-40D2-8547-783CE170A76F}" type="datetimeFigureOut">
              <a:rPr lang="ru-RU" smtClean="0"/>
              <a:t>17.04.2018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06E45-6BAD-452A-9F43-5B1CB53944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3888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buClr>
                <a:schemeClr val="accent1">
                  <a:lumMod val="75000"/>
                </a:schemeClr>
              </a:buClr>
              <a:defRPr sz="1800"/>
            </a:lvl1pPr>
            <a:lvl2pPr>
              <a:buClr>
                <a:schemeClr val="accent1">
                  <a:lumMod val="75000"/>
                </a:schemeClr>
              </a:buClr>
              <a:defRPr sz="1600"/>
            </a:lvl2pPr>
            <a:lvl3pPr>
              <a:buClr>
                <a:schemeClr val="accent1">
                  <a:lumMod val="75000"/>
                </a:schemeClr>
              </a:buClr>
              <a:defRPr sz="1400"/>
            </a:lvl3pPr>
            <a:lvl4pPr>
              <a:buClr>
                <a:schemeClr val="accent1">
                  <a:lumMod val="75000"/>
                </a:schemeClr>
              </a:buClr>
              <a:defRPr sz="1200"/>
            </a:lvl4pPr>
            <a:lvl5pPr>
              <a:buClr>
                <a:schemeClr val="accent1">
                  <a:lumMod val="75000"/>
                </a:schemeClr>
              </a:buCl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buClr>
                <a:schemeClr val="accent1">
                  <a:lumMod val="75000"/>
                </a:schemeClr>
              </a:buClr>
              <a:defRPr sz="1800"/>
            </a:lvl1pPr>
            <a:lvl2pPr>
              <a:buClr>
                <a:schemeClr val="accent1">
                  <a:lumMod val="75000"/>
                </a:schemeClr>
              </a:buClr>
              <a:defRPr sz="1600"/>
            </a:lvl2pPr>
            <a:lvl3pPr>
              <a:buClr>
                <a:schemeClr val="accent1">
                  <a:lumMod val="75000"/>
                </a:schemeClr>
              </a:buClr>
              <a:defRPr sz="1400"/>
            </a:lvl3pPr>
            <a:lvl4pPr>
              <a:buClr>
                <a:schemeClr val="accent1">
                  <a:lumMod val="75000"/>
                </a:schemeClr>
              </a:buClr>
              <a:defRPr sz="1200"/>
            </a:lvl4pPr>
            <a:lvl5pPr>
              <a:buClr>
                <a:schemeClr val="accent1">
                  <a:lumMod val="75000"/>
                </a:schemeClr>
              </a:buCl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94E0F-35B6-40D2-8547-783CE170A76F}" type="datetimeFigureOut">
              <a:rPr lang="ru-RU" smtClean="0"/>
              <a:t>17.04.2018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06E45-6BAD-452A-9F43-5B1CB53944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1364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buClr>
                <a:schemeClr val="accent1">
                  <a:lumMod val="75000"/>
                </a:schemeClr>
              </a:buClr>
              <a:defRPr sz="1800"/>
            </a:lvl1pPr>
            <a:lvl2pPr>
              <a:buClr>
                <a:schemeClr val="accent1">
                  <a:lumMod val="75000"/>
                </a:schemeClr>
              </a:buClr>
              <a:defRPr sz="1600"/>
            </a:lvl2pPr>
            <a:lvl3pPr>
              <a:buClr>
                <a:schemeClr val="accent1">
                  <a:lumMod val="75000"/>
                </a:schemeClr>
              </a:buClr>
              <a:defRPr sz="1400"/>
            </a:lvl3pPr>
            <a:lvl4pPr>
              <a:buClr>
                <a:schemeClr val="accent1">
                  <a:lumMod val="75000"/>
                </a:schemeClr>
              </a:buClr>
              <a:defRPr sz="1200"/>
            </a:lvl4pPr>
            <a:lvl5pPr>
              <a:buClr>
                <a:schemeClr val="accent1">
                  <a:lumMod val="75000"/>
                </a:schemeClr>
              </a:buCl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buClr>
                <a:schemeClr val="accent1">
                  <a:lumMod val="75000"/>
                </a:schemeClr>
              </a:buClr>
              <a:defRPr sz="1800"/>
            </a:lvl1pPr>
            <a:lvl2pPr>
              <a:buClr>
                <a:schemeClr val="accent1">
                  <a:lumMod val="75000"/>
                </a:schemeClr>
              </a:buClr>
              <a:defRPr sz="1600"/>
            </a:lvl2pPr>
            <a:lvl3pPr>
              <a:buClr>
                <a:schemeClr val="accent1">
                  <a:lumMod val="75000"/>
                </a:schemeClr>
              </a:buClr>
              <a:defRPr sz="1400"/>
            </a:lvl3pPr>
            <a:lvl4pPr>
              <a:buClr>
                <a:schemeClr val="accent1">
                  <a:lumMod val="75000"/>
                </a:schemeClr>
              </a:buClr>
              <a:defRPr sz="1200"/>
            </a:lvl4pPr>
            <a:lvl5pPr>
              <a:buClr>
                <a:schemeClr val="accent1">
                  <a:lumMod val="75000"/>
                </a:schemeClr>
              </a:buCl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94E0F-35B6-40D2-8547-783CE170A76F}" type="datetimeFigureOut">
              <a:rPr lang="ru-RU" smtClean="0"/>
              <a:t>17.04.2018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06E45-6BAD-452A-9F43-5B1CB53944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3357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94E0F-35B6-40D2-8547-783CE170A76F}" type="datetimeFigureOut">
              <a:rPr lang="ru-RU" smtClean="0"/>
              <a:t>17.04.2018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06E45-6BAD-452A-9F43-5B1CB53944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864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94E0F-35B6-40D2-8547-783CE170A76F}" type="datetimeFigureOut">
              <a:rPr lang="ru-RU" smtClean="0"/>
              <a:t>17.04.2018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06E45-6BAD-452A-9F43-5B1CB53944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07750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94E0F-35B6-40D2-8547-783CE170A76F}" type="datetimeFigureOut">
              <a:rPr lang="ru-RU" smtClean="0"/>
              <a:t>17.04.2018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06E45-6BAD-452A-9F43-5B1CB53944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2905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94E0F-35B6-40D2-8547-783CE170A76F}" type="datetimeFigureOut">
              <a:rPr lang="ru-RU" smtClean="0"/>
              <a:t>17.04.2018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06E45-6BAD-452A-9F43-5B1CB53944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3536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C894E0F-35B6-40D2-8547-783CE170A76F}" type="datetimeFigureOut">
              <a:rPr lang="ru-RU" smtClean="0"/>
              <a:t>17.04.2018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9E06E45-6BAD-452A-9F43-5B1CB53944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7811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40" r:id="rId14"/>
    <p:sldLayoutId id="2147483741" r:id="rId15"/>
    <p:sldLayoutId id="2147483742" r:id="rId16"/>
    <p:sldLayoutId id="214748374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/>
              <a:t>Использование ИКТ и игровых технологий на уроках английского языка и внеурочной деятельности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Учителя английского языка ГБОУ СОШ №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619</a:t>
            </a:r>
            <a:r>
              <a:rPr lang="ru-RU" dirty="0"/>
              <a:t>,</a:t>
            </a:r>
          </a:p>
          <a:p>
            <a:r>
              <a:rPr lang="ru-RU" dirty="0" err="1"/>
              <a:t>Клекоцюк</a:t>
            </a:r>
            <a:r>
              <a:rPr lang="ru-RU" dirty="0"/>
              <a:t> Ольга Александровна,</a:t>
            </a:r>
          </a:p>
          <a:p>
            <a:r>
              <a:rPr lang="ru-RU" dirty="0" err="1"/>
              <a:t>Софенко</a:t>
            </a:r>
            <a:r>
              <a:rPr lang="ru-RU" dirty="0"/>
              <a:t> Екатерина Юрьевна</a:t>
            </a:r>
          </a:p>
        </p:txBody>
      </p:sp>
    </p:spTree>
    <p:extLst>
      <p:ext uri="{BB962C8B-B14F-4D97-AF65-F5344CB8AC3E}">
        <p14:creationId xmlns:p14="http://schemas.microsoft.com/office/powerpoint/2010/main" val="29190330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E704DB-1E29-472B-AA84-2766D388DC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6385" y="685801"/>
            <a:ext cx="9656639" cy="1090246"/>
          </a:xfrm>
        </p:spPr>
        <p:txBody>
          <a:bodyPr>
            <a:normAutofit fontScale="90000"/>
          </a:bodyPr>
          <a:lstStyle/>
          <a:p>
            <a:r>
              <a:rPr lang="ru-RU" b="1" cap="all" dirty="0"/>
              <a:t>КАК МОЖНО ИСПОЛЬЗОВАТЬ PLICKERS?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85DFF46-9075-4DA6-A3D5-AA2B417C04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7301" y="1787769"/>
            <a:ext cx="10245724" cy="4384430"/>
          </a:xfrm>
        </p:spPr>
        <p:txBody>
          <a:bodyPr>
            <a:normAutofit/>
          </a:bodyPr>
          <a:lstStyle/>
          <a:p>
            <a:r>
              <a:rPr lang="ru-RU" sz="2800" b="1" cap="all" dirty="0"/>
              <a:t> ФРОНТАЛЬНЫЙ ОПРОС В КОНЦЕ УРОКА;</a:t>
            </a:r>
            <a:endParaRPr lang="ru-RU" sz="2800" b="1" dirty="0"/>
          </a:p>
          <a:p>
            <a:r>
              <a:rPr lang="ru-RU" sz="2800" b="1" cap="all" dirty="0"/>
              <a:t>ФРОНТАЛЬНЫЙ ОПРОС В НАЧАЛЕ УРОКА ПО ПРЕДЫДУЩЕМУ УРОКУ И/ИЛИ УРОКАМ;</a:t>
            </a:r>
            <a:endParaRPr lang="ru-RU" sz="2800" b="1" dirty="0"/>
          </a:p>
          <a:p>
            <a:r>
              <a:rPr lang="ru-RU" sz="2800" b="1" cap="all" dirty="0"/>
              <a:t>A/B-ТЕСТИРОВАНИЕ ПОДАЧИ МАТЕРИАЛА;</a:t>
            </a:r>
          </a:p>
          <a:p>
            <a:r>
              <a:rPr lang="ru-RU" sz="2800" b="1" cap="all" dirty="0"/>
              <a:t>ПРОВЕДЕНИЕ ТЕСТОВ / ПРОВЕРОЧНЫХ РАБОТ;</a:t>
            </a:r>
          </a:p>
          <a:p>
            <a:r>
              <a:rPr lang="ru-RU" sz="2800" b="1" cap="all" dirty="0"/>
              <a:t>АНАЛИЗ РАБОТЫ УЧИТЕЛЯ В ДИНАМИКЕ.</a:t>
            </a:r>
            <a:endParaRPr lang="ru-RU" sz="2800" b="1" dirty="0"/>
          </a:p>
          <a:p>
            <a:endParaRPr lang="ru-RU" sz="2800" b="1" dirty="0"/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2054838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D8F9EE-6FCF-40CC-9833-CD40253EFA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3657" y="0"/>
            <a:ext cx="9392870" cy="677008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Гаджеты для учителя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4792836-0270-463F-9AEF-41789FEBE3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597186" y="979749"/>
            <a:ext cx="6378730" cy="5112132"/>
          </a:xfrm>
        </p:spPr>
        <p:txBody>
          <a:bodyPr>
            <a:noAutofit/>
          </a:bodyPr>
          <a:lstStyle/>
          <a:p>
            <a:r>
              <a:rPr lang="ru-RU" sz="2400" dirty="0"/>
              <a:t>Для создания презентаций и качественной графики: </a:t>
            </a:r>
            <a:r>
              <a:rPr lang="en-US" sz="2400" b="1" dirty="0"/>
              <a:t>Keynote, Create</a:t>
            </a:r>
            <a:r>
              <a:rPr lang="en-US" sz="2400" dirty="0"/>
              <a:t>;</a:t>
            </a:r>
          </a:p>
          <a:p>
            <a:r>
              <a:rPr lang="ru-RU" sz="2400" dirty="0"/>
              <a:t>Для работы с видео</a:t>
            </a:r>
            <a:r>
              <a:rPr lang="en-US" sz="2400" dirty="0"/>
              <a:t>/</a:t>
            </a:r>
            <a:r>
              <a:rPr lang="ru-RU" sz="2400" dirty="0"/>
              <a:t>аудио: </a:t>
            </a:r>
            <a:r>
              <a:rPr lang="en-US" sz="2400" b="1" dirty="0"/>
              <a:t>Sony Vegas Pro,</a:t>
            </a:r>
          </a:p>
          <a:p>
            <a:pPr marL="0" indent="0">
              <a:buNone/>
            </a:pPr>
            <a:r>
              <a:rPr lang="ru-RU" sz="2400" b="1" dirty="0"/>
              <a:t> </a:t>
            </a:r>
            <a:r>
              <a:rPr lang="en-US" sz="2400" b="1" dirty="0"/>
              <a:t>Video Pad Video Editor, </a:t>
            </a:r>
            <a:r>
              <a:rPr lang="en-US" sz="2400" b="1" dirty="0" err="1"/>
              <a:t>Auacity</a:t>
            </a:r>
            <a:r>
              <a:rPr lang="en-US" sz="2400" b="1" dirty="0"/>
              <a:t>, Sound </a:t>
            </a:r>
            <a:r>
              <a:rPr lang="ru-RU" sz="2400" b="1" dirty="0"/>
              <a:t>    </a:t>
            </a:r>
            <a:r>
              <a:rPr lang="en-US" sz="2400" b="1" dirty="0"/>
              <a:t>Forge</a:t>
            </a:r>
          </a:p>
          <a:p>
            <a:r>
              <a:rPr lang="ru-RU" sz="2400" dirty="0"/>
              <a:t>Для хранения информации и заметок: </a:t>
            </a:r>
            <a:r>
              <a:rPr lang="en-US" sz="2400" b="1" dirty="0"/>
              <a:t>Calendars  </a:t>
            </a:r>
            <a:r>
              <a:rPr lang="ru-RU" sz="2400" b="1" dirty="0"/>
              <a:t>от </a:t>
            </a:r>
            <a:r>
              <a:rPr lang="en-US" sz="2400" b="1" dirty="0" err="1"/>
              <a:t>Readdle</a:t>
            </a:r>
            <a:r>
              <a:rPr lang="en-US" sz="2400" b="1" dirty="0"/>
              <a:t>, Colored Note</a:t>
            </a:r>
          </a:p>
          <a:p>
            <a:r>
              <a:rPr lang="ru-RU" sz="2400" dirty="0"/>
              <a:t>Для создания викторин</a:t>
            </a:r>
            <a:r>
              <a:rPr lang="en-US" sz="2400" dirty="0"/>
              <a:t>/</a:t>
            </a:r>
            <a:r>
              <a:rPr lang="ru-RU" sz="2400" dirty="0"/>
              <a:t>тестов: </a:t>
            </a:r>
            <a:r>
              <a:rPr lang="en-US" sz="2400" b="1" dirty="0" err="1"/>
              <a:t>Kahoot</a:t>
            </a:r>
            <a:r>
              <a:rPr lang="ru-RU" sz="2400" b="1" dirty="0"/>
              <a:t>, </a:t>
            </a:r>
            <a:r>
              <a:rPr lang="en-US" sz="2400" b="1" dirty="0"/>
              <a:t>Quizizz</a:t>
            </a:r>
            <a:r>
              <a:rPr lang="ru-RU" sz="2400" b="1" dirty="0"/>
              <a:t>, </a:t>
            </a:r>
            <a:r>
              <a:rPr lang="en-US" sz="2400" b="1" dirty="0"/>
              <a:t>Learning Apps</a:t>
            </a:r>
            <a:endParaRPr lang="ru-RU" sz="2400" b="1" dirty="0"/>
          </a:p>
          <a:p>
            <a:r>
              <a:rPr lang="ru-RU" sz="2400" dirty="0"/>
              <a:t>Для </a:t>
            </a:r>
            <a:r>
              <a:rPr lang="ru-RU" sz="2400" dirty="0" err="1"/>
              <a:t>интегрировнных</a:t>
            </a:r>
            <a:r>
              <a:rPr lang="ru-RU" sz="2400" dirty="0"/>
              <a:t> уроков: </a:t>
            </a:r>
            <a:r>
              <a:rPr lang="en-US" sz="2400" b="1" dirty="0" err="1"/>
              <a:t>StarMap</a:t>
            </a:r>
            <a:r>
              <a:rPr lang="ru-RU" sz="2400" b="1" dirty="0"/>
              <a:t>, </a:t>
            </a:r>
            <a:r>
              <a:rPr lang="en-US" sz="2400" b="1" dirty="0" err="1"/>
              <a:t>xSky</a:t>
            </a:r>
            <a:r>
              <a:rPr lang="ru-RU" sz="2400" b="1" dirty="0"/>
              <a:t>, </a:t>
            </a:r>
            <a:r>
              <a:rPr lang="en-US" sz="2400" b="1" dirty="0" err="1"/>
              <a:t>HomeToolBox</a:t>
            </a:r>
            <a:r>
              <a:rPr lang="ru-RU" sz="2400" b="1" dirty="0"/>
              <a:t>, 3 </a:t>
            </a:r>
            <a:r>
              <a:rPr lang="en-US" sz="2400" b="1" dirty="0"/>
              <a:t>D </a:t>
            </a:r>
            <a:r>
              <a:rPr lang="ru-RU" sz="2400" b="1" dirty="0"/>
              <a:t>Виртуальная лаборатория, </a:t>
            </a:r>
            <a:r>
              <a:rPr lang="ru-RU" sz="2400" b="1" dirty="0" err="1"/>
              <a:t>Лабукап</a:t>
            </a:r>
            <a:endParaRPr lang="ru-RU" sz="2400" b="1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4782FF7C-E63C-4CD3-AC8C-AA0001B2A94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7535" y="2374279"/>
            <a:ext cx="4034465" cy="2323071"/>
          </a:xfrm>
        </p:spPr>
      </p:pic>
    </p:spTree>
    <p:extLst>
      <p:ext uri="{BB962C8B-B14F-4D97-AF65-F5344CB8AC3E}">
        <p14:creationId xmlns:p14="http://schemas.microsoft.com/office/powerpoint/2010/main" val="6108880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8FF5CC-D7B4-4539-9EEC-883AE46446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2930" y="0"/>
            <a:ext cx="10018713" cy="1116623"/>
          </a:xfrm>
        </p:spPr>
        <p:txBody>
          <a:bodyPr/>
          <a:lstStyle/>
          <a:p>
            <a:r>
              <a:rPr lang="ru-RU" dirty="0"/>
              <a:t>Инструменты для интегрированных  уроков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FEE67548-8DFB-425C-B1AF-FA159BCE8C0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336" y="2504510"/>
            <a:ext cx="3462507" cy="2596880"/>
          </a:xfrm>
        </p:spPr>
      </p:pic>
      <p:pic>
        <p:nvPicPr>
          <p:cNvPr id="11" name="Объект 10">
            <a:extLst>
              <a:ext uri="{FF2B5EF4-FFF2-40B4-BE49-F238E27FC236}">
                <a16:creationId xmlns:a16="http://schemas.microsoft.com/office/drawing/2014/main" id="{E96BB842-9E64-4CF9-89B2-BDA1252A425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2196" y="1279241"/>
            <a:ext cx="6542674" cy="5047418"/>
          </a:xfrm>
        </p:spPr>
      </p:pic>
    </p:spTree>
    <p:extLst>
      <p:ext uri="{BB962C8B-B14F-4D97-AF65-F5344CB8AC3E}">
        <p14:creationId xmlns:p14="http://schemas.microsoft.com/office/powerpoint/2010/main" val="31586259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E6F94868-306A-4180-A13B-1D172005F7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7966" y="0"/>
            <a:ext cx="10997513" cy="1186249"/>
          </a:xfrm>
        </p:spPr>
        <p:txBody>
          <a:bodyPr>
            <a:normAutofit fontScale="90000"/>
          </a:bodyPr>
          <a:lstStyle/>
          <a:p>
            <a:r>
              <a:rPr lang="ru-RU" sz="3600" b="1" dirty="0"/>
              <a:t>Ориентирование на вхождение в мировое информационно-образовательное пространство</a:t>
            </a:r>
          </a:p>
        </p:txBody>
      </p:sp>
      <p:sp>
        <p:nvSpPr>
          <p:cNvPr id="8" name="Объект 7">
            <a:extLst>
              <a:ext uri="{FF2B5EF4-FFF2-40B4-BE49-F238E27FC236}">
                <a16:creationId xmlns:a16="http://schemas.microsoft.com/office/drawing/2014/main" id="{21D99FAD-621D-4CFA-B13B-C4B0BC4DE8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8513" y="1925593"/>
            <a:ext cx="10018713" cy="3124201"/>
          </a:xfrm>
        </p:spPr>
        <p:txBody>
          <a:bodyPr>
            <a:noAutofit/>
          </a:bodyPr>
          <a:lstStyle/>
          <a:p>
            <a:r>
              <a:rPr lang="ru-RU" sz="2800" dirty="0"/>
              <a:t>Процесс информатизации нашего общества стремительно движется вперед, и у школы нет иного выбора, как адаптации ее к информационному веку. </a:t>
            </a:r>
          </a:p>
          <a:p>
            <a:r>
              <a:rPr lang="ru-RU" sz="2800" dirty="0"/>
              <a:t>В настоящее время в России идет становление новой системы образования, ориентированной на вхождение в мировое информационно-образовательное пространство. </a:t>
            </a:r>
          </a:p>
          <a:p>
            <a:r>
              <a:rPr lang="ru-RU" sz="2800" dirty="0"/>
              <a:t>Компьютерные технологии призваны стать неотъемлемой частью целостного образовательного процесса, значительно повышающей его эффективность. </a:t>
            </a:r>
          </a:p>
        </p:txBody>
      </p:sp>
    </p:spTree>
    <p:extLst>
      <p:ext uri="{BB962C8B-B14F-4D97-AF65-F5344CB8AC3E}">
        <p14:creationId xmlns:p14="http://schemas.microsoft.com/office/powerpoint/2010/main" val="4763456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Изучение иностранных языков – лучшая зарядка для ума.</a:t>
            </a:r>
            <a:br>
              <a:rPr lang="ru-RU" dirty="0"/>
            </a:br>
            <a:r>
              <a:rPr lang="ru-RU" dirty="0"/>
              <a:t>                                                                 </a:t>
            </a:r>
            <a:r>
              <a:rPr lang="ru-RU" sz="3600" i="1" dirty="0"/>
              <a:t>В.В. Путин</a:t>
            </a: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Наш век – век полиглотов.</a:t>
            </a:r>
          </a:p>
          <a:p>
            <a:r>
              <a:rPr lang="ru-RU" sz="2800" dirty="0"/>
              <a:t>Знание иностранных языков и компьютерных технологий- важнейшие требования к уровню и качеству образования любого специалиста.</a:t>
            </a:r>
            <a:br>
              <a:rPr lang="ru-RU" sz="2800" dirty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5616081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Инициатива президента «Наша новая школа» это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 применение новых технических средств,</a:t>
            </a:r>
          </a:p>
          <a:p>
            <a:r>
              <a:rPr lang="ru-RU" sz="3200" dirty="0"/>
              <a:t>новые формы и методы преподавания,</a:t>
            </a:r>
          </a:p>
          <a:p>
            <a:r>
              <a:rPr lang="ru-RU" sz="3200" dirty="0"/>
              <a:t> новый подход к процессу обучения в свете требований ФГОС.</a:t>
            </a:r>
          </a:p>
          <a:p>
            <a:pPr marL="0" indent="0">
              <a:buNone/>
            </a:pP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5482696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ИКТ-компетентность - фундамент для формирования УУД в современной массовой школе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использование ИКТ принципиальным образом увеличивает возможности формирования универсальных учебных действий, которые являются важнейшим результатом реализации ФГОС</a:t>
            </a:r>
          </a:p>
        </p:txBody>
      </p:sp>
    </p:spTree>
    <p:extLst>
      <p:ext uri="{BB962C8B-B14F-4D97-AF65-F5344CB8AC3E}">
        <p14:creationId xmlns:p14="http://schemas.microsoft.com/office/powerpoint/2010/main" val="35341565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04086" y="185350"/>
            <a:ext cx="9749482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Основная </a:t>
            </a:r>
            <a:r>
              <a:rPr lang="ru-RU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цель</a:t>
            </a: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обучения</a:t>
            </a: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иностранным языкам: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формирование и развитие коммуникативной культуры школьников,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обучение практическому овладению иностранным языком. </a:t>
            </a:r>
          </a:p>
          <a:p>
            <a:endParaRPr lang="ru-RU" sz="3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Создать условия практического овладения языком для каждого учащегося, выбрать такие методы обучения, которые позволили бы каждому ученику проявить свою активность, своё творчество - в этом и состоит задача учителя: активизировать познавательную деятельность учащегося в процессе обучения иностранным языкам.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224207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4087" y="457200"/>
            <a:ext cx="10058400" cy="565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20584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534752-351E-44AE-A66A-C265151A5A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0897" y="292285"/>
            <a:ext cx="11331146" cy="650631"/>
          </a:xfrm>
        </p:spPr>
        <p:txBody>
          <a:bodyPr>
            <a:noAutofit/>
          </a:bodyPr>
          <a:lstStyle/>
          <a:p>
            <a:r>
              <a:rPr lang="ru-RU" sz="3200" b="1" dirty="0"/>
              <a:t>Обратная связь - важный компонент процесса обучения/учения.</a:t>
            </a:r>
            <a:br>
              <a:rPr lang="ru-RU" sz="3200" b="1" dirty="0"/>
            </a:br>
            <a:endParaRPr lang="ru-RU" sz="32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EDA503E-0811-4C30-83BB-5FC31C33BA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0193" y="2086628"/>
            <a:ext cx="9272830" cy="4642337"/>
          </a:xfrm>
        </p:spPr>
        <p:txBody>
          <a:bodyPr>
            <a:noAutofit/>
          </a:bodyPr>
          <a:lstStyle/>
          <a:p>
            <a:r>
              <a:rPr lang="ru-RU" sz="2600" dirty="0"/>
              <a:t>На проверку работ и предоставление обратной связи учащимся у учителя уходит достаточно большое количество времени. </a:t>
            </a:r>
          </a:p>
          <a:p>
            <a:r>
              <a:rPr lang="ru-RU" sz="2600" dirty="0"/>
              <a:t>И здесь можно воспользоваться ещё одним удобным в работе гаджетом для учителя </a:t>
            </a:r>
            <a:r>
              <a:rPr lang="en-US" sz="2600" b="1" dirty="0" err="1"/>
              <a:t>Kahoot</a:t>
            </a:r>
            <a:r>
              <a:rPr lang="ru-RU" sz="2600" dirty="0"/>
              <a:t> или его аналогами </a:t>
            </a:r>
            <a:r>
              <a:rPr lang="en-US" sz="2600" dirty="0"/>
              <a:t>Quizizz</a:t>
            </a:r>
            <a:r>
              <a:rPr lang="ru-RU" sz="2600" dirty="0"/>
              <a:t>, </a:t>
            </a:r>
            <a:r>
              <a:rPr lang="en-US" sz="2600" dirty="0"/>
              <a:t>Learning Apps</a:t>
            </a:r>
            <a:r>
              <a:rPr lang="ru-RU" sz="2600" dirty="0"/>
              <a:t>.</a:t>
            </a:r>
          </a:p>
          <a:p>
            <a:r>
              <a:rPr lang="en-US" sz="2600" b="1" dirty="0" err="1"/>
              <a:t>Kahoot</a:t>
            </a:r>
            <a:r>
              <a:rPr lang="ru-RU" sz="2600" dirty="0"/>
              <a:t> - это инструмент, посредством которого можно предоставить обратную связь каждому ученику, а также получить обратную связь и учителю о текущей учебной ситуации в классе.</a:t>
            </a:r>
          </a:p>
          <a:p>
            <a:r>
              <a:rPr lang="ru-RU" sz="2600" b="1" dirty="0" err="1"/>
              <a:t>Kahoot</a:t>
            </a:r>
            <a:r>
              <a:rPr lang="ru-RU" sz="2600" dirty="0"/>
              <a:t> </a:t>
            </a:r>
            <a:r>
              <a:rPr lang="ru-RU" sz="2600" dirty="0" smtClean="0"/>
              <a:t>- это </a:t>
            </a:r>
            <a:r>
              <a:rPr lang="ru-RU" sz="2600" dirty="0"/>
              <a:t>бесплатная платформа для обучения в игровой форме, которая подходит для любого учебного предмета и любого возраста.</a:t>
            </a:r>
          </a:p>
          <a:p>
            <a:endParaRPr lang="ru-RU" sz="2600" dirty="0"/>
          </a:p>
          <a:p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29926719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3568" y="3348681"/>
            <a:ext cx="4733562" cy="324982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119" y="224021"/>
            <a:ext cx="4046007" cy="303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06833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D9B75E-4BF5-43A7-B590-DE96C7D828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0" y="-142103"/>
            <a:ext cx="10018713" cy="1752599"/>
          </a:xfrm>
        </p:spPr>
        <p:txBody>
          <a:bodyPr/>
          <a:lstStyle/>
          <a:p>
            <a:r>
              <a:rPr lang="ru-RU" b="1" cap="all" dirty="0"/>
              <a:t>КАК РАБОТАЕТ PLICKERS?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5CE70BF-2306-407D-853C-BEB4722AF3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10" y="1758463"/>
            <a:ext cx="10018713" cy="4032738"/>
          </a:xfrm>
        </p:spPr>
        <p:txBody>
          <a:bodyPr>
            <a:noAutofit/>
          </a:bodyPr>
          <a:lstStyle/>
          <a:p>
            <a:r>
              <a:rPr lang="ru-RU" dirty="0"/>
              <a:t>Программа работает по очень простой технологии. Основу составляют мобильное приложение, сайт и распечатанные карточки с QR-кодами. Каждому ребёнку выдаётся по одной карточке.</a:t>
            </a:r>
          </a:p>
          <a:p>
            <a:r>
              <a:rPr lang="ru-RU" dirty="0"/>
              <a:t>Сама карточка квадратная и имеет четыре стороны. Каждой стороне соответствует свой вариант ответа (A, B, C, D), который указан на самой карточке. Учитель задаёт вопрос, ребёнок выбирает правильный вариант ответа и поднимает карточку соответствующей стороной кверху. </a:t>
            </a:r>
          </a:p>
          <a:p>
            <a:r>
              <a:rPr lang="ru-RU" dirty="0"/>
              <a:t>Учитель с помощью мобильного приложения сканирует ответы детей в режиме реального времени (для считывания используется технология дополненной реальности).</a:t>
            </a:r>
          </a:p>
          <a:p>
            <a:r>
              <a:rPr lang="ru-RU" dirty="0"/>
              <a:t>Результаты сохраняются в базу данных и доступны как напрямую в мобильном приложении, так и на сайте для мгновенного или отложенного анализа.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615904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EB8F22"/>
      </a:accent1>
      <a:accent2>
        <a:srgbClr val="CD4223"/>
      </a:accent2>
      <a:accent3>
        <a:srgbClr val="A89374"/>
      </a:accent3>
      <a:accent4>
        <a:srgbClr val="83AA67"/>
      </a:accent4>
      <a:accent5>
        <a:srgbClr val="4FA9C1"/>
      </a:accent5>
      <a:accent6>
        <a:srgbClr val="9390AF"/>
      </a:accent6>
      <a:hlink>
        <a:srgbClr val="EC7220"/>
      </a:hlink>
      <a:folHlink>
        <a:srgbClr val="F09355"/>
      </a:folHlink>
    </a:clrScheme>
    <a:fontScheme name="Параллакс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EBEC8F79-A447-43FC-8E81-85E8468AF3F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TM03457496[[fn=Параллакс]]</Template>
  <TotalTime>148</TotalTime>
  <Words>435</Words>
  <Application>Microsoft Office PowerPoint</Application>
  <PresentationFormat>Широкоэкранный</PresentationFormat>
  <Paragraphs>46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Corbel</vt:lpstr>
      <vt:lpstr>Times New Roman</vt:lpstr>
      <vt:lpstr>Параллакс</vt:lpstr>
      <vt:lpstr>Использование ИКТ и игровых технологий на уроках английского языка и внеурочной деятельности</vt:lpstr>
      <vt:lpstr>Изучение иностранных языков – лучшая зарядка для ума.                                                                  В.В. Путин</vt:lpstr>
      <vt:lpstr>Инициатива президента «Наша новая школа» это </vt:lpstr>
      <vt:lpstr>ИКТ-компетентность - фундамент для формирования УУД в современной массовой школе </vt:lpstr>
      <vt:lpstr>Презентация PowerPoint</vt:lpstr>
      <vt:lpstr>Презентация PowerPoint</vt:lpstr>
      <vt:lpstr>Обратная связь - важный компонент процесса обучения/учения. </vt:lpstr>
      <vt:lpstr>Презентация PowerPoint</vt:lpstr>
      <vt:lpstr>КАК РАБОТАЕТ PLICKERS? </vt:lpstr>
      <vt:lpstr>КАК МОЖНО ИСПОЛЬЗОВАТЬ PLICKERS? </vt:lpstr>
      <vt:lpstr>Гаджеты для учителя</vt:lpstr>
      <vt:lpstr>Инструменты для интегрированных  уроков</vt:lpstr>
      <vt:lpstr>Ориентирование на вхождение в мировое информационно-образовательное пространство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ИКТ и игровых технологий на уроках английского языка и внеурочной деятельности</dc:title>
  <dc:creator>Wife</dc:creator>
  <cp:lastModifiedBy>Софенко Екатерина Юрьевна</cp:lastModifiedBy>
  <cp:revision>18</cp:revision>
  <dcterms:created xsi:type="dcterms:W3CDTF">2018-04-16T18:45:14Z</dcterms:created>
  <dcterms:modified xsi:type="dcterms:W3CDTF">2018-04-17T07:06:16Z</dcterms:modified>
</cp:coreProperties>
</file>