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9" r:id="rId4"/>
    <p:sldId id="260" r:id="rId5"/>
    <p:sldId id="261" r:id="rId6"/>
    <p:sldId id="262" r:id="rId7"/>
    <p:sldId id="273" r:id="rId8"/>
    <p:sldId id="263" r:id="rId9"/>
    <p:sldId id="264" r:id="rId10"/>
    <p:sldId id="274" r:id="rId11"/>
    <p:sldId id="272" r:id="rId12"/>
    <p:sldId id="279" r:id="rId13"/>
    <p:sldId id="276" r:id="rId14"/>
    <p:sldId id="282" r:id="rId15"/>
    <p:sldId id="277" r:id="rId16"/>
    <p:sldId id="278" r:id="rId17"/>
    <p:sldId id="267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FE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30" autoAdjust="0"/>
    <p:restoredTop sz="94660"/>
  </p:normalViewPr>
  <p:slideViewPr>
    <p:cSldViewPr>
      <p:cViewPr>
        <p:scale>
          <a:sx n="70" d="100"/>
          <a:sy n="70" d="100"/>
        </p:scale>
        <p:origin x="-137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4.9883332251847955E-2"/>
          <c:y val="2.0386424930914832E-2"/>
          <c:w val="0.9256083596488075"/>
          <c:h val="0.8749022230428844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00B0F0"/>
            </a:solidFill>
          </c:spPr>
          <c:cat>
            <c:strRef>
              <c:f>Лист1!$A$2:$A$4</c:f>
              <c:strCache>
                <c:ptCount val="3"/>
                <c:pt idx="0">
                  <c:v>В</c:v>
                </c:pt>
                <c:pt idx="1">
                  <c:v>С</c:v>
                </c:pt>
                <c:pt idx="2">
                  <c:v>Н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0.45</c:v>
                </c:pt>
                <c:pt idx="1">
                  <c:v>0.35000000000000031</c:v>
                </c:pt>
                <c:pt idx="2">
                  <c:v>0.2</c:v>
                </c:pt>
              </c:numCache>
            </c:numRef>
          </c:val>
        </c:ser>
        <c:axId val="78782464"/>
        <c:axId val="78784000"/>
      </c:barChart>
      <c:catAx>
        <c:axId val="78782464"/>
        <c:scaling>
          <c:orientation val="minMax"/>
        </c:scaling>
        <c:axPos val="b"/>
        <c:tickLblPos val="nextTo"/>
        <c:crossAx val="78784000"/>
        <c:crosses val="autoZero"/>
        <c:auto val="1"/>
        <c:lblAlgn val="ctr"/>
        <c:lblOffset val="100"/>
      </c:catAx>
      <c:valAx>
        <c:axId val="78784000"/>
        <c:scaling>
          <c:orientation val="minMax"/>
        </c:scaling>
        <c:axPos val="l"/>
        <c:majorGridlines/>
        <c:numFmt formatCode="0%" sourceLinked="1"/>
        <c:tickLblPos val="nextTo"/>
        <c:crossAx val="78782464"/>
        <c:crosses val="autoZero"/>
        <c:crossBetween val="between"/>
      </c:valAx>
    </c:plotArea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Констатирующий этап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800" b="1" dirty="0"/>
                      <a:t>35%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800" b="1" dirty="0"/>
                      <a:t>45%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800" b="1" dirty="0"/>
                      <a:t>20%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В</c:v>
                </c:pt>
                <c:pt idx="1">
                  <c:v>С</c:v>
                </c:pt>
                <c:pt idx="2">
                  <c:v>Н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0.35000000000000031</c:v>
                </c:pt>
                <c:pt idx="1">
                  <c:v>0.45</c:v>
                </c:pt>
                <c:pt idx="2">
                  <c:v>0.2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Контрольный этап</c:v>
                </c:pt>
              </c:strCache>
            </c:strRef>
          </c:tx>
          <c:spPr>
            <a:solidFill>
              <a:srgbClr val="00B0F0"/>
            </a:solidFill>
          </c:spPr>
          <c:dLbls>
            <c:dLbl>
              <c:idx val="0"/>
              <c:layout>
                <c:manualLayout>
                  <c:x val="-1.5325563232549855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1800" b="1" dirty="0"/>
                      <a:t>55%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800" b="1" dirty="0"/>
                      <a:t>40%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800" b="1" dirty="0"/>
                      <a:t>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В</c:v>
                </c:pt>
                <c:pt idx="1">
                  <c:v>С</c:v>
                </c:pt>
                <c:pt idx="2">
                  <c:v>Н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0.55000000000000004</c:v>
                </c:pt>
                <c:pt idx="1">
                  <c:v>0.4</c:v>
                </c:pt>
                <c:pt idx="2">
                  <c:v>0.05</c:v>
                </c:pt>
              </c:numCache>
            </c:numRef>
          </c:val>
        </c:ser>
        <c:dLbls>
          <c:showVal val="1"/>
        </c:dLbls>
        <c:overlap val="-25"/>
        <c:axId val="64323968"/>
        <c:axId val="64325504"/>
      </c:barChart>
      <c:catAx>
        <c:axId val="64323968"/>
        <c:scaling>
          <c:orientation val="minMax"/>
        </c:scaling>
        <c:axPos val="b"/>
        <c:majorTickMark val="none"/>
        <c:tickLblPos val="nextTo"/>
        <c:crossAx val="64325504"/>
        <c:crosses val="autoZero"/>
        <c:auto val="1"/>
        <c:lblAlgn val="ctr"/>
        <c:lblOffset val="100"/>
      </c:catAx>
      <c:valAx>
        <c:axId val="64325504"/>
        <c:scaling>
          <c:orientation val="minMax"/>
        </c:scaling>
        <c:delete val="1"/>
        <c:axPos val="l"/>
        <c:numFmt formatCode="0%" sourceLinked="1"/>
        <c:majorTickMark val="none"/>
        <c:tickLblPos val="none"/>
        <c:crossAx val="64323968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32138140524071662"/>
          <c:y val="1.7543827335585391E-2"/>
          <c:w val="0.53041593337265658"/>
          <c:h val="0.13182114137101558"/>
        </c:manualLayout>
      </c:layout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0.1677</cdr:x>
      <cdr:y>0.01859</cdr:y>
    </cdr:from>
    <cdr:to>
      <cdr:x>0.26248</cdr:x>
      <cdr:y>0.05088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90382" y="82268"/>
          <a:ext cx="785818" cy="1428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45%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0.46875</cdr:x>
      <cdr:y>0.19718</cdr:y>
    </cdr:from>
    <cdr:to>
      <cdr:x>0.58047</cdr:x>
      <cdr:y>0.27486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286248" y="1000132"/>
          <a:ext cx="1021600" cy="3939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35%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0.78125</cdr:x>
      <cdr:y>0.46479</cdr:y>
    </cdr:from>
    <cdr:to>
      <cdr:x>0.89844</cdr:x>
      <cdr:y>0.49296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143768" y="2357454"/>
          <a:ext cx="1071570" cy="14287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20%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21EAB-0B54-4410-896B-CE888AC9F0A8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E0AFB2-2201-4E7E-83CE-043C05D4F1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0AFB2-2201-4E7E-83CE-043C05D4F12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5990-0AC5-4242-9BF0-2F436D4BCD8D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F957-61EF-41BF-9D1A-036FC1838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5990-0AC5-4242-9BF0-2F436D4BCD8D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F957-61EF-41BF-9D1A-036FC1838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5990-0AC5-4242-9BF0-2F436D4BCD8D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F957-61EF-41BF-9D1A-036FC1838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5990-0AC5-4242-9BF0-2F436D4BCD8D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F957-61EF-41BF-9D1A-036FC1838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5990-0AC5-4242-9BF0-2F436D4BCD8D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F957-61EF-41BF-9D1A-036FC1838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5990-0AC5-4242-9BF0-2F436D4BCD8D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F957-61EF-41BF-9D1A-036FC1838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5990-0AC5-4242-9BF0-2F436D4BCD8D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F957-61EF-41BF-9D1A-036FC1838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5990-0AC5-4242-9BF0-2F436D4BCD8D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F957-61EF-41BF-9D1A-036FC1838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5990-0AC5-4242-9BF0-2F436D4BCD8D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F957-61EF-41BF-9D1A-036FC1838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5990-0AC5-4242-9BF0-2F436D4BCD8D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F957-61EF-41BF-9D1A-036FC1838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5990-0AC5-4242-9BF0-2F436D4BCD8D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4F957-61EF-41BF-9D1A-036FC1838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C5990-0AC5-4242-9BF0-2F436D4BCD8D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4F957-61EF-41BF-9D1A-036FC1838B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714488"/>
            <a:ext cx="8352928" cy="1296144"/>
          </a:xfrm>
        </p:spPr>
        <p:txBody>
          <a:bodyPr>
            <a:normAutofit fontScale="92500" lnSpcReduction="10000"/>
          </a:bodyPr>
          <a:lstStyle/>
          <a:p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сказок Дмитрия </a:t>
            </a:r>
            <a:r>
              <a:rPr lang="ru-RU" sz="3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Нагишкина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духовно- нравственном воспитании детей старшего дошкольного возраста</a:t>
            </a:r>
            <a:endParaRPr lang="ru-RU" sz="3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8104" y="3645024"/>
            <a:ext cx="3635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Исенко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Анна Игоревна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Специальность: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44.02.01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Дошкольное образование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Курс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группа 143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Гольская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Оксана Геннадьевна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643306" y="6215082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Благовещенск, 2018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Результаты поиска изображений для запроса &quot;СКАЗКИ НАГИШКИНА&quot;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3415629"/>
            <a:ext cx="3172912" cy="2622941"/>
          </a:xfrm>
          <a:prstGeom prst="rect">
            <a:avLst/>
          </a:prstGeom>
          <a:noFill/>
        </p:spPr>
      </p:pic>
      <p:pic>
        <p:nvPicPr>
          <p:cNvPr id="6" name="Picture 2" descr="Результаты поиска изображений для запроса &quot;амурская область 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85728"/>
            <a:ext cx="1222996" cy="1222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Формирующий этап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28736"/>
            <a:ext cx="8352928" cy="271464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  Цель: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разработать комплексную систему разнообразных форм, методов и приёмов обогащения духовно - нравственного воспитания детей старшего дошкольного возраста в процессе использования сказок Дмитрия Дмитриевича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Нагишкина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63272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формирующего этапа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785794"/>
          <a:ext cx="8607363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84077"/>
                <a:gridCol w="1639573"/>
                <a:gridCol w="2083713"/>
              </a:tblGrid>
              <a:tr h="1390048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СКАЗКИ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ЭТИЧЕСКИЕ БЕСЕДЫ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ПЕРЕЧЕНЬ ДУХОВНО – НРАВСТВЕННЫХ КАЧЕСТВ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  <a:tr h="2683115">
                <a:tc>
                  <a:txBody>
                    <a:bodyPr/>
                    <a:lstStyle/>
                    <a:p>
                      <a:pPr algn="l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Чтение сказки «Ворон, Карась, Медведь и Лиса»</a:t>
                      </a:r>
                    </a:p>
                    <a:p>
                      <a:pPr algn="l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Автор: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Дмитрий </a:t>
                      </a:r>
                      <a:r>
                        <a:rPr lang="ru-RU" sz="2000" b="1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Нагишкин</a:t>
                      </a:r>
                      <a:endParaRPr lang="ru-RU" sz="2000" b="1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l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Задача: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формировать положительные качества, вызвать внутреннее неприятие пороков персонажей басни и нежелание им подражать и на них походить, пробуждать добрые чувства.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«Честность»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Справедливость</a:t>
                      </a:r>
                    </a:p>
                    <a:p>
                      <a:pPr algn="ctr"/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Честность 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713315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Закрепление нравственных качеств по сказке проводилось в игре драматизации «Лисицы и старушка»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Задача: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закрепить нравственные качества используемые в сказке.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«Добро»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Наивность</a:t>
                      </a:r>
                    </a:p>
                    <a:p>
                      <a:pPr algn="ctr"/>
                      <a:r>
                        <a:rPr lang="ru-RU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</a:t>
                      </a:r>
                      <a:r>
                        <a:rPr lang="ru-RU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скренность</a:t>
                      </a:r>
                      <a:endParaRPr lang="ru-RU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63272" cy="70609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Содержание формирующего этапа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785795"/>
          <a:ext cx="8893083" cy="5705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6203"/>
                <a:gridCol w="1693998"/>
                <a:gridCol w="2152882"/>
              </a:tblGrid>
              <a:tr h="116667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СКАЗКИ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ЭТИЧЕСКИЕ БЕСЕДЫ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ПЕРЕЧЕНЬ ДУХОВНО – НРАВСТВЕННЫХ КАЧЕСТВ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  <a:tr h="345474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Пересказ сказки «Хвастун»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Задачи</a:t>
                      </a:r>
                      <a:r>
                        <a:rPr lang="ru-RU" sz="2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</a:t>
                      </a:r>
                      <a:endParaRPr lang="ru-RU" sz="2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Развивать у детей умение высказывать свою точку зрения, согласие и несогласие с ответом товарища;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Воспитывать доброжелательность, умение анализировать поступки героев.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«Хорошо ли обманывать?»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Честность</a:t>
                      </a: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Добросовестность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706090"/>
          </a:xfrm>
        </p:spPr>
        <p:txBody>
          <a:bodyPr>
            <a:normAutofit/>
          </a:bodyPr>
          <a:lstStyle/>
          <a:p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0"/>
          <a:ext cx="9144000" cy="7335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936"/>
                <a:gridCol w="2304256"/>
                <a:gridCol w="2843808"/>
              </a:tblGrid>
              <a:tr h="1634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СКАЗКИ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ЭТИЧЕСКИЕ БЕСЕДЫ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ПЕРЕЧЕНЬ ДУХОВНО – НРАВСТВЕННЫХ КАЧЕСТВ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  <a:tr h="2018525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Чтение сказки: «Как звери ногами менялись» 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Задача: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воспитывать у детей стремления беречь то, что тебе дано от природы.</a:t>
                      </a:r>
                      <a:endParaRPr lang="ru-RU" sz="2000" b="1" i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«Нужно быть аккуратным»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Аккуратность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Бережность 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64649">
                <a:tc>
                  <a:txBody>
                    <a:bodyPr/>
                    <a:lstStyle/>
                    <a:p>
                      <a:pPr algn="just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Чтение сказки: «Пудин и лягушка»</a:t>
                      </a:r>
                    </a:p>
                    <a:p>
                      <a:pPr algn="just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Автор: </a:t>
                      </a: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Дмитрий </a:t>
                      </a:r>
                      <a:r>
                        <a:rPr lang="ru-RU" sz="20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Нагишкин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«Что такое хорошо, а что такое плохо?»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Надежность 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018525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Чтение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сказки «Мужик и медведь»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Задачи: </a:t>
                      </a: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воспитывать</a:t>
                      </a:r>
                      <a:r>
                        <a:rPr lang="ru-RU" sz="20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 детей стремление помогать окружающим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«Милосердие»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Доброта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706090"/>
          </a:xfrm>
        </p:spPr>
        <p:txBody>
          <a:bodyPr>
            <a:normAutofit/>
          </a:bodyPr>
          <a:lstStyle/>
          <a:p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0"/>
          <a:ext cx="9144000" cy="7335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936"/>
                <a:gridCol w="2304256"/>
                <a:gridCol w="2843808"/>
              </a:tblGrid>
              <a:tr h="163404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СКАЗКИ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ЭТИЧЕСКИЕ БЕСЕДЫ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ПЕРЕЧЕНЬ ДУХОВНО – НРАВСТВЕННЫХ КАЧЕСТВ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  <a:tr h="2018525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Чтение сказки: «Как звери ногами менялись» </a:t>
                      </a:r>
                      <a:endParaRPr lang="ru-RU" sz="20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Задача: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воспитывать у детей стремления беречь то, что тебе дано от природы.</a:t>
                      </a:r>
                      <a:endParaRPr lang="ru-RU" sz="2000" b="1" i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«Нужно быть аккуратным»</a:t>
                      </a:r>
                    </a:p>
                  </a:txBody>
                  <a:tcPr marL="68580" marR="68580" marT="0" marB="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Аккуратность</a:t>
                      </a:r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Бережность 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664649">
                <a:tc>
                  <a:txBody>
                    <a:bodyPr/>
                    <a:lstStyle/>
                    <a:p>
                      <a:pPr algn="just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Чтение сказки: «Пудин и лягушка»</a:t>
                      </a:r>
                    </a:p>
                    <a:p>
                      <a:pPr algn="just"/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Автор: </a:t>
                      </a: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Дмитрий </a:t>
                      </a:r>
                      <a:r>
                        <a:rPr lang="ru-RU" sz="2000" b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Нагишкин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«Что такое хорошо, а что такое плохо?»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Надежность 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2018525">
                <a:tc>
                  <a:txBody>
                    <a:bodyPr/>
                    <a:lstStyle/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Чтение</a:t>
                      </a:r>
                      <a:r>
                        <a:rPr lang="ru-RU" sz="2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сказки «Мужик и медведь»</a:t>
                      </a:r>
                    </a:p>
                    <a:p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Задачи: </a:t>
                      </a:r>
                      <a:r>
                        <a:rPr lang="ru-RU" sz="20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воспитывать</a:t>
                      </a:r>
                      <a:r>
                        <a:rPr lang="ru-RU" sz="20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 детей стремление помогать окружающим</a:t>
                      </a:r>
                      <a:endParaRPr lang="ru-RU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«Милосердие»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Доброта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Контрольный этап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Цель- выявление динамики уровня духовно- нравственного воспитания детей старшего дошкольного возраста.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3357562"/>
          <a:ext cx="8358246" cy="271464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179123"/>
                <a:gridCol w="4179123"/>
              </a:tblGrid>
              <a:tr h="54250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Методика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Автор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7214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«Определение отношения к жизненным ценностям»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Разработана лабораторией воспитания нравственно-этической культуры </a:t>
                      </a:r>
                      <a:r>
                        <a:rPr lang="ru-RU" sz="24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ГосНИИ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семьи и воспитания РАО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Рисунок 2-  Результаты диагностики «Определение отношения к жизненным ценностям» на контрольном этапе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57158" y="1928802"/>
          <a:ext cx="8501122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исследования: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теоретически обосновать и практически доказать эффективность использования сказок Д.Д.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Нагишкина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духовно- нравственном воспитании детей старшей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146" name="Picture 2" descr="Результаты поиска изображений для запроса &quot;сказки нагишкин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8322" y="4071942"/>
            <a:ext cx="3537829" cy="25383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93850" y="571500"/>
            <a:ext cx="7550150" cy="84137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роли и значении духовно- нравственного воспитания детей писали многие ученые: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928813"/>
            <a:ext cx="8329613" cy="419735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Ушинский Константин Дмитриевич 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Монтессори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Мария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Лев Семенович</a:t>
            </a:r>
          </a:p>
          <a:p>
            <a:endParaRPr lang="ru-RU" dirty="0"/>
          </a:p>
        </p:txBody>
      </p:sp>
      <p:pic>
        <p:nvPicPr>
          <p:cNvPr id="12290" name="Picture 2" descr="Результаты поиска изображений для запроса &quot;ушински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857628"/>
            <a:ext cx="2095500" cy="2695576"/>
          </a:xfrm>
          <a:prstGeom prst="rect">
            <a:avLst/>
          </a:prstGeom>
          <a:noFill/>
        </p:spPr>
      </p:pic>
      <p:pic>
        <p:nvPicPr>
          <p:cNvPr id="12292" name="Picture 4" descr="Результаты поиска изображений для запроса &quot;выготский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3918470"/>
            <a:ext cx="1847849" cy="2634732"/>
          </a:xfrm>
          <a:prstGeom prst="rect">
            <a:avLst/>
          </a:prstGeom>
          <a:noFill/>
        </p:spPr>
      </p:pic>
      <p:pic>
        <p:nvPicPr>
          <p:cNvPr id="12294" name="Picture 6" descr="Maria Montessor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3857628"/>
            <a:ext cx="2035695" cy="2756019"/>
          </a:xfrm>
          <a:prstGeom prst="rect">
            <a:avLst/>
          </a:prstGeom>
          <a:noFill/>
        </p:spPr>
      </p:pic>
      <p:pic>
        <p:nvPicPr>
          <p:cNvPr id="8" name="Picture 2" descr="Результаты поиска изображений для запроса &quot;амурская область &quot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42852"/>
            <a:ext cx="1500198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Методологический аппарат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572560" cy="504351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Цель исследования: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теоретически обосновать и практически доказать эффективность использования сказок Дмитрия Дмитриевича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Нагишкина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в духовно - нравственном воспитании детей старшей группы.</a:t>
            </a:r>
          </a:p>
          <a:p>
            <a:pPr algn="just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духовно- нравственное воспитание детей старшей группы.</a:t>
            </a:r>
          </a:p>
          <a:p>
            <a:pPr algn="just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сказки Дмитрия Дмитриевича </a:t>
            </a:r>
            <a:r>
              <a:rPr lang="ru-RU" sz="3500" dirty="0" err="1" smtClean="0">
                <a:latin typeface="Times New Roman" pitchFamily="18" charset="0"/>
                <a:cs typeface="Times New Roman" pitchFamily="18" charset="0"/>
              </a:rPr>
              <a:t>Нагишкина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как средство духовно - нравственного воспитания детей старшего дошкольного возраста.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00200"/>
            <a:ext cx="8391876" cy="504351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психолого-педагогическую и методическую литературу по проблеме использования сказок народов Приамурья для духовно- нравственного воспитания детей старшего дошкольного возраста;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подобрать и провести диагностику для выявления уровня духовно- нравственного воспитания детей старшего возраста;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апробировать комплекс мероприятий по использованию сказок Дмитрия Дмитриевича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Нагишкина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духовно- нравственного воспитания.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11468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52736"/>
            <a:ext cx="8572560" cy="55195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Использование сказок  Дмитрия Дмитриевича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Нагишкина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будет эффективным средством духовно- нравственного воспитания детей старшего дошкольного возраста, если: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 ознакомления с ними интегрировать в разные виды детской деятельности и обеспечить единство взаимодействия всех участников образовательного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329642" cy="492922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психолого-педагогической и учебно-методической литературы;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педагогический эксперимент;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количественная и качественная обработка результатов исследования.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База исследования: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дошкольное образовательное автономное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учреждение детский сад № 15 г.Благовещенск.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Констатирующий этап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5"/>
            <a:ext cx="8643998" cy="135732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выявление уровня отношения к жизненным ценностям старшими дошкольниками.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Иллюстрация Г. Павлишина к сказке &quot;Самый сильный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636912"/>
            <a:ext cx="4536504" cy="3678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 констатирующего этапа: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534752" cy="1757362"/>
          </a:xfrm>
        </p:spPr>
        <p:txBody>
          <a:bodyPr>
            <a:normAutofit/>
          </a:bodyPr>
          <a:lstStyle/>
          <a:p>
            <a:pPr algn="just"/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980728"/>
          <a:ext cx="8784976" cy="52805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4948"/>
                <a:gridCol w="7180028"/>
              </a:tblGrid>
              <a:tr h="948631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констатирующего этапа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  <a:tr h="85160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03.10.17-07.10.17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Диагностика выявления уровня духовно- нравственного воспитания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85160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09.10.17- 16.10.17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Анкетирование родителей 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 Проблемы современной семьи, имеющей детей дошкольного возраста»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  <a:tr h="80454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16.10.17-19.10.17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Анкетирование воспитателей </a:t>
                      </a:r>
                      <a:r>
                        <a:rPr lang="ru-RU" sz="2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«Актуальность духовно-нравственного воспитания» </a:t>
                      </a:r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  <a:tr h="1070575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19.10.17-</a:t>
                      </a:r>
                    </a:p>
                    <a:p>
                      <a:r>
                        <a:rPr lang="ru-RU" b="0" dirty="0" smtClean="0">
                          <a:latin typeface="Times New Roman" pitchFamily="18" charset="0"/>
                          <a:cs typeface="Times New Roman" pitchFamily="18" charset="0"/>
                        </a:rPr>
                        <a:t>23.10.17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Анкетирование для родителей по «проблеме духовно-нравственного воспитания</a:t>
                      </a:r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  <a:endParaRPr lang="ru-RU" sz="2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445624" cy="1287016"/>
          </a:xfrm>
        </p:spPr>
        <p:txBody>
          <a:bodyPr>
            <a:noAutofit/>
          </a:bodyPr>
          <a:lstStyle/>
          <a:p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Рисунок 1 - Результаты диагностики «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Определение отношения к жизненным ценностям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» на констатирующем этапе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785926"/>
          <a:ext cx="9144000" cy="5072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Words>729</Words>
  <Application>Microsoft Office PowerPoint</Application>
  <PresentationFormat>Экран (4:3)</PresentationFormat>
  <Paragraphs>133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О роли и значении духовно- нравственного воспитания детей писали многие ученые:</vt:lpstr>
      <vt:lpstr>Методологический аппарат</vt:lpstr>
      <vt:lpstr>Задачи исследования:</vt:lpstr>
      <vt:lpstr>Гипотеза</vt:lpstr>
      <vt:lpstr>Методы исследования:</vt:lpstr>
      <vt:lpstr>Констатирующий этап </vt:lpstr>
      <vt:lpstr>Содержание констатирующего этапа:</vt:lpstr>
      <vt:lpstr>Рисунок 1 - Результаты диагностики «Определение отношения к жизненным ценностям» на констатирующем этапе </vt:lpstr>
      <vt:lpstr>Формирующий этап</vt:lpstr>
      <vt:lpstr>Содержание формирующего этапа</vt:lpstr>
      <vt:lpstr>Содержание формирующего этапа</vt:lpstr>
      <vt:lpstr>Слайд 13</vt:lpstr>
      <vt:lpstr>Слайд 14</vt:lpstr>
      <vt:lpstr>Контрольный этап</vt:lpstr>
      <vt:lpstr>Рисунок 2-  Результаты диагностики «Определение отношения к жизненным ценностям» на контрольном этапе</vt:lpstr>
      <vt:lpstr>Цель исследования: 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Амурской области Государственное профессиональное образовательное автономное учреждение Амурской области  Амурский педагогический колледж</dc:title>
  <dc:creator>Анна</dc:creator>
  <cp:lastModifiedBy>Анна</cp:lastModifiedBy>
  <cp:revision>56</cp:revision>
  <dcterms:created xsi:type="dcterms:W3CDTF">2017-11-16T06:54:14Z</dcterms:created>
  <dcterms:modified xsi:type="dcterms:W3CDTF">2018-06-05T02:33:23Z</dcterms:modified>
</cp:coreProperties>
</file>