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56" r:id="rId3"/>
    <p:sldId id="257" r:id="rId4"/>
    <p:sldId id="259" r:id="rId5"/>
    <p:sldId id="260" r:id="rId6"/>
    <p:sldId id="261" r:id="rId7"/>
    <p:sldId id="267" r:id="rId8"/>
    <p:sldId id="258" r:id="rId9"/>
    <p:sldId id="266" r:id="rId10"/>
    <p:sldId id="263"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01.03.2016</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01.03.2016</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01.03.2016</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01.03.2016</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51.jpg"/>
          <p:cNvPicPr>
            <a:picLocks noGrp="1" noChangeAspect="1"/>
          </p:cNvPicPr>
          <p:nvPr>
            <p:ph idx="1"/>
          </p:nvPr>
        </p:nvPicPr>
        <p:blipFill>
          <a:blip r:embed="rId2"/>
          <a:stretch>
            <a:fillRect/>
          </a:stretch>
        </p:blipFill>
        <p:spPr>
          <a:xfrm>
            <a:off x="457200" y="2210557"/>
            <a:ext cx="8229600" cy="3603698"/>
          </a:xfrm>
        </p:spPr>
      </p:pic>
      <p:sp>
        <p:nvSpPr>
          <p:cNvPr id="2" name="Заголовок 1"/>
          <p:cNvSpPr>
            <a:spLocks noGrp="1"/>
          </p:cNvSpPr>
          <p:nvPr>
            <p:ph type="title"/>
          </p:nvPr>
        </p:nvSpPr>
        <p:spPr>
          <a:xfrm>
            <a:off x="457200" y="152400"/>
            <a:ext cx="8229600" cy="1633526"/>
          </a:xfrm>
        </p:spPr>
        <p:txBody>
          <a:bodyPr>
            <a:noAutofit/>
          </a:bodyPr>
          <a:lstStyle/>
          <a:p>
            <a:pPr algn="ctr"/>
            <a:r>
              <a:rPr lang="ru-RU" sz="4400" b="1" dirty="0" smtClean="0">
                <a:solidFill>
                  <a:schemeClr val="accent4">
                    <a:lumMod val="50000"/>
                  </a:schemeClr>
                </a:solidFill>
              </a:rPr>
              <a:t>Тема: Отечественная война 1812 года. </a:t>
            </a:r>
            <a:endParaRPr lang="ru-RU" sz="4400" b="1"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sz="3200" dirty="0" smtClean="0">
                <a:solidFill>
                  <a:srgbClr val="FFC000"/>
                </a:solidFill>
              </a:rPr>
              <a:t>Победа России в Отечественной войне и последующий разгром империи Наполеона имели огромное международное значение.</a:t>
            </a:r>
          </a:p>
          <a:p>
            <a:pPr>
              <a:buNone/>
            </a:pPr>
            <a:r>
              <a:rPr lang="ru-RU" sz="3200" dirty="0" smtClean="0"/>
              <a:t> </a:t>
            </a:r>
            <a:r>
              <a:rPr lang="ru-RU" sz="3200" b="1" i="1" dirty="0" smtClean="0"/>
              <a:t>1</a:t>
            </a:r>
            <a:r>
              <a:rPr lang="ru-RU" sz="3200" i="1" dirty="0" smtClean="0"/>
              <a:t>. Освобождение Европы от французского господства. </a:t>
            </a:r>
            <a:r>
              <a:rPr lang="ru-RU" sz="3200" dirty="0" smtClean="0"/>
              <a:t/>
            </a:r>
            <a:br>
              <a:rPr lang="ru-RU" sz="3200" dirty="0" smtClean="0"/>
            </a:br>
            <a:r>
              <a:rPr lang="ru-RU" sz="3200" i="1" dirty="0" smtClean="0"/>
              <a:t>2. Поднятие  международного  престижа  России. </a:t>
            </a:r>
            <a:r>
              <a:rPr lang="ru-RU" sz="3200" dirty="0" smtClean="0"/>
              <a:t/>
            </a:r>
            <a:br>
              <a:rPr lang="ru-RU" sz="3200" dirty="0" smtClean="0"/>
            </a:br>
            <a:endParaRPr lang="ru-RU" sz="3200" dirty="0" smtClean="0"/>
          </a:p>
          <a:p>
            <a:endParaRPr lang="ru-RU" dirty="0"/>
          </a:p>
        </p:txBody>
      </p:sp>
      <p:sp>
        <p:nvSpPr>
          <p:cNvPr id="3" name="Заголовок 2"/>
          <p:cNvSpPr>
            <a:spLocks noGrp="1"/>
          </p:cNvSpPr>
          <p:nvPr>
            <p:ph type="title"/>
          </p:nvPr>
        </p:nvSpPr>
        <p:spPr/>
        <p:txBody>
          <a:bodyPr>
            <a:normAutofit fontScale="90000"/>
          </a:bodyPr>
          <a:lstStyle/>
          <a:p>
            <a:pPr algn="ctr"/>
            <a:r>
              <a:rPr lang="ru-RU" b="1" i="1" dirty="0" smtClean="0">
                <a:solidFill>
                  <a:srgbClr val="002060"/>
                </a:solidFill>
              </a:rPr>
              <a:t>Международное значение войны.</a:t>
            </a:r>
            <a:r>
              <a:rPr lang="ru-RU" dirty="0" smtClean="0">
                <a:solidFill>
                  <a:srgbClr val="002060"/>
                </a:solidFill>
              </a:rPr>
              <a:t>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428868"/>
            <a:ext cx="8229600" cy="3667132"/>
          </a:xfrm>
        </p:spPr>
        <p:txBody>
          <a:bodyPr>
            <a:noAutofit/>
          </a:bodyPr>
          <a:lstStyle/>
          <a:p>
            <a:r>
              <a:rPr lang="ru-RU" sz="3200" i="1" dirty="0" smtClean="0"/>
              <a:t>1</a:t>
            </a:r>
            <a:r>
              <a:rPr lang="ru-RU" sz="3200" b="1" i="1" dirty="0" smtClean="0"/>
              <a:t>. </a:t>
            </a:r>
            <a:r>
              <a:rPr lang="ru-RU" sz="3200" i="1" dirty="0" smtClean="0"/>
              <a:t>Чувство национального самосознания, патриотический подъем. </a:t>
            </a:r>
            <a:endParaRPr lang="ru-RU" sz="3200" dirty="0" smtClean="0"/>
          </a:p>
          <a:p>
            <a:r>
              <a:rPr lang="ru-RU" sz="3200" i="1" dirty="0" smtClean="0"/>
              <a:t>2. Война носила народный характер.</a:t>
            </a:r>
            <a:endParaRPr lang="ru-RU" sz="3200" dirty="0" smtClean="0"/>
          </a:p>
          <a:p>
            <a:r>
              <a:rPr lang="ru-RU" sz="3200" i="1" dirty="0" smtClean="0"/>
              <a:t>3. Дала импульс для создания выдающихся произведений литературы и искусства.  </a:t>
            </a:r>
            <a:endParaRPr lang="ru-RU" sz="3200" dirty="0"/>
          </a:p>
        </p:txBody>
      </p:sp>
      <p:sp>
        <p:nvSpPr>
          <p:cNvPr id="3" name="Заголовок 2"/>
          <p:cNvSpPr>
            <a:spLocks noGrp="1"/>
          </p:cNvSpPr>
          <p:nvPr>
            <p:ph type="title"/>
          </p:nvPr>
        </p:nvSpPr>
        <p:spPr>
          <a:xfrm>
            <a:off x="457200" y="642918"/>
            <a:ext cx="8229600" cy="1785950"/>
          </a:xfrm>
        </p:spPr>
        <p:txBody>
          <a:bodyPr>
            <a:normAutofit fontScale="90000"/>
          </a:bodyPr>
          <a:lstStyle/>
          <a:p>
            <a:pPr algn="ctr"/>
            <a:r>
              <a:rPr lang="ru-RU" b="1" i="1" dirty="0" smtClean="0">
                <a:solidFill>
                  <a:srgbClr val="FFC000"/>
                </a:solidFill>
              </a:rPr>
              <a:t/>
            </a:r>
            <a:br>
              <a:rPr lang="ru-RU" b="1" i="1" dirty="0" smtClean="0">
                <a:solidFill>
                  <a:srgbClr val="FFC000"/>
                </a:solidFill>
              </a:rPr>
            </a:br>
            <a:r>
              <a:rPr lang="ru-RU" b="1" i="1" dirty="0" smtClean="0">
                <a:solidFill>
                  <a:srgbClr val="FFC000"/>
                </a:solidFill>
              </a:rPr>
              <a:t>Историческое значение Отечественной войны 1812 г.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71472" y="2071678"/>
            <a:ext cx="8305800" cy="4214842"/>
          </a:xfrm>
        </p:spPr>
        <p:txBody>
          <a:bodyPr/>
          <a:lstStyle/>
          <a:p>
            <a:pPr algn="just"/>
            <a:r>
              <a:rPr lang="ru-RU" sz="2800" b="1" dirty="0" smtClean="0">
                <a:solidFill>
                  <a:schemeClr val="bg1"/>
                </a:solidFill>
              </a:rPr>
              <a:t>1. </a:t>
            </a:r>
            <a:r>
              <a:rPr lang="ru-RU" sz="2800" b="1" i="1" dirty="0" smtClean="0">
                <a:solidFill>
                  <a:schemeClr val="bg1"/>
                </a:solidFill>
              </a:rPr>
              <a:t>Урегулирование отношений с Англией.</a:t>
            </a:r>
            <a:r>
              <a:rPr lang="ru-RU" sz="2800" b="1" dirty="0" smtClean="0">
                <a:solidFill>
                  <a:schemeClr val="bg1"/>
                </a:solidFill>
              </a:rPr>
              <a:t> Июнь </a:t>
            </a:r>
            <a:r>
              <a:rPr lang="ru-RU" sz="2800" b="1" i="1" dirty="0" smtClean="0">
                <a:solidFill>
                  <a:schemeClr val="bg1"/>
                </a:solidFill>
              </a:rPr>
              <a:t>1801 г. – заключена русско-английская конвенция «о взаимной дружбе», </a:t>
            </a:r>
            <a:r>
              <a:rPr lang="ru-RU" sz="2800" b="1" dirty="0" smtClean="0">
                <a:solidFill>
                  <a:schemeClr val="bg1"/>
                </a:solidFill>
              </a:rPr>
              <a:t>направлена против Франции. </a:t>
            </a:r>
          </a:p>
          <a:p>
            <a:pPr algn="just"/>
            <a:r>
              <a:rPr lang="ru-RU" sz="2800" b="1" i="1" dirty="0" smtClean="0">
                <a:solidFill>
                  <a:schemeClr val="bg1"/>
                </a:solidFill>
              </a:rPr>
              <a:t>2.</a:t>
            </a:r>
            <a:r>
              <a:rPr lang="ru-RU" sz="2800" b="1" dirty="0" smtClean="0">
                <a:solidFill>
                  <a:schemeClr val="bg1"/>
                </a:solidFill>
              </a:rPr>
              <a:t> Сентябрь 1801 г. подписано мирное соглашение с Францией.  </a:t>
            </a:r>
          </a:p>
          <a:p>
            <a:pPr algn="just"/>
            <a:r>
              <a:rPr lang="ru-RU" sz="2800" b="1" i="1" dirty="0" smtClean="0">
                <a:solidFill>
                  <a:schemeClr val="bg1"/>
                </a:solidFill>
              </a:rPr>
              <a:t>3.</a:t>
            </a:r>
            <a:r>
              <a:rPr lang="ru-RU" sz="2800" b="1" dirty="0" smtClean="0">
                <a:solidFill>
                  <a:schemeClr val="bg1"/>
                </a:solidFill>
              </a:rPr>
              <a:t> Вступление России </a:t>
            </a:r>
            <a:r>
              <a:rPr lang="ru-RU" sz="2800" b="1" i="1" dirty="0" smtClean="0">
                <a:solidFill>
                  <a:schemeClr val="bg1"/>
                </a:solidFill>
              </a:rPr>
              <a:t>в антифранцузскую коалицию</a:t>
            </a:r>
            <a:r>
              <a:rPr lang="ru-RU" sz="2800" b="1" dirty="0" smtClean="0">
                <a:solidFill>
                  <a:schemeClr val="bg1"/>
                </a:solidFill>
              </a:rPr>
              <a:t>, вместе с Англией, Австрией, Швецией. </a:t>
            </a:r>
            <a:endParaRPr lang="ru-RU" sz="2800" b="1" dirty="0">
              <a:solidFill>
                <a:schemeClr val="bg1"/>
              </a:solidFill>
            </a:endParaRPr>
          </a:p>
        </p:txBody>
      </p:sp>
      <p:sp>
        <p:nvSpPr>
          <p:cNvPr id="2" name="Заголовок 1"/>
          <p:cNvSpPr>
            <a:spLocks noGrp="1"/>
          </p:cNvSpPr>
          <p:nvPr>
            <p:ph type="ctrTitle"/>
          </p:nvPr>
        </p:nvSpPr>
        <p:spPr>
          <a:xfrm>
            <a:off x="571472" y="500042"/>
            <a:ext cx="8305800" cy="1981200"/>
          </a:xfrm>
        </p:spPr>
        <p:txBody>
          <a:bodyPr/>
          <a:lstStyle/>
          <a:p>
            <a:r>
              <a:rPr lang="ru-RU" sz="4000" b="1" i="1" dirty="0" smtClean="0">
                <a:solidFill>
                  <a:schemeClr val="accent4">
                    <a:lumMod val="50000"/>
                  </a:schemeClr>
                </a:solidFill>
              </a:rPr>
              <a:t>Основные направления </a:t>
            </a:r>
            <a:r>
              <a:rPr lang="ru-RU" sz="4000" b="1" i="1" dirty="0" smtClean="0">
                <a:solidFill>
                  <a:schemeClr val="accent4">
                    <a:lumMod val="50000"/>
                  </a:schemeClr>
                </a:solidFill>
              </a:rPr>
              <a:t> </a:t>
            </a:r>
            <a:r>
              <a:rPr lang="ru-RU" sz="4000" b="1" i="1" dirty="0" smtClean="0">
                <a:solidFill>
                  <a:schemeClr val="accent4">
                    <a:lumMod val="50000"/>
                  </a:schemeClr>
                </a:solidFill>
              </a:rPr>
              <a:t>внешней политики Александра </a:t>
            </a:r>
            <a:r>
              <a:rPr sz="4000" b="1" i="1" smtClean="0">
                <a:solidFill>
                  <a:schemeClr val="accent4">
                    <a:lumMod val="50000"/>
                  </a:schemeClr>
                </a:solidFill>
              </a:rPr>
              <a:t>I</a:t>
            </a:r>
            <a:r>
              <a:rPr lang="ru-RU" sz="4000" b="1" i="1" dirty="0" smtClean="0">
                <a:solidFill>
                  <a:schemeClr val="accent4">
                    <a:lumMod val="50000"/>
                  </a:schemeClr>
                </a:solidFill>
              </a:rPr>
              <a:t>.</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572164"/>
          </a:xfrm>
        </p:spPr>
        <p:txBody>
          <a:bodyPr>
            <a:normAutofit/>
          </a:bodyPr>
          <a:lstStyle/>
          <a:p>
            <a:pPr marL="514350" indent="-514350">
              <a:buAutoNum type="arabicPeriod"/>
            </a:pPr>
            <a:r>
              <a:rPr lang="ru-RU" b="1" i="1" dirty="0" smtClean="0"/>
              <a:t>Нарушение континентальной блокады Англии со стороны России.</a:t>
            </a:r>
          </a:p>
          <a:p>
            <a:pPr marL="514350" indent="-514350">
              <a:buFont typeface="Wingdings 2"/>
              <a:buAutoNum type="arabicPeriod"/>
            </a:pPr>
            <a:r>
              <a:rPr lang="ru-RU" b="1" i="1" dirty="0" smtClean="0"/>
              <a:t>Двойственная политика Наполеона в отношении Польши. </a:t>
            </a:r>
          </a:p>
          <a:p>
            <a:pPr marL="514350" indent="-514350" algn="ctr">
              <a:buNone/>
            </a:pPr>
            <a:r>
              <a:rPr lang="ru-RU" dirty="0" smtClean="0">
                <a:solidFill>
                  <a:srgbClr val="FF0000"/>
                </a:solidFill>
              </a:rPr>
              <a:t>   </a:t>
            </a:r>
            <a:r>
              <a:rPr lang="ru-RU" b="1" i="1" dirty="0" smtClean="0">
                <a:solidFill>
                  <a:srgbClr val="FF0000"/>
                </a:solidFill>
              </a:rPr>
              <a:t>Подготовка к войне.</a:t>
            </a:r>
            <a:r>
              <a:rPr lang="ru-RU" dirty="0" smtClean="0">
                <a:solidFill>
                  <a:srgbClr val="FF0000"/>
                </a:solidFill>
              </a:rPr>
              <a:t> </a:t>
            </a:r>
          </a:p>
          <a:p>
            <a:pPr marL="514350" indent="-514350" algn="just">
              <a:buAutoNum type="arabicPeriod"/>
            </a:pPr>
            <a:r>
              <a:rPr lang="ru-RU" b="1" i="1" dirty="0" smtClean="0">
                <a:cs typeface="Aharoni" pitchFamily="2" charset="-79"/>
              </a:rPr>
              <a:t>С 1810 г. начинаются усиленные военные приготовления обеих сторон.</a:t>
            </a:r>
          </a:p>
          <a:p>
            <a:pPr marL="514350" indent="-514350" algn="just">
              <a:buAutoNum type="arabicPeriod"/>
            </a:pPr>
            <a:r>
              <a:rPr lang="ru-RU" b="1" i="1" dirty="0" smtClean="0">
                <a:cs typeface="Aharoni" pitchFamily="2" charset="-79"/>
              </a:rPr>
              <a:t>24 марта 1812 г. был заключен союзный договор со Швецией;</a:t>
            </a:r>
          </a:p>
          <a:p>
            <a:pPr marL="514350" indent="-514350" algn="just">
              <a:buAutoNum type="arabicPeriod"/>
            </a:pPr>
            <a:r>
              <a:rPr lang="ru-RU" b="1" i="1" dirty="0" smtClean="0">
                <a:cs typeface="Aharoni" pitchFamily="2" charset="-79"/>
              </a:rPr>
              <a:t> 16 мая 1812 г. подписанием Бухарестского мирного договора была завершена длительная война с Турцией.</a:t>
            </a:r>
          </a:p>
          <a:p>
            <a:pPr marL="514350" indent="-514350">
              <a:buAutoNum type="arabicPeriod"/>
            </a:pPr>
            <a:endParaRPr lang="ru-RU" dirty="0" smtClean="0"/>
          </a:p>
          <a:p>
            <a:endParaRPr lang="ru-RU" dirty="0"/>
          </a:p>
        </p:txBody>
      </p:sp>
      <p:sp>
        <p:nvSpPr>
          <p:cNvPr id="2" name="Заголовок 1"/>
          <p:cNvSpPr>
            <a:spLocks noGrp="1"/>
          </p:cNvSpPr>
          <p:nvPr>
            <p:ph type="title"/>
          </p:nvPr>
        </p:nvSpPr>
        <p:spPr/>
        <p:txBody>
          <a:bodyPr>
            <a:normAutofit fontScale="90000"/>
          </a:bodyPr>
          <a:lstStyle/>
          <a:p>
            <a:pPr algn="ctr"/>
            <a:r>
              <a:rPr lang="ru-RU" sz="4900" b="1" i="1" dirty="0" smtClean="0">
                <a:solidFill>
                  <a:schemeClr val="tx2">
                    <a:lumMod val="50000"/>
                  </a:schemeClr>
                </a:solidFill>
              </a:rPr>
              <a:t/>
            </a:r>
            <a:br>
              <a:rPr lang="ru-RU" sz="4900" b="1" i="1" dirty="0" smtClean="0">
                <a:solidFill>
                  <a:schemeClr val="tx2">
                    <a:lumMod val="50000"/>
                  </a:schemeClr>
                </a:solidFill>
              </a:rPr>
            </a:br>
            <a:r>
              <a:rPr lang="ru-RU" sz="4900" b="1" i="1" dirty="0" smtClean="0">
                <a:solidFill>
                  <a:schemeClr val="tx2">
                    <a:lumMod val="50000"/>
                  </a:schemeClr>
                </a:solidFill>
              </a:rPr>
              <a:t/>
            </a:r>
            <a:br>
              <a:rPr lang="ru-RU" sz="4900" b="1" i="1" dirty="0" smtClean="0">
                <a:solidFill>
                  <a:schemeClr val="tx2">
                    <a:lumMod val="50000"/>
                  </a:schemeClr>
                </a:solidFill>
              </a:rPr>
            </a:br>
            <a:r>
              <a:rPr lang="ru-RU" sz="4900" b="1" i="1" dirty="0" smtClean="0">
                <a:solidFill>
                  <a:schemeClr val="tx2">
                    <a:lumMod val="50000"/>
                  </a:schemeClr>
                </a:solidFill>
              </a:rPr>
              <a:t/>
            </a:r>
            <a:br>
              <a:rPr lang="ru-RU" sz="4900" b="1" i="1" dirty="0" smtClean="0">
                <a:solidFill>
                  <a:schemeClr val="tx2">
                    <a:lumMod val="50000"/>
                  </a:schemeClr>
                </a:solidFill>
              </a:rPr>
            </a:br>
            <a:r>
              <a:rPr lang="ru-RU" sz="4900" b="1" i="1" dirty="0" smtClean="0">
                <a:solidFill>
                  <a:schemeClr val="tx2">
                    <a:lumMod val="50000"/>
                  </a:schemeClr>
                </a:solidFill>
              </a:rPr>
              <a:t/>
            </a:r>
            <a:br>
              <a:rPr lang="ru-RU" sz="4900" b="1" i="1" dirty="0" smtClean="0">
                <a:solidFill>
                  <a:schemeClr val="tx2">
                    <a:lumMod val="50000"/>
                  </a:schemeClr>
                </a:solidFill>
              </a:rPr>
            </a:br>
            <a:r>
              <a:rPr lang="ru-RU" sz="4900" b="1" i="1" dirty="0" smtClean="0">
                <a:solidFill>
                  <a:schemeClr val="tx2">
                    <a:lumMod val="50000"/>
                  </a:schemeClr>
                </a:solidFill>
              </a:rPr>
              <a:t/>
            </a:r>
            <a:br>
              <a:rPr lang="ru-RU" sz="4900" b="1" i="1" dirty="0" smtClean="0">
                <a:solidFill>
                  <a:schemeClr val="tx2">
                    <a:lumMod val="50000"/>
                  </a:schemeClr>
                </a:solidFill>
              </a:rPr>
            </a:br>
            <a:r>
              <a:rPr lang="ru-RU" sz="4900" b="1" i="1" dirty="0" smtClean="0">
                <a:solidFill>
                  <a:schemeClr val="tx2">
                    <a:lumMod val="50000"/>
                  </a:schemeClr>
                </a:solidFill>
              </a:rPr>
              <a:t>Предпосылки войны:</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42_barklay_de_tolli.jpg"/>
          <p:cNvPicPr>
            <a:picLocks noGrp="1" noChangeAspect="1"/>
          </p:cNvPicPr>
          <p:nvPr>
            <p:ph idx="1"/>
          </p:nvPr>
        </p:nvPicPr>
        <p:blipFill>
          <a:blip r:embed="rId2"/>
          <a:stretch>
            <a:fillRect/>
          </a:stretch>
        </p:blipFill>
        <p:spPr>
          <a:xfrm>
            <a:off x="1643042" y="1428736"/>
            <a:ext cx="5643602" cy="5072098"/>
          </a:xfrm>
        </p:spPr>
      </p:pic>
      <p:sp>
        <p:nvSpPr>
          <p:cNvPr id="2" name="Заголовок 1"/>
          <p:cNvSpPr>
            <a:spLocks noGrp="1"/>
          </p:cNvSpPr>
          <p:nvPr>
            <p:ph type="title"/>
          </p:nvPr>
        </p:nvSpPr>
        <p:spPr/>
        <p:txBody>
          <a:bodyPr>
            <a:normAutofit fontScale="90000"/>
          </a:bodyPr>
          <a:lstStyle/>
          <a:p>
            <a:r>
              <a:rPr lang="ru-RU" i="1" dirty="0" smtClean="0"/>
              <a:t>1-я армия (120 000 чел.), командующий — </a:t>
            </a:r>
            <a:r>
              <a:rPr lang="ru-RU" i="1" dirty="0" smtClean="0">
                <a:solidFill>
                  <a:srgbClr val="FFFF00"/>
                </a:solidFill>
              </a:rPr>
              <a:t>генерал М.Б. Барклай-де- Толли;</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jpg"/>
          <p:cNvPicPr>
            <a:picLocks noGrp="1" noChangeAspect="1"/>
          </p:cNvPicPr>
          <p:nvPr>
            <p:ph idx="1"/>
          </p:nvPr>
        </p:nvPicPr>
        <p:blipFill>
          <a:blip r:embed="rId2"/>
          <a:stretch>
            <a:fillRect/>
          </a:stretch>
        </p:blipFill>
        <p:spPr>
          <a:xfrm>
            <a:off x="1357290" y="1643050"/>
            <a:ext cx="7000924" cy="4786346"/>
          </a:xfrm>
        </p:spPr>
      </p:pic>
      <p:sp>
        <p:nvSpPr>
          <p:cNvPr id="2" name="Заголовок 1"/>
          <p:cNvSpPr>
            <a:spLocks noGrp="1"/>
          </p:cNvSpPr>
          <p:nvPr>
            <p:ph type="title"/>
          </p:nvPr>
        </p:nvSpPr>
        <p:spPr/>
        <p:txBody>
          <a:bodyPr>
            <a:normAutofit fontScale="90000"/>
          </a:bodyPr>
          <a:lstStyle/>
          <a:p>
            <a:r>
              <a:rPr lang="ru-RU" i="1" dirty="0" smtClean="0"/>
              <a:t>2-я армия (50 000 чел.), командующий — </a:t>
            </a:r>
            <a:r>
              <a:rPr lang="ru-RU" i="1" dirty="0" smtClean="0">
                <a:solidFill>
                  <a:srgbClr val="FFFF00"/>
                </a:solidFill>
              </a:rPr>
              <a:t>генерал П. И. Багратион</a:t>
            </a:r>
            <a:r>
              <a:rPr lang="ru-RU" i="1" dirty="0" smtClean="0"/>
              <a:t>;</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jpg"/>
          <p:cNvPicPr>
            <a:picLocks noGrp="1" noChangeAspect="1"/>
          </p:cNvPicPr>
          <p:nvPr>
            <p:ph idx="1"/>
          </p:nvPr>
        </p:nvPicPr>
        <p:blipFill>
          <a:blip r:embed="rId2"/>
          <a:stretch>
            <a:fillRect/>
          </a:stretch>
        </p:blipFill>
        <p:spPr>
          <a:xfrm>
            <a:off x="1214414" y="1785926"/>
            <a:ext cx="6572296" cy="4857784"/>
          </a:xfrm>
        </p:spPr>
      </p:pic>
      <p:sp>
        <p:nvSpPr>
          <p:cNvPr id="2" name="Заголовок 1"/>
          <p:cNvSpPr>
            <a:spLocks noGrp="1"/>
          </p:cNvSpPr>
          <p:nvPr>
            <p:ph type="title"/>
          </p:nvPr>
        </p:nvSpPr>
        <p:spPr>
          <a:xfrm>
            <a:off x="457200" y="152400"/>
            <a:ext cx="8229600" cy="1562088"/>
          </a:xfrm>
        </p:spPr>
        <p:txBody>
          <a:bodyPr>
            <a:normAutofit/>
          </a:bodyPr>
          <a:lstStyle/>
          <a:p>
            <a:r>
              <a:rPr lang="ru-RU" sz="3600" i="1" dirty="0" smtClean="0"/>
              <a:t>3-я армия (резервная) (44 000 чел</a:t>
            </a:r>
            <a:r>
              <a:rPr lang="ru-RU" sz="3600" i="1" dirty="0" smtClean="0"/>
              <a:t>.), </a:t>
            </a:r>
            <a:r>
              <a:rPr lang="ru-RU" sz="3600" i="1" dirty="0" smtClean="0"/>
              <a:t>командующий -  </a:t>
            </a:r>
            <a:r>
              <a:rPr lang="ru-RU" sz="3600" i="1" dirty="0" smtClean="0">
                <a:solidFill>
                  <a:srgbClr val="FFFF00"/>
                </a:solidFill>
              </a:rPr>
              <a:t>генерал А.П. Тормасов</a:t>
            </a:r>
            <a:r>
              <a:rPr lang="ru-RU" sz="3600" i="1" dirty="0" smtClean="0"/>
              <a:t>.</a:t>
            </a:r>
            <a:endParaRPr lang="ru-RU"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09-009-Mikhail-Illarionovich-Kutuzov.jpg"/>
          <p:cNvPicPr>
            <a:picLocks noGrp="1" noChangeAspect="1"/>
          </p:cNvPicPr>
          <p:nvPr>
            <p:ph idx="1"/>
          </p:nvPr>
        </p:nvPicPr>
        <p:blipFill>
          <a:blip r:embed="rId2"/>
          <a:stretch>
            <a:fillRect/>
          </a:stretch>
        </p:blipFill>
        <p:spPr>
          <a:xfrm>
            <a:off x="285720" y="428604"/>
            <a:ext cx="8501122" cy="607223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0"/>
            <a:ext cx="8229600" cy="4905396"/>
          </a:xfrm>
        </p:spPr>
        <p:txBody>
          <a:bodyPr>
            <a:normAutofit fontScale="92500" lnSpcReduction="20000"/>
          </a:bodyPr>
          <a:lstStyle/>
          <a:p>
            <a:r>
              <a:rPr lang="ru-RU" b="1" i="1" dirty="0" smtClean="0"/>
              <a:t>В ночь на </a:t>
            </a:r>
            <a:r>
              <a:rPr lang="ru-RU" b="1" i="1" dirty="0" smtClean="0">
                <a:solidFill>
                  <a:srgbClr val="002060"/>
                </a:solidFill>
              </a:rPr>
              <a:t>12 июня 1812 г</a:t>
            </a:r>
            <a:r>
              <a:rPr lang="ru-RU" b="1" i="1" dirty="0" smtClean="0"/>
              <a:t>. </a:t>
            </a:r>
            <a:r>
              <a:rPr lang="ru-RU" dirty="0" smtClean="0"/>
              <a:t>армия Наполеона без объявления войны начала переправу через пограничную реку Неман. </a:t>
            </a:r>
          </a:p>
          <a:p>
            <a:r>
              <a:rPr lang="ru-RU" b="1" i="1" dirty="0" smtClean="0"/>
              <a:t>Сражение </a:t>
            </a:r>
            <a:r>
              <a:rPr lang="ru-RU" b="1" i="1" dirty="0" smtClean="0">
                <a:solidFill>
                  <a:srgbClr val="002060"/>
                </a:solidFill>
              </a:rPr>
              <a:t>26 августа у села Бородино</a:t>
            </a:r>
            <a:r>
              <a:rPr lang="ru-RU" b="1" i="1" dirty="0" smtClean="0"/>
              <a:t>, в 120 км </a:t>
            </a:r>
            <a:r>
              <a:rPr lang="ru-RU" sz="3000" b="1" i="1" dirty="0" smtClean="0"/>
              <a:t>западнее Москвы. </a:t>
            </a:r>
            <a:r>
              <a:rPr lang="ru-RU" sz="3000" b="1" i="1" dirty="0" smtClean="0">
                <a:solidFill>
                  <a:srgbClr val="002060"/>
                </a:solidFill>
              </a:rPr>
              <a:t>Бородинское сражение,</a:t>
            </a:r>
            <a:r>
              <a:rPr lang="ru-RU" sz="3000" dirty="0" smtClean="0">
                <a:solidFill>
                  <a:srgbClr val="002060"/>
                </a:solidFill>
              </a:rPr>
              <a:t> ставшее одним из самых кровопролитнейших за всю историю наполеоновских войн</a:t>
            </a:r>
            <a:r>
              <a:rPr lang="ru-RU" sz="3000" dirty="0" smtClean="0"/>
              <a:t>, не принесло решающего успеха ни одной из сторон. Несмотря на то, что французам удалось ценой огромных потерь захватить ряд русских укреплений, разгромить или хотя бы отбросить русскую армию они не смогли. Однако серьезные людские потери вынудили Кутузова отдать приказ об отступлении. </a:t>
            </a:r>
            <a:endParaRPr lang="ru-RU" dirty="0" smtClean="0"/>
          </a:p>
        </p:txBody>
      </p:sp>
      <p:sp>
        <p:nvSpPr>
          <p:cNvPr id="2" name="Заголовок 1"/>
          <p:cNvSpPr>
            <a:spLocks noGrp="1"/>
          </p:cNvSpPr>
          <p:nvPr>
            <p:ph type="title"/>
          </p:nvPr>
        </p:nvSpPr>
        <p:spPr/>
        <p:txBody>
          <a:bodyPr/>
          <a:lstStyle/>
          <a:p>
            <a:pPr algn="ctr"/>
            <a:r>
              <a:rPr lang="ru-RU" b="1" i="1" dirty="0" smtClean="0">
                <a:solidFill>
                  <a:srgbClr val="FF0000"/>
                </a:solidFill>
              </a:rPr>
              <a:t>Ход военных действий.</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i="1" dirty="0" smtClean="0">
                <a:solidFill>
                  <a:srgbClr val="002060"/>
                </a:solidFill>
              </a:rPr>
              <a:t>1 сентября </a:t>
            </a:r>
            <a:r>
              <a:rPr lang="ru-RU" b="1" i="1" dirty="0" smtClean="0"/>
              <a:t>была оставлена Москва.</a:t>
            </a:r>
            <a:r>
              <a:rPr lang="ru-RU" dirty="0" smtClean="0"/>
              <a:t> </a:t>
            </a:r>
          </a:p>
          <a:p>
            <a:r>
              <a:rPr lang="ru-RU" b="1" i="1" dirty="0" smtClean="0">
                <a:solidFill>
                  <a:srgbClr val="002060"/>
                </a:solidFill>
              </a:rPr>
              <a:t>23 ноября</a:t>
            </a:r>
            <a:r>
              <a:rPr lang="ru-RU" dirty="0" smtClean="0">
                <a:solidFill>
                  <a:srgbClr val="002060"/>
                </a:solidFill>
              </a:rPr>
              <a:t> </a:t>
            </a:r>
            <a:r>
              <a:rPr lang="ru-RU" dirty="0" smtClean="0"/>
              <a:t>Наполеон бросает остатки армии и бежит во Францию. </a:t>
            </a:r>
          </a:p>
          <a:p>
            <a:r>
              <a:rPr lang="ru-RU" b="1" i="1" dirty="0" smtClean="0">
                <a:solidFill>
                  <a:srgbClr val="002060"/>
                </a:solidFill>
              </a:rPr>
              <a:t>25 декабря</a:t>
            </a:r>
            <a:r>
              <a:rPr lang="ru-RU" dirty="0" smtClean="0">
                <a:solidFill>
                  <a:srgbClr val="002060"/>
                </a:solidFill>
              </a:rPr>
              <a:t> </a:t>
            </a:r>
            <a:r>
              <a:rPr lang="ru-RU" dirty="0" smtClean="0"/>
              <a:t>выходит </a:t>
            </a:r>
            <a:r>
              <a:rPr lang="ru-RU" i="1" dirty="0" smtClean="0"/>
              <a:t>манифест</a:t>
            </a:r>
            <a:r>
              <a:rPr lang="ru-RU" dirty="0" smtClean="0"/>
              <a:t> Александра I об </a:t>
            </a:r>
            <a:r>
              <a:rPr lang="ru-RU" i="1" dirty="0" smtClean="0"/>
              <a:t>окончании Отечественной войны.</a:t>
            </a:r>
            <a:r>
              <a:rPr lang="ru-RU" dirty="0" smtClean="0"/>
              <a:t> </a:t>
            </a:r>
          </a:p>
          <a:p>
            <a:r>
              <a:rPr lang="ru-RU" b="1" i="1" dirty="0" smtClean="0">
                <a:solidFill>
                  <a:srgbClr val="002060"/>
                </a:solidFill>
              </a:rPr>
              <a:t>4-6 октября 1813 г</a:t>
            </a:r>
            <a:r>
              <a:rPr lang="ru-RU" b="1" i="1" dirty="0" smtClean="0"/>
              <a:t>.</a:t>
            </a:r>
            <a:r>
              <a:rPr lang="ru-RU" dirty="0" smtClean="0"/>
              <a:t> в грандиозном Лейпцигском сражении («битва народов») армия Наполеона была разгромлена и отброшена за Рейн. </a:t>
            </a:r>
          </a:p>
          <a:p>
            <a:r>
              <a:rPr lang="ru-RU" b="1" i="1" dirty="0" smtClean="0">
                <a:solidFill>
                  <a:srgbClr val="002060"/>
                </a:solidFill>
              </a:rPr>
              <a:t>19 марта 1814 г.</a:t>
            </a:r>
            <a:r>
              <a:rPr lang="ru-RU" dirty="0" smtClean="0">
                <a:solidFill>
                  <a:srgbClr val="002060"/>
                </a:solidFill>
              </a:rPr>
              <a:t> </a:t>
            </a:r>
            <a:r>
              <a:rPr lang="ru-RU" dirty="0" smtClean="0"/>
              <a:t>армии союзников вступили в Париж. </a:t>
            </a:r>
            <a:endParaRPr lang="ru-RU" dirty="0"/>
          </a:p>
        </p:txBody>
      </p:sp>
      <p:sp>
        <p:nvSpPr>
          <p:cNvPr id="3" name="Заголовок 2"/>
          <p:cNvSpPr>
            <a:spLocks noGrp="1"/>
          </p:cNvSpPr>
          <p:nvPr>
            <p:ph type="title"/>
          </p:nvPr>
        </p:nvSpPr>
        <p:spPr/>
        <p:txBody>
          <a:bodyPr/>
          <a:lstStyle/>
          <a:p>
            <a:pPr algn="ctr"/>
            <a:r>
              <a:rPr lang="ru-RU" dirty="0" smtClean="0">
                <a:solidFill>
                  <a:srgbClr val="FF0000"/>
                </a:solidFill>
              </a:rPr>
              <a:t>Ход военных действий </a:t>
            </a:r>
            <a:endParaRPr lang="ru-RU"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237</TotalTime>
  <Words>337</Words>
  <PresentationFormat>Экран (4:3)</PresentationFormat>
  <Paragraphs>31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Тема: Отечественная война 1812 года. </vt:lpstr>
      <vt:lpstr>Основные направления  внешней политики Александра I. </vt:lpstr>
      <vt:lpstr>     Предпосылки войны: </vt:lpstr>
      <vt:lpstr>1-я армия (120 000 чел.), командующий — генерал М.Б. Барклай-де- Толли;</vt:lpstr>
      <vt:lpstr>2-я армия (50 000 чел.), командующий — генерал П. И. Багратион;</vt:lpstr>
      <vt:lpstr>3-я армия (резервная) (44 000 чел.), командующий -  генерал А.П. Тормасов.</vt:lpstr>
      <vt:lpstr>Слайд 7</vt:lpstr>
      <vt:lpstr>Ход военных действий.</vt:lpstr>
      <vt:lpstr>Ход военных действий </vt:lpstr>
      <vt:lpstr>Международное значение войны. </vt:lpstr>
      <vt:lpstr> Историческое значение Отечественной войны 1812 г.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Отечественная война 1812 года. </dc:title>
  <dc:creator>Дом</dc:creator>
  <cp:lastModifiedBy>Дом</cp:lastModifiedBy>
  <cp:revision>16</cp:revision>
  <dcterms:created xsi:type="dcterms:W3CDTF">2016-02-29T15:27:46Z</dcterms:created>
  <dcterms:modified xsi:type="dcterms:W3CDTF">2016-03-01T05:44:18Z</dcterms:modified>
</cp:coreProperties>
</file>