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9" r:id="rId3"/>
    <p:sldId id="260" r:id="rId4"/>
    <p:sldId id="261" r:id="rId5"/>
    <p:sldId id="262" r:id="rId6"/>
    <p:sldId id="263" r:id="rId7"/>
    <p:sldId id="286" r:id="rId8"/>
    <p:sldId id="272" r:id="rId9"/>
    <p:sldId id="273" r:id="rId10"/>
    <p:sldId id="274" r:id="rId11"/>
    <p:sldId id="275" r:id="rId12"/>
    <p:sldId id="265" r:id="rId13"/>
    <p:sldId id="266" r:id="rId14"/>
    <p:sldId id="284" r:id="rId15"/>
    <p:sldId id="276" r:id="rId16"/>
    <p:sldId id="287" r:id="rId17"/>
    <p:sldId id="288" r:id="rId18"/>
    <p:sldId id="277" r:id="rId19"/>
    <p:sldId id="281" r:id="rId20"/>
    <p:sldId id="28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3" userDrawn="1">
          <p15:clr>
            <a:srgbClr val="A4A3A4"/>
          </p15:clr>
        </p15:guide>
        <p15:guide id="2" pos="40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86" d="100"/>
          <a:sy n="86" d="100"/>
        </p:scale>
        <p:origin x="-78" y="-384"/>
      </p:cViewPr>
      <p:guideLst>
        <p:guide orient="horz" pos="2183"/>
        <p:guide pos="40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912CD-E795-4E2C-88ED-C2208A862E59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EDB72-7D11-4D4D-8580-02EE24C1F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0468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912CD-E795-4E2C-88ED-C2208A862E59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EDB72-7D11-4D4D-8580-02EE24C1F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539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912CD-E795-4E2C-88ED-C2208A862E59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EDB72-7D11-4D4D-8580-02EE24C1F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240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912CD-E795-4E2C-88ED-C2208A862E59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EDB72-7D11-4D4D-8580-02EE24C1F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1408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912CD-E795-4E2C-88ED-C2208A862E59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EDB72-7D11-4D4D-8580-02EE24C1F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59536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912CD-E795-4E2C-88ED-C2208A862E59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EDB72-7D11-4D4D-8580-02EE24C1F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314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912CD-E795-4E2C-88ED-C2208A862E59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EDB72-7D11-4D4D-8580-02EE24C1F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5305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912CD-E795-4E2C-88ED-C2208A862E59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EDB72-7D11-4D4D-8580-02EE24C1F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8411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912CD-E795-4E2C-88ED-C2208A862E59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EDB72-7D11-4D4D-8580-02EE24C1F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3481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912CD-E795-4E2C-88ED-C2208A862E59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EDB72-7D11-4D4D-8580-02EE24C1F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339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912CD-E795-4E2C-88ED-C2208A862E59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EDB72-7D11-4D4D-8580-02EE24C1F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8382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1000">
              <a:schemeClr val="accent1">
                <a:lumMod val="20000"/>
                <a:lumOff val="80000"/>
              </a:schemeClr>
            </a:gs>
            <a:gs pos="0">
              <a:schemeClr val="bg1"/>
            </a:gs>
            <a:gs pos="41000">
              <a:schemeClr val="accent1">
                <a:lumMod val="20000"/>
                <a:lumOff val="80000"/>
              </a:schemeClr>
            </a:gs>
            <a:gs pos="6300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912CD-E795-4E2C-88ED-C2208A862E59}" type="datetimeFigureOut">
              <a:rPr lang="ru-RU" smtClean="0"/>
              <a:pPr/>
              <a:t>05.06.2018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EDB72-7D11-4D4D-8580-02EE24C1FD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6115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4109" y="1214438"/>
            <a:ext cx="9144000" cy="23876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старших дошкольников с поэзией как средство формирования духовно-нравственных качеств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315200" y="4226560"/>
            <a:ext cx="4130040" cy="218916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80000"/>
              </a:lnSpc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l">
              <a:lnSpc>
                <a:spcPct val="80000"/>
              </a:lnSpc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Богдановская Людмила Алексеевна</a:t>
            </a:r>
          </a:p>
          <a:p>
            <a:pPr algn="l">
              <a:lnSpc>
                <a:spcPct val="80000"/>
              </a:lnSpc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Специальность: 44.02.01</a:t>
            </a:r>
          </a:p>
          <a:p>
            <a:pPr algn="l">
              <a:lnSpc>
                <a:spcPct val="80000"/>
              </a:lnSpc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образование</a:t>
            </a:r>
          </a:p>
          <a:p>
            <a:pPr algn="l">
              <a:lnSpc>
                <a:spcPct val="80000"/>
              </a:lnSpc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 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группа 143</a:t>
            </a:r>
          </a:p>
          <a:p>
            <a:pPr algn="l">
              <a:lnSpc>
                <a:spcPct val="80000"/>
              </a:lnSpc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руководитель:</a:t>
            </a:r>
          </a:p>
          <a:p>
            <a:pPr algn="l">
              <a:lnSpc>
                <a:spcPct val="80000"/>
              </a:lnSpc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Гольская Оксана Геннадьевна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202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5950" y="357808"/>
            <a:ext cx="107475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3 - Результаты диагностики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«Сюжетные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картинки»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констатирующем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38794" y="1324998"/>
            <a:ext cx="9248476" cy="5433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8078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6710" y="164717"/>
            <a:ext cx="1099930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4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Результат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сводных данных по уровню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духовно-нравственных качеств детей старшего дошкольного возраста на констатирующем этапе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8306" y="1549712"/>
            <a:ext cx="8865994" cy="520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1501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0091" y="325369"/>
            <a:ext cx="8411818" cy="1225135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Формирующий этап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53347"/>
            <a:ext cx="10515600" cy="237531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апробировать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мероприятий по использованию поэзии для формирования духовно-нравственных качеств детей старшего дошкольного возраста посредством использования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поэзии.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672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32332" y="398576"/>
            <a:ext cx="6848061" cy="6287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формирующего этапа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98748781"/>
              </p:ext>
            </p:extLst>
          </p:nvPr>
        </p:nvGraphicFramePr>
        <p:xfrm>
          <a:off x="692575" y="1325216"/>
          <a:ext cx="11062103" cy="54789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0281"/>
                <a:gridCol w="5510396"/>
                <a:gridCol w="1934818"/>
                <a:gridCol w="2186608"/>
              </a:tblGrid>
              <a:tr h="358350"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неделя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8350"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недели «Учимся вежливости»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52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Дни недели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Ознакомление со стихотворением, проведение этической беседы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Нравственное качество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Используемые методы и приемы.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580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</a:rPr>
                        <a:t>12.01.18 Пятница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стихотворения Г. Сапгира «Самые слова»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Задача. Познакомить детей со стихотворением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Сапгира «Самые слова», поговорить с детьми о «добрых» словах; воспитывать у детей такие духовно-нравственные качества как доброжелательность, вежливость.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Вежливость, дружелюбие, уважение к другим людям.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Беседа.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Вопросы.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Чтение воспитателем стихотворения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Этическая беседа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7460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48277461"/>
              </p:ext>
            </p:extLst>
          </p:nvPr>
        </p:nvGraphicFramePr>
        <p:xfrm>
          <a:off x="622854" y="397565"/>
          <a:ext cx="10933041" cy="56719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13594"/>
                <a:gridCol w="5705305"/>
                <a:gridCol w="1602685"/>
                <a:gridCol w="2211457"/>
              </a:tblGrid>
              <a:tr h="567193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15.01.18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Понедельник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стихотворения Н. Юсупова «Папа разбил драгоценную вазу»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Задача.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Познакомить детей со стихотворением Н. Юсупова «папа разбил драгоценную вазу», продолжать воспитывать у детей умение слушать; воспитывать у детей такие духовно-нравственные качества как доброта, искренность, честность; воспитывать уважение к окружающим взрослым и сверстникам.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Вежливость, доброта, чуткость.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Беседа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2.Вопросы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Чтение воспитателем </a:t>
                      </a: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стихотворе-ния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Этическая беседа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517334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51295434"/>
              </p:ext>
            </p:extLst>
          </p:nvPr>
        </p:nvGraphicFramePr>
        <p:xfrm>
          <a:off x="662610" y="384383"/>
          <a:ext cx="11025807" cy="58308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3597"/>
                <a:gridCol w="5644014"/>
                <a:gridCol w="1935446"/>
                <a:gridCol w="2122750"/>
              </a:tblGrid>
              <a:tr h="58308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16.01.18Вторник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стихотворения О.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Дриз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«Добрые слова» в утренний отрезок времени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Задача.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Познакомить детей со стихотворением О.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Дриз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«Добрые слова», продолжать воспитывать у детей умение слушать педагога; воспитывать у детей такие духовно-нравственные качества как доброта, вежливость, искренность; воспитывать уважительное отношение к окружающим взрослым и сверстникам.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Доброжелательность,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вежливость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1.Этическая беседа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2.Объяснение педагогом значений слов.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3.Вопросы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Чтение 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воспитателем стихотворения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4156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63179588"/>
              </p:ext>
            </p:extLst>
          </p:nvPr>
        </p:nvGraphicFramePr>
        <p:xfrm>
          <a:off x="400353" y="371061"/>
          <a:ext cx="11447090" cy="58309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3032"/>
                <a:gridCol w="5757174"/>
                <a:gridCol w="1729733"/>
                <a:gridCol w="2517151"/>
              </a:tblGrid>
              <a:tr h="58309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17.01.18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Среда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Чтение стихотворения М.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Червинского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«Друзья, вот вам на всякий случай…» во II половину дня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Задача.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Познакомить детей со стихотворением М.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Червинского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«Друзья, вот вам на всякий случай…», продолжать воспитывать у детей умение слушать; воспитывать у детей такие духовно-нравственные качества как доброта, доброжелательность, воспитанность, вежливость; воспитывать уважительное отношение к окружающим взрослым и сверстникам.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Вежли-вость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дружелю-бие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уважение к другим людям.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1.Чтение воспитателем </a:t>
                      </a:r>
                      <a:r>
                        <a:rPr lang="ru-RU" sz="2400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стихотворе-ния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2.Объяснение педагогом значений слов.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Беседа по содержанию стихотворения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Вопросы к детям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Показ иллюстраций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248" marR="6224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3842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34698550"/>
              </p:ext>
            </p:extLst>
          </p:nvPr>
        </p:nvGraphicFramePr>
        <p:xfrm>
          <a:off x="516835" y="556590"/>
          <a:ext cx="11251095" cy="56321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15953"/>
                <a:gridCol w="5549010"/>
                <a:gridCol w="1734864"/>
                <a:gridCol w="2551268"/>
              </a:tblGrid>
              <a:tr h="563217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18.01.18Четверг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стихотворения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А.Барто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«Вовка добрая душа» на прогулке, этическая беседа о доброжелательности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Задача.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Формировать у детей нравственно-этические нормы; воспитывать у детей такие духовно-нравственные качества как доброжелательность, воспитанность, вежливость; воспитывать у детей понимание необходимости доброжелательного отношения к окружающим людям.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Дружелюбие, уважение к другим людям.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1.Чтение стихотворения воспитателем.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Объяснение педагогом значений слов.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Беседа по содержанию стихотворения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Вопросы к детям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Показ книги </a:t>
                      </a:r>
                      <a:r>
                        <a:rPr lang="ru-RU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А.Барто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9750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293626" cy="68179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Контрольный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7240" y="990600"/>
            <a:ext cx="10805160" cy="1010479"/>
          </a:xfrm>
        </p:spPr>
        <p:txBody>
          <a:bodyPr>
            <a:normAutofit fontScale="77500" lnSpcReduction="20000"/>
          </a:bodyPr>
          <a:lstStyle/>
          <a:p>
            <a:pPr algn="just">
              <a:buFont typeface="Wingdings" panose="05000000000000000000" pitchFamily="2" charset="2"/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ыявить динамику </a:t>
            </a: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</a:t>
            </a:r>
            <a:r>
              <a:rPr lang="ru-RU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 духовно-нравственных качеств детей старшего </a:t>
            </a: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 после проведения опытно-экспериментальной работы.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838197" y="2001078"/>
          <a:ext cx="10293628" cy="4532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6814"/>
                <a:gridCol w="5146814"/>
              </a:tblGrid>
              <a:tr h="1058769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Методика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57825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«Беседа с детьми о дружбе»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«Счастливый ребенок»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57825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«Отношения к нравственным качествам» 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Витковская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И.М</a:t>
                      </a:r>
                    </a:p>
                  </a:txBody>
                  <a:tcPr/>
                </a:tc>
              </a:tr>
              <a:tr h="1157825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«Сюжетные картинки»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Г.Л. </a:t>
                      </a:r>
                      <a:r>
                        <a:rPr lang="ru-RU" sz="2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Урунтаева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ЮЛ. </a:t>
                      </a:r>
                      <a:r>
                        <a:rPr lang="ru-RU" sz="2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Афонькина</a:t>
                      </a:r>
                      <a:endParaRPr lang="ru-RU" sz="2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8986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3360" y="228600"/>
            <a:ext cx="116433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8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Сравнительные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диагностики духовно-нравственных качеств детей старшего дошкольного возраста на констатирующем и контрольном этапах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03120" y="1627978"/>
            <a:ext cx="8247558" cy="4999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0103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626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Методологический аппарат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9446" y="1646621"/>
            <a:ext cx="11506200" cy="5067921"/>
          </a:xfrm>
        </p:spPr>
        <p:txBody>
          <a:bodyPr>
            <a:normAutofit fontScale="77500" lnSpcReduction="20000"/>
          </a:bodyPr>
          <a:lstStyle/>
          <a:p>
            <a:pPr marL="0" indent="-432000" algn="just">
              <a:buNone/>
            </a:pPr>
            <a:r>
              <a:rPr lang="ru-RU" sz="4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исследования: </a:t>
            </a:r>
            <a:r>
              <a:rPr lang="ru-RU" sz="4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 обосновать и практически доказать эффективность использования поэзии в формировании духовно-нравственных качеств детей старшего дошкольного возраста.</a:t>
            </a:r>
          </a:p>
          <a:p>
            <a:pPr marL="0" indent="-432000" algn="just">
              <a:buNone/>
            </a:pPr>
            <a:endParaRPr lang="ru-RU" sz="4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-432000" algn="just">
              <a:buNone/>
            </a:pPr>
            <a:r>
              <a:rPr lang="ru-RU" sz="4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 </a:t>
            </a:r>
            <a:r>
              <a:rPr lang="ru-RU" sz="4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духовно-нравственных качеств у детей старшего дошкольного возраста. </a:t>
            </a:r>
          </a:p>
          <a:p>
            <a:pPr marL="0" indent="-432000" algn="just">
              <a:buNone/>
            </a:pPr>
            <a:endParaRPr lang="ru-RU" sz="4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-432000" algn="just">
              <a:buNone/>
            </a:pPr>
            <a:r>
              <a:rPr lang="ru-RU" sz="4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 </a:t>
            </a:r>
            <a:r>
              <a:rPr lang="ru-RU" sz="4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поэзия как средство формирования духовно-нравственных качеств детей старшего дошкольного возраста.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0237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46783" y="2544422"/>
            <a:ext cx="59237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591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исследования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" y="1525988"/>
            <a:ext cx="11932920" cy="5135880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Изучить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и методическую литературу по проблеме использования поэзии для формирования духовно-нравственных качеств у детей старшего дошкольного возраста.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Подобрать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провести диагностику для выявления уровня сформированности духовно-нравственных качеств у детей старшего дошкольного возраста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Апробировать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мероприятий по использованию поэзии для формирования духовно-нравственных качеств.</a:t>
            </a:r>
          </a:p>
        </p:txBody>
      </p:sp>
    </p:spTree>
    <p:extLst>
      <p:ext uri="{BB962C8B-B14F-4D97-AF65-F5344CB8AC3E}">
        <p14:creationId xmlns:p14="http://schemas.microsoft.com/office/powerpoint/2010/main" xmlns="" val="76925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исследования: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571418"/>
            <a:ext cx="11620500" cy="509016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поэзия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эффективным средством формирования духовно-нравственных качеств у детей старшего дошкольного возраста, если использовать: 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 поэзию как часть этической беседы в процессе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образовательной работы;  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 различные методы и приемы для успешного формирования духовно-нравственных качеств в процессе ознакомления с поэзией;</a:t>
            </a:r>
          </a:p>
          <a:p>
            <a:pPr marL="0" indent="0" algn="just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взаимодействие с семьей по проблеме формирования духовно-нравственных качеств детей старшего дошкольного возраста через поэзию.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9134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исследования: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017" y="1550504"/>
            <a:ext cx="11741426" cy="5009322"/>
          </a:xfrm>
        </p:spPr>
        <p:txBody>
          <a:bodyPr>
            <a:normAutofit/>
          </a:bodyPr>
          <a:lstStyle/>
          <a:p>
            <a:pPr>
              <a:buFont typeface="Times New Roman" panose="02020603050405020304" pitchFamily="18" charset="0"/>
              <a:buChar char="–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психолого-педагогической и учебно-методической литературы;</a:t>
            </a:r>
          </a:p>
          <a:p>
            <a:pPr>
              <a:buFont typeface="Times New Roman" panose="02020603050405020304" pitchFamily="18" charset="0"/>
              <a:buChar char="–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эксперимент; </a:t>
            </a:r>
          </a:p>
          <a:p>
            <a:pPr>
              <a:buFont typeface="Times New Roman" panose="02020603050405020304" pitchFamily="18" charset="0"/>
              <a:buChar char="–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количественная и качественная обработка результатов исследования;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База исследования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автономное учреждение детский сад № 1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Благовещенска</a:t>
            </a:r>
          </a:p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816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293626" cy="68179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Констатирующий этап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76269"/>
            <a:ext cx="9723783" cy="82481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уровень сформированности духовно-нравственных качеств детей старшего дошкольного возраста.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10529951"/>
              </p:ext>
            </p:extLst>
          </p:nvPr>
        </p:nvGraphicFramePr>
        <p:xfrm>
          <a:off x="533401" y="2001078"/>
          <a:ext cx="11140440" cy="4532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91589"/>
                <a:gridCol w="5848851"/>
              </a:tblGrid>
              <a:tr h="1058769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Методика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Автор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57825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Диагностика1 «Беседа с детьми о дружбе»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</a:t>
                      </a:r>
                      <a:r>
                        <a:rPr lang="ru-RU" sz="2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«Счастливый ребенок»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57825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Диагностика2 «Отношения к нравственным качествам» 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Витковская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И.М</a:t>
                      </a:r>
                    </a:p>
                  </a:txBody>
                  <a:tcPr/>
                </a:tc>
              </a:tr>
              <a:tr h="1157825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Диагностика3 «Сюжетные картинки»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Г.А. </a:t>
                      </a:r>
                      <a:r>
                        <a:rPr lang="ru-RU" sz="2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Урунтаева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Ю.Л. </a:t>
                      </a:r>
                      <a:r>
                        <a:rPr lang="ru-RU" sz="2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Афонькина</a:t>
                      </a:r>
                      <a:endParaRPr lang="ru-RU" sz="2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3562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26910992"/>
              </p:ext>
            </p:extLst>
          </p:nvPr>
        </p:nvGraphicFramePr>
        <p:xfrm>
          <a:off x="586410" y="980661"/>
          <a:ext cx="11155016" cy="5211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98512"/>
                <a:gridCol w="5856504"/>
              </a:tblGrid>
              <a:tr h="1476704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Анкетирование родителей «Проблема духовно-нравственного воспитания»</a:t>
                      </a:r>
                    </a:p>
                    <a:p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Книга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Взаимодействие семьи и детского сада в нравственном воспитании дошкольников</a:t>
                      </a:r>
                      <a:endParaRPr lang="ru-RU" sz="28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614861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Анкетирование воспитателей МАДОУ №1 «Актуальность духовно-нравственного воспитания» 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Л.В.Кузнецова</a:t>
                      </a: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,</a:t>
                      </a:r>
                      <a:r>
                        <a:rPr lang="ru-RU" sz="28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М.А.Панфилова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614861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 предметно-развивающей среды МАДОУ №1 с учетом ФГОС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8424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7408" y="349383"/>
            <a:ext cx="108005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1 - Результаты диагностики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«Беседа с детьми о дружбе»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констатирующем этапе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5784" y="1390938"/>
            <a:ext cx="9136245" cy="5367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592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7408" y="349383"/>
            <a:ext cx="109330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2 - Результаты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диагностики «Отношения к нравственным качествам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на констатирующем этапе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93150" y="1364435"/>
            <a:ext cx="9148347" cy="5374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5818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1289</TotalTime>
  <Words>906</Words>
  <Application>Microsoft Office PowerPoint</Application>
  <PresentationFormat>Произвольный</PresentationFormat>
  <Paragraphs>123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Ознакомление старших дошкольников с поэзией как средство формирования духовно-нравственных качеств</vt:lpstr>
      <vt:lpstr>Методологический аппарат</vt:lpstr>
      <vt:lpstr>Задачи исследования</vt:lpstr>
      <vt:lpstr>Гипотеза исследования:</vt:lpstr>
      <vt:lpstr>Методы исследования:</vt:lpstr>
      <vt:lpstr>Констатирующий этап</vt:lpstr>
      <vt:lpstr>Слайд 7</vt:lpstr>
      <vt:lpstr>Слайд 8</vt:lpstr>
      <vt:lpstr>Слайд 9</vt:lpstr>
      <vt:lpstr>Слайд 10</vt:lpstr>
      <vt:lpstr>Слайд 11</vt:lpstr>
      <vt:lpstr>Формирующий этап</vt:lpstr>
      <vt:lpstr>Содержание формирующего этапа</vt:lpstr>
      <vt:lpstr>Слайд 14</vt:lpstr>
      <vt:lpstr>Слайд 15</vt:lpstr>
      <vt:lpstr>Слайд 16</vt:lpstr>
      <vt:lpstr>Слайд 17</vt:lpstr>
      <vt:lpstr>Контрольный этап</vt:lpstr>
      <vt:lpstr>Слайд 19</vt:lpstr>
      <vt:lpstr>Слайд 20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Ознакомление старших дошкольников с поэзией как средство формирования духовно-нравственных качеств</dc:title>
  <dc:creator>Mila Alekseeva</dc:creator>
  <cp:lastModifiedBy>26</cp:lastModifiedBy>
  <cp:revision>45</cp:revision>
  <dcterms:created xsi:type="dcterms:W3CDTF">2017-12-01T21:32:30Z</dcterms:created>
  <dcterms:modified xsi:type="dcterms:W3CDTF">2018-06-05T03:52:47Z</dcterms:modified>
</cp:coreProperties>
</file>