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1" r:id="rId3"/>
    <p:sldId id="258" r:id="rId4"/>
    <p:sldId id="262" r:id="rId5"/>
    <p:sldId id="263" r:id="rId6"/>
    <p:sldId id="264" r:id="rId7"/>
    <p:sldId id="304" r:id="rId8"/>
    <p:sldId id="268" r:id="rId9"/>
    <p:sldId id="270" r:id="rId10"/>
    <p:sldId id="271" r:id="rId11"/>
    <p:sldId id="292" r:id="rId12"/>
    <p:sldId id="273" r:id="rId13"/>
    <p:sldId id="275" r:id="rId14"/>
    <p:sldId id="276" r:id="rId15"/>
    <p:sldId id="289" r:id="rId16"/>
    <p:sldId id="290" r:id="rId17"/>
    <p:sldId id="291" r:id="rId18"/>
    <p:sldId id="294" r:id="rId19"/>
    <p:sldId id="29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2FD1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58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8DEFC-84E2-46A6-977E-AB5673CE6006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92FEB-AEDE-4676-9471-DB41D4F6B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450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92FEB-AEDE-4676-9471-DB41D4F6BB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1AD3C0-8608-44A1-9B7E-AA1362452B84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F072D9-F024-4626-A47C-4A7EBB1377A7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65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D273FA-9FB3-48FF-970B-589C21D0596C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02BC6A-51D8-4305-B7A2-6A589666F1B0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B033E9-9960-4D71-9BFB-E3D69FA17EA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B033E9-9960-4D71-9BFB-E3D69FA17EAE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A1150E-53EF-4CE7-8B7B-00DB4B960DC4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B1DAC9-484A-4E05-9555-64EF56289EF4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FA9793-9910-4D36-91CA-F73A0CEC23C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2123C2-5A48-4882-9B2E-3E73F575EA04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60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AD9BDD-D353-4404-9B83-CAE8E60AEFC2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13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388179-EE6B-4D4E-9596-D0C0E89C51F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E372FCD-B4A8-41C1-BEC9-482841C5064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jpeg"/><Relationship Id="rId3" Type="http://schemas.openxmlformats.org/officeDocument/2006/relationships/image" Target="../media/image11.jpeg"/><Relationship Id="rId7" Type="http://schemas.openxmlformats.org/officeDocument/2006/relationships/image" Target="../media/image51.png"/><Relationship Id="rId12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Relationship Id="rId1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5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&#1060;&#1086;&#1090;&#1086;&#1075;&#1072;&#1083;&#1077;&#1088;&#1077;&#1103;" TargetMode="External"/><Relationship Id="rId7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7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7;&#1079;&#1102;&#1084;&#1077;.doc" TargetMode="External"/><Relationship Id="rId7" Type="http://schemas.openxmlformats.org/officeDocument/2006/relationships/hyperlink" Target="&#1069;&#1089;&#1089;&#1077;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slide" Target="slide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7.xml"/><Relationship Id="rId7" Type="http://schemas.openxmlformats.org/officeDocument/2006/relationships/slide" Target="slide1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&#1055;&#1088;&#1086;&#1090;&#1086;&#1082;&#1086;&#1083;%20&#1086;%20&#1085;&#1072;&#1075;&#1088;&#1072;&#1076;&#1072;&#1093;.docx" TargetMode="External"/><Relationship Id="rId5" Type="http://schemas.openxmlformats.org/officeDocument/2006/relationships/slide" Target="slide8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image" Target="../media/image9.jpeg"/><Relationship Id="rId7" Type="http://schemas.openxmlformats.org/officeDocument/2006/relationships/hyperlink" Target="&#1059;&#1095;&#1077;&#1073;&#1085;&#1072;&#1103;%20&#1076;&#1077;&#1103;&#1090;&#1077;&#1083;&#1100;&#1085;&#1086;&#1089;&#1090;&#1100;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&#1064;&#1082;&#1086;&#1083;&#1100;&#1085;&#1099;&#1081;%20&#1091;&#1075;&#1086;&#1083;&#1086;&#1082;" TargetMode="External"/><Relationship Id="rId5" Type="http://schemas.openxmlformats.org/officeDocument/2006/relationships/hyperlink" Target="&#1087;&#1088;&#1080;&#1083;&#1086;&#1078;&#1077;&#1085;&#1080;&#1103;/&#1072;&#1090;&#1090;&#1077;&#1089;&#1090;&#1072;&#1094;&#1080;&#1103;%20&#1087;&#1077;&#1076;.%20&#1082;&#1072;&#1076;&#1088;&#1086;&#1074;.doc" TargetMode="External"/><Relationship Id="rId4" Type="http://schemas.openxmlformats.org/officeDocument/2006/relationships/hyperlink" Target="&#1050;&#1083;&#1072;&#1089;&#1089;&#1085;&#1086;&#1077;%20&#1088;&#1091;&#1082;&#1086;&#1074;&#1086;&#1076;&#1089;&#1090;&#1074;&#1086;" TargetMode="External"/><Relationship Id="rId9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&#1042;&#1099;&#1089;&#1090;&#1091;&#1087;&#1083;&#1077;&#1085;&#1080;&#1103;" TargetMode="External"/><Relationship Id="rId2" Type="http://schemas.openxmlformats.org/officeDocument/2006/relationships/hyperlink" Target="&#1056;&#1072;&#1073;&#1086;&#1095;&#1080;&#1077;%20&#1087;&#1088;&#1086;&#1075;&#1088;&#1072;&#1084;&#1084;&#1099;%201%20&#1082;&#1083;&#1072;&#1089;&#1089;%20&#1060;&#1043;&#1054;&#1057;%20+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42;&#1099;&#1089;&#1090;&#1091;&#1087;&#1083;&#1077;&#1085;&#1080;&#1103;/&#1055;&#1088;&#1086;&#1090;&#1086;&#1082;&#1086;&#1083;%20&#1074;&#1099;&#1089;&#1090;&#1091;&#1087;&#1083;&#1077;&#1085;&#1080;&#1081;.docx" TargetMode="External"/><Relationship Id="rId5" Type="http://schemas.openxmlformats.org/officeDocument/2006/relationships/hyperlink" Target="&#1059;&#1088;&#1086;&#1082;&#1080;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1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5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44" name="Picture 4" descr="Рисунок1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1454" name="Picture 14" descr="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43108" y="642918"/>
            <a:ext cx="4752975" cy="5214974"/>
          </a:xfrm>
          <a:solidFill>
            <a:srgbClr val="99CCFF"/>
          </a:solidFill>
          <a:ln/>
        </p:spPr>
      </p:pic>
      <p:sp>
        <p:nvSpPr>
          <p:cNvPr id="61456" name="Rectangle 16"/>
          <p:cNvSpPr>
            <a:spLocks noChangeArrowheads="1"/>
          </p:cNvSpPr>
          <p:nvPr/>
        </p:nvSpPr>
        <p:spPr bwMode="auto">
          <a:xfrm>
            <a:off x="2285984" y="1142984"/>
            <a:ext cx="4500594" cy="1000132"/>
          </a:xfrm>
          <a:prstGeom prst="rect">
            <a:avLst/>
          </a:prstGeom>
          <a:solidFill>
            <a:srgbClr val="2FD1BE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«Электронное портфолио учителя начальных классов»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2643174" y="6072206"/>
            <a:ext cx="6357982" cy="571504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atin typeface="Times New Roman" pitchFamily="18" charset="0"/>
              </a:rPr>
              <a:t>Муниципальное бюджетное общеобразовательное учреждение «Излучинская средняя общеобразовательная школа №1»</a:t>
            </a:r>
            <a:endParaRPr lang="ru-RU" sz="1600" b="1" dirty="0">
              <a:latin typeface="Times New Roman" pitchFamily="18" charset="0"/>
            </a:endParaRPr>
          </a:p>
        </p:txBody>
      </p:sp>
      <p:pic>
        <p:nvPicPr>
          <p:cNvPr id="1026" name="Picture 2" descr="E:\ПРЕДМЕТНАЯ НЕДЕЛЯ\IMG_7540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2071678"/>
            <a:ext cx="2071702" cy="2500330"/>
          </a:xfrm>
          <a:prstGeom prst="rect">
            <a:avLst/>
          </a:prstGeom>
          <a:noFill/>
        </p:spPr>
      </p:pic>
      <p:sp>
        <p:nvSpPr>
          <p:cNvPr id="10" name="Круглая лента лицом вниз 9"/>
          <p:cNvSpPr/>
          <p:nvPr/>
        </p:nvSpPr>
        <p:spPr>
          <a:xfrm>
            <a:off x="2928926" y="4572008"/>
            <a:ext cx="3357586" cy="1143008"/>
          </a:xfrm>
          <a:prstGeom prst="ellipseRibb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786322"/>
            <a:ext cx="46434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Segoe Print" pitchFamily="2" charset="0"/>
              </a:rPr>
              <a:t>Муленкова 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Segoe Print" pitchFamily="2" charset="0"/>
              </a:rPr>
              <a:t>Ирина 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Segoe Print" pitchFamily="2" charset="0"/>
              </a:rPr>
              <a:t>Анатольевна</a:t>
            </a:r>
            <a:endParaRPr lang="ru-RU" sz="1400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Админ\Мои документы\Мои рисунки\MP Navigator EX\2012_03_30\IMG_0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274837" y="2511453"/>
            <a:ext cx="4675616" cy="3224563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\Мои документы\Мои рисунки\MP Navigator EX\2012_03_30\IMG_0002.jpg"/>
          <p:cNvPicPr>
            <a:picLocks noChangeAspect="1" noChangeArrowheads="1"/>
          </p:cNvPicPr>
          <p:nvPr/>
        </p:nvPicPr>
        <p:blipFill>
          <a:blip r:embed="rId5" cstate="email"/>
          <a:srcRect r="-308"/>
          <a:stretch>
            <a:fillRect/>
          </a:stretch>
        </p:blipFill>
        <p:spPr bwMode="auto">
          <a:xfrm rot="5400000">
            <a:off x="-451220" y="1767127"/>
            <a:ext cx="4688589" cy="3071834"/>
          </a:xfrm>
          <a:prstGeom prst="rect">
            <a:avLst/>
          </a:prstGeom>
          <a:noFill/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000364" y="214290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Печатные издания:</a:t>
            </a:r>
            <a:endParaRPr lang="ru-RU" sz="2800" b="1" dirty="0">
              <a:solidFill>
                <a:srgbClr val="FF0066"/>
              </a:solidFill>
            </a:endParaRPr>
          </a:p>
        </p:txBody>
      </p:sp>
      <p:pic>
        <p:nvPicPr>
          <p:cNvPr id="8" name="Рисунок 7" descr="G:\муля\Гарантийное письмо20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714356"/>
            <a:ext cx="3214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Зима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3300"/>
                </a:solidFill>
                <a:latin typeface="Monotype Corsiva" pitchFamily="66" charset="0"/>
              </a:rPr>
              <a:t>НАШИ УСПЕХИ</a:t>
            </a:r>
            <a:br>
              <a:rPr lang="ru-RU" b="1" dirty="0" smtClean="0">
                <a:solidFill>
                  <a:srgbClr val="FF3300"/>
                </a:solidFill>
                <a:latin typeface="Monotype Corsiva" pitchFamily="66" charset="0"/>
              </a:rPr>
            </a:br>
            <a:endParaRPr lang="ru-RU" b="1" dirty="0" smtClean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600" y="914400"/>
            <a:ext cx="16160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2009-2010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уч.год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5061" name="Picture 7" descr="G:\муля\Гарантийное письмо1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94435">
            <a:off x="5513388" y="939800"/>
            <a:ext cx="3371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8" descr="G:\муля\Гарантийное письмо1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066800"/>
            <a:ext cx="312420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6" descr="G:\муля\Гарантийное письмо1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19400" y="2286000"/>
            <a:ext cx="2928938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C:\Documents and Settings\Admin\Мои документы\Мои рисунки\Гранты_сертификаты\Муленкова\Грамота_ХМА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295400"/>
            <a:ext cx="36242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C:\Documents and Settings\Admin\Мои документы\Мои рисунки\Гранты_сертификаты\Муленкова\Луч педагог ХМАо Муленков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219200"/>
            <a:ext cx="380523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15"/>
          <p:cNvSpPr>
            <a:spLocks noChangeArrowheads="1"/>
          </p:cNvSpPr>
          <p:nvPr/>
        </p:nvSpPr>
        <p:spPr bwMode="auto">
          <a:xfrm>
            <a:off x="990600" y="304800"/>
            <a:ext cx="731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66"/>
                </a:solidFill>
              </a:rPr>
              <a:t>Региональный     уровень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4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439435">
            <a:off x="381000" y="990600"/>
            <a:ext cx="28273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03302">
            <a:off x="5886450" y="1068388"/>
            <a:ext cx="2898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1676400" y="228600"/>
            <a:ext cx="617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66"/>
                </a:solidFill>
              </a:rPr>
              <a:t>   </a:t>
            </a:r>
            <a:r>
              <a:rPr lang="ru-RU" sz="4000" b="1">
                <a:solidFill>
                  <a:srgbClr val="FF0066"/>
                </a:solidFill>
              </a:rPr>
              <a:t>Районный уровень</a:t>
            </a:r>
          </a:p>
        </p:txBody>
      </p:sp>
      <p:pic>
        <p:nvPicPr>
          <p:cNvPr id="22536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87488">
            <a:off x="4745038" y="2276475"/>
            <a:ext cx="293052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2" descr="C:\Documents and Settings\Admin\Мои документы\Мои рисунки\Гранты_сертификаты\Муленкова\Сертификат на премию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420794">
            <a:off x="1465263" y="2435225"/>
            <a:ext cx="335280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G:\сканирование0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07599">
            <a:off x="304425" y="1061937"/>
            <a:ext cx="3190553" cy="449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G:\муля\Гарантийное письмо2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73057">
            <a:off x="5704764" y="1193714"/>
            <a:ext cx="3139190" cy="459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Админ\Мои документы\Мои рисунки\MP Navigator EX\2012_03_30\IMG_00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0"/>
            <a:ext cx="2815227" cy="3402276"/>
          </a:xfrm>
          <a:prstGeom prst="rect">
            <a:avLst/>
          </a:prstGeom>
          <a:noFill/>
        </p:spPr>
      </p:pic>
      <p:pic>
        <p:nvPicPr>
          <p:cNvPr id="5" name="Picture 8" descr="C:\Documents and Settings\Админ\Мои документы\Мои рисунки\MP Navigator EX\2012_03_30\IMG_00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2643182"/>
            <a:ext cx="3143272" cy="40402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41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4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1839432"/>
            <a:ext cx="3388692" cy="471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02" name="Group 18"/>
          <p:cNvGraphicFramePr>
            <a:graphicFrameLocks noGrp="1"/>
          </p:cNvGraphicFramePr>
          <p:nvPr/>
        </p:nvGraphicFramePr>
        <p:xfrm>
          <a:off x="0" y="0"/>
          <a:ext cx="208280" cy="978693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86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46" name="Rectangle 19"/>
          <p:cNvSpPr>
            <a:spLocks noChangeArrowheads="1"/>
          </p:cNvSpPr>
          <p:nvPr/>
        </p:nvSpPr>
        <p:spPr bwMode="auto">
          <a:xfrm>
            <a:off x="0" y="97869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39947" name="Rectangle 21"/>
          <p:cNvSpPr>
            <a:spLocks noChangeArrowheads="1"/>
          </p:cNvSpPr>
          <p:nvPr/>
        </p:nvSpPr>
        <p:spPr bwMode="auto">
          <a:xfrm>
            <a:off x="0" y="-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9948" name="Picture 2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1895436"/>
            <a:ext cx="3223145" cy="461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15" name="Group 31"/>
          <p:cNvGraphicFramePr>
            <a:graphicFrameLocks noGrp="1"/>
          </p:cNvGraphicFramePr>
          <p:nvPr/>
        </p:nvGraphicFramePr>
        <p:xfrm>
          <a:off x="0" y="-1905000"/>
          <a:ext cx="208280" cy="97520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5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1" name="Rectangle 32"/>
          <p:cNvSpPr>
            <a:spLocks noChangeArrowheads="1"/>
          </p:cNvSpPr>
          <p:nvPr/>
        </p:nvSpPr>
        <p:spPr bwMode="auto">
          <a:xfrm>
            <a:off x="0" y="7847013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355976" y="45919"/>
            <a:ext cx="43308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0099"/>
                </a:solidFill>
                <a:latin typeface="Rage Italic" pitchFamily="66" charset="0"/>
              </a:rPr>
              <a:t>Каждый выбирает для себя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0099"/>
                </a:solidFill>
                <a:latin typeface="Rage Italic" pitchFamily="66" charset="0"/>
              </a:rPr>
              <a:t>Конкурсы, проекты, фестивали,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0099"/>
                </a:solidFill>
                <a:latin typeface="Rage Italic" pitchFamily="66" charset="0"/>
              </a:rPr>
              <a:t>Чтоб тренировали ум 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0099"/>
                </a:solidFill>
                <a:latin typeface="Rage Italic" pitchFamily="66" charset="0"/>
              </a:rPr>
              <a:t>и душу согревали.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0099"/>
                </a:solidFill>
                <a:latin typeface="Rage Italic" pitchFamily="66" charset="0"/>
              </a:rPr>
              <a:t>Каждый выбирает для себя.</a:t>
            </a:r>
            <a:endParaRPr lang="ru-RU" sz="1400" b="1" dirty="0">
              <a:solidFill>
                <a:srgbClr val="000099"/>
              </a:solidFill>
              <a:latin typeface="Rage Italic" pitchFamily="66" charset="0"/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0" y="0"/>
            <a:ext cx="5257800" cy="49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FF0000"/>
                </a:solidFill>
              </a:rPr>
              <a:t>Результаты </a:t>
            </a:r>
            <a:r>
              <a:rPr lang="ru-RU" sz="3200" b="1" dirty="0" smtClean="0">
                <a:solidFill>
                  <a:srgbClr val="FF0000"/>
                </a:solidFill>
              </a:rPr>
              <a:t>учеников: 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657600"/>
            <a:ext cx="19478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76600"/>
            <a:ext cx="2144713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71800" y="3276600"/>
            <a:ext cx="20335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5" descr="Грамота98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76400" y="304800"/>
            <a:ext cx="209232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6" descr="img97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52800" y="457200"/>
            <a:ext cx="19954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7" descr="Грамота98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81600" y="304800"/>
            <a:ext cx="1897063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8" descr="Грамота98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381000"/>
            <a:ext cx="1914525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1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58000" y="228600"/>
            <a:ext cx="20764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1" descr="D:\Ирка-\Олимпиада Познание и творчество\Дипломы 2 этап\Мишин никита Познание и творчество 3 место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24000" y="3733800"/>
            <a:ext cx="18843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791200" y="3200400"/>
            <a:ext cx="2005013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13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010400" y="3962400"/>
            <a:ext cx="1812925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29000" y="0"/>
            <a:ext cx="2105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2009-2010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уч.год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2002" name="Group 18"/>
          <p:cNvGraphicFramePr>
            <a:graphicFrameLocks noGrp="1"/>
          </p:cNvGraphicFramePr>
          <p:nvPr/>
        </p:nvGraphicFramePr>
        <p:xfrm>
          <a:off x="0" y="0"/>
          <a:ext cx="208280" cy="978693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86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14" name="Rectangle 19"/>
          <p:cNvSpPr>
            <a:spLocks noChangeArrowheads="1"/>
          </p:cNvSpPr>
          <p:nvPr/>
        </p:nvSpPr>
        <p:spPr bwMode="auto">
          <a:xfrm>
            <a:off x="0" y="97869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43015" name="Rectangle 21"/>
          <p:cNvSpPr>
            <a:spLocks noChangeArrowheads="1"/>
          </p:cNvSpPr>
          <p:nvPr/>
        </p:nvSpPr>
        <p:spPr bwMode="auto">
          <a:xfrm>
            <a:off x="0" y="-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2015" name="Group 31"/>
          <p:cNvGraphicFramePr>
            <a:graphicFrameLocks noGrp="1"/>
          </p:cNvGraphicFramePr>
          <p:nvPr/>
        </p:nvGraphicFramePr>
        <p:xfrm>
          <a:off x="0" y="-1905000"/>
          <a:ext cx="208280" cy="97520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5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18" name="Rectangle 32"/>
          <p:cNvSpPr>
            <a:spLocks noChangeArrowheads="1"/>
          </p:cNvSpPr>
          <p:nvPr/>
        </p:nvSpPr>
        <p:spPr bwMode="auto">
          <a:xfrm>
            <a:off x="0" y="7847013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pic>
        <p:nvPicPr>
          <p:cNvPr id="43019" name="Picture 2" descr="N:\интеллект-рейтинг Иочк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21167182">
            <a:off x="500063" y="946150"/>
            <a:ext cx="3216275" cy="4525963"/>
          </a:xfrm>
          <a:noFill/>
        </p:spPr>
      </p:pic>
      <p:pic>
        <p:nvPicPr>
          <p:cNvPr id="43020" name="Picture 3" descr="N:\интеллект-рейтинг Лебедев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33868">
            <a:off x="5257800" y="1057275"/>
            <a:ext cx="3279775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81400" y="152400"/>
            <a:ext cx="16160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2009-2010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уч.год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3022" name="Picture 14" descr="G:\муля\Гарантийное письмо1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52405">
            <a:off x="3048000" y="1752600"/>
            <a:ext cx="3013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Прямоугольник 5"/>
          <p:cNvSpPr>
            <a:spLocks noChangeArrowheads="1"/>
          </p:cNvSpPr>
          <p:nvPr/>
        </p:nvSpPr>
        <p:spPr bwMode="auto">
          <a:xfrm>
            <a:off x="2286000" y="304800"/>
            <a:ext cx="4572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cs typeface="Times New Roman" pitchFamily="18" charset="0"/>
              </a:rPr>
              <a:t> </a:t>
            </a:r>
            <a:r>
              <a:rPr lang="ru-RU" b="1">
                <a:cs typeface="Times New Roman" pitchFamily="18" charset="0"/>
              </a:rPr>
              <a:t>Участия учащихся</a:t>
            </a:r>
            <a:endParaRPr lang="ru-RU" b="1"/>
          </a:p>
          <a:p>
            <a:pPr algn="ctr" eaLnBrk="0" hangingPunct="0"/>
            <a:r>
              <a:rPr lang="ru-RU" b="1">
                <a:cs typeface="Times New Roman" pitchFamily="18" charset="0"/>
              </a:rPr>
              <a:t>Начальных  классов    в районном конкурсе </a:t>
            </a:r>
            <a:r>
              <a:rPr lang="ru-RU" b="1">
                <a:solidFill>
                  <a:srgbClr val="FF0000"/>
                </a:solidFill>
                <a:cs typeface="Times New Roman" pitchFamily="18" charset="0"/>
              </a:rPr>
              <a:t>«Книга, которую не забуду»</a:t>
            </a:r>
            <a:endParaRPr lang="ru-RU" b="1">
              <a:solidFill>
                <a:srgbClr val="FF0000"/>
              </a:solidFill>
            </a:endParaRPr>
          </a:p>
          <a:p>
            <a:pPr algn="ctr" eaLnBrk="0" hangingPunct="0"/>
            <a:r>
              <a:rPr lang="ru-RU" b="1">
                <a:cs typeface="Times New Roman" pitchFamily="18" charset="0"/>
              </a:rPr>
              <a:t>(на лучшего читателя военно-патриотической литературы)</a:t>
            </a:r>
            <a:endParaRPr lang="ru-RU" b="1"/>
          </a:p>
          <a:p>
            <a:pPr algn="ctr" eaLnBrk="0" hangingPunct="0"/>
            <a:r>
              <a:rPr lang="ru-RU" b="1">
                <a:cs typeface="Times New Roman" pitchFamily="18" charset="0"/>
              </a:rPr>
              <a:t>2009-2010 учебный год</a:t>
            </a:r>
            <a:endParaRPr lang="ru-RU"/>
          </a:p>
        </p:txBody>
      </p:sp>
      <p:pic>
        <p:nvPicPr>
          <p:cNvPr id="47108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321416">
            <a:off x="654050" y="2397125"/>
            <a:ext cx="2982913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3476">
            <a:off x="5202238" y="2316163"/>
            <a:ext cx="3108325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2002" name="Group 18"/>
          <p:cNvGraphicFramePr>
            <a:graphicFrameLocks noGrp="1"/>
          </p:cNvGraphicFramePr>
          <p:nvPr/>
        </p:nvGraphicFramePr>
        <p:xfrm>
          <a:off x="0" y="0"/>
          <a:ext cx="208280" cy="978693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86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34" name="Rectangle 19"/>
          <p:cNvSpPr>
            <a:spLocks noChangeArrowheads="1"/>
          </p:cNvSpPr>
          <p:nvPr/>
        </p:nvSpPr>
        <p:spPr bwMode="auto">
          <a:xfrm>
            <a:off x="0" y="97869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48135" name="Rectangle 21"/>
          <p:cNvSpPr>
            <a:spLocks noChangeArrowheads="1"/>
          </p:cNvSpPr>
          <p:nvPr/>
        </p:nvSpPr>
        <p:spPr bwMode="auto">
          <a:xfrm>
            <a:off x="0" y="-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2015" name="Group 31"/>
          <p:cNvGraphicFramePr>
            <a:graphicFrameLocks noGrp="1"/>
          </p:cNvGraphicFramePr>
          <p:nvPr/>
        </p:nvGraphicFramePr>
        <p:xfrm>
          <a:off x="0" y="-1905000"/>
          <a:ext cx="208280" cy="97520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75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38" name="Rectangle 32"/>
          <p:cNvSpPr>
            <a:spLocks noChangeArrowheads="1"/>
          </p:cNvSpPr>
          <p:nvPr/>
        </p:nvSpPr>
        <p:spPr bwMode="auto">
          <a:xfrm>
            <a:off x="0" y="7847013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pic>
        <p:nvPicPr>
          <p:cNvPr id="48139" name="Picture 2" descr="D:\Ирка-\Участие в разных конкурсах 1\районный конкурс о книге 2010-11\Лебедева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1295400"/>
            <a:ext cx="36576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0" name="Прямоугольник 12"/>
          <p:cNvSpPr>
            <a:spLocks noChangeArrowheads="1"/>
          </p:cNvSpPr>
          <p:nvPr/>
        </p:nvSpPr>
        <p:spPr bwMode="auto">
          <a:xfrm>
            <a:off x="-1752600" y="2286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cs typeface="Times New Roman" pitchFamily="18" charset="0"/>
              </a:rPr>
              <a:t>Районный конкурс </a:t>
            </a:r>
            <a:r>
              <a:rPr lang="ru-RU" sz="1200" b="1">
                <a:solidFill>
                  <a:srgbClr val="FF0000"/>
                </a:solidFill>
                <a:cs typeface="Times New Roman" pitchFamily="18" charset="0"/>
              </a:rPr>
              <a:t>«Читать-значит творить»</a:t>
            </a:r>
            <a:endParaRPr lang="ru-RU" sz="1200" b="1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1200" b="1">
                <a:cs typeface="Times New Roman" pitchFamily="18" charset="0"/>
              </a:rPr>
              <a:t>(на лучшего читателя -рассказчика)</a:t>
            </a:r>
            <a:endParaRPr lang="ru-RU" sz="1200" b="1"/>
          </a:p>
          <a:p>
            <a:pPr algn="ctr" eaLnBrk="0" hangingPunct="0"/>
            <a:r>
              <a:rPr lang="ru-RU" sz="1200" b="1">
                <a:cs typeface="Times New Roman" pitchFamily="18" charset="0"/>
              </a:rPr>
              <a:t>2010-2011 учебный год</a:t>
            </a:r>
            <a:endParaRPr lang="ru-RU" sz="1200"/>
          </a:p>
        </p:txBody>
      </p:sp>
      <p:pic>
        <p:nvPicPr>
          <p:cNvPr id="48141" name="Picture 2" descr="D:\Ирка-\грамоты Муленковой\к году учителя\сканирование0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53000" y="1295400"/>
            <a:ext cx="363537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2" name="Прямоугольник 11"/>
          <p:cNvSpPr>
            <a:spLocks noChangeArrowheads="1"/>
          </p:cNvSpPr>
          <p:nvPr/>
        </p:nvSpPr>
        <p:spPr bwMode="auto">
          <a:xfrm>
            <a:off x="4343400" y="22860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cs typeface="Times New Roman" pitchFamily="18" charset="0"/>
              </a:rPr>
              <a:t>Районный конкурс </a:t>
            </a:r>
            <a:r>
              <a:rPr lang="ru-RU" sz="1400" b="1">
                <a:solidFill>
                  <a:srgbClr val="FF0000"/>
                </a:solidFill>
                <a:cs typeface="Times New Roman" pitchFamily="18" charset="0"/>
              </a:rPr>
              <a:t>«Учитель,перед именем твоим»</a:t>
            </a:r>
            <a:endParaRPr lang="ru-RU" sz="1400" b="1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1400" b="1">
                <a:cs typeface="Times New Roman" pitchFamily="18" charset="0"/>
              </a:rPr>
              <a:t>(Литературное творчество)</a:t>
            </a:r>
            <a:endParaRPr lang="ru-RU" sz="1400" b="1"/>
          </a:p>
          <a:p>
            <a:pPr algn="ctr" eaLnBrk="0" hangingPunct="0"/>
            <a:r>
              <a:rPr lang="ru-RU" sz="1400" b="1">
                <a:cs typeface="Times New Roman" pitchFamily="18" charset="0"/>
              </a:rPr>
              <a:t>2010-2011 учебный год</a:t>
            </a:r>
            <a:endParaRPr lang="ru-RU" sz="1400"/>
          </a:p>
        </p:txBody>
      </p:sp>
      <p:sp>
        <p:nvSpPr>
          <p:cNvPr id="13" name="Управляющая кнопка: документ 12">
            <a:hlinkClick r:id="rId6" action="ppaction://hlinksldjump" highlightClick="1"/>
          </p:cNvPr>
          <p:cNvSpPr/>
          <p:nvPr/>
        </p:nvSpPr>
        <p:spPr>
          <a:xfrm>
            <a:off x="8286776" y="6000768"/>
            <a:ext cx="571504" cy="642942"/>
          </a:xfrm>
          <a:prstGeom prst="actionButton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2268538" cy="68580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2268538" y="0"/>
            <a:ext cx="6875462" cy="10001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«Единственный путь, ведущий к знаниям – деятельность»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                                                                                                   Б.Шоу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2054" name="Rectangle 16"/>
          <p:cNvSpPr>
            <a:spLocks noChangeArrowheads="1"/>
          </p:cNvSpPr>
          <p:nvPr/>
        </p:nvSpPr>
        <p:spPr bwMode="auto">
          <a:xfrm>
            <a:off x="2286000" y="1000108"/>
            <a:ext cx="6858000" cy="585789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16" name="Багетная рамка 15">
            <a:hlinkClick r:id="rId2" action="ppaction://hlinksldjump"/>
          </p:cNvPr>
          <p:cNvSpPr/>
          <p:nvPr/>
        </p:nvSpPr>
        <p:spPr>
          <a:xfrm>
            <a:off x="2928926" y="1357298"/>
            <a:ext cx="2286016" cy="1143008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  <a:latin typeface="Arial" charset="0"/>
              <a:hlinkClick r:id="rId2" action="ppaction://hlinksldjump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  <a:hlinkClick r:id="rId2" action="ppaction://hlinksldjump"/>
              </a:rPr>
              <a:t>Общие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hlinkClick r:id="rId2" action="ppaction://hlinksldjump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charset="0"/>
                <a:hlinkClick r:id="rId2" action="ppaction://hlinksldjump"/>
              </a:rPr>
              <a:t>сведения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7" name="Багетная рамка 16">
            <a:hlinkClick r:id="rId3" action="ppaction://hlinkfile"/>
          </p:cNvPr>
          <p:cNvSpPr/>
          <p:nvPr/>
        </p:nvSpPr>
        <p:spPr>
          <a:xfrm>
            <a:off x="6215074" y="4929198"/>
            <a:ext cx="2286016" cy="1214446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  <a:hlinkClick r:id="" action="ppaction://noaction"/>
              </a:rPr>
              <a:t>Фотогалерея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8" name="Багетная рамка 17"/>
          <p:cNvSpPr/>
          <p:nvPr/>
        </p:nvSpPr>
        <p:spPr>
          <a:xfrm>
            <a:off x="2928926" y="5000636"/>
            <a:ext cx="2357454" cy="1223970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Отзывы </a:t>
            </a:r>
            <a:endParaRPr lang="ru-RU" dirty="0"/>
          </a:p>
        </p:txBody>
      </p:sp>
      <p:sp>
        <p:nvSpPr>
          <p:cNvPr id="19" name="Багетная рамка 18"/>
          <p:cNvSpPr/>
          <p:nvPr/>
        </p:nvSpPr>
        <p:spPr>
          <a:xfrm>
            <a:off x="6215074" y="3143248"/>
            <a:ext cx="2286016" cy="1214446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  <a:hlinkClick r:id="rId5" action="ppaction://hlinksldjump"/>
              </a:rPr>
              <a:t>Обобщение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  <a:hlinkClick r:id="rId5" action="ppaction://hlinksldjump"/>
              </a:rPr>
              <a:t> опыта</a:t>
            </a:r>
            <a:endParaRPr lang="ru-RU" dirty="0" smtClean="0">
              <a:latin typeface="Arial" charset="0"/>
            </a:endParaRPr>
          </a:p>
          <a:p>
            <a:pPr algn="ctr"/>
            <a:endParaRPr lang="ru-RU" dirty="0"/>
          </a:p>
        </p:txBody>
      </p:sp>
      <p:sp>
        <p:nvSpPr>
          <p:cNvPr id="20" name="Багетная рамка 19">
            <a:hlinkClick r:id="rId6" action="ppaction://hlinksldjump"/>
          </p:cNvPr>
          <p:cNvSpPr/>
          <p:nvPr/>
        </p:nvSpPr>
        <p:spPr>
          <a:xfrm>
            <a:off x="2928926" y="3143248"/>
            <a:ext cx="2286016" cy="1285884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  <a:latin typeface="Tw Cen MT Condensed" pitchFamily="34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w Cen MT Condensed" pitchFamily="34" charset="0"/>
                <a:hlinkClick r:id="rId6" action="ppaction://hlinksldjump"/>
              </a:rPr>
              <a:t>Результаты педагогической деятельности</a:t>
            </a:r>
            <a:endParaRPr lang="ru-RU" dirty="0" smtClean="0">
              <a:solidFill>
                <a:schemeClr val="bg1"/>
              </a:solidFill>
              <a:latin typeface="Tw Cen MT Condensed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1" name="Багетная рамка 20"/>
          <p:cNvSpPr/>
          <p:nvPr/>
        </p:nvSpPr>
        <p:spPr>
          <a:xfrm>
            <a:off x="6215074" y="1357298"/>
            <a:ext cx="2214578" cy="1143008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w Cen MT Condensed" pitchFamily="34" charset="0"/>
                <a:hlinkClick r:id="rId7" action="ppaction://hlinksldjump"/>
              </a:rPr>
              <a:t>Само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w Cen MT Condensed" pitchFamily="34" charset="0"/>
                <a:hlinkClick r:id="rId7" action="ppaction://hlinksldjump"/>
              </a:rPr>
              <a:t>образование</a:t>
            </a:r>
            <a:endParaRPr lang="ru-RU" dirty="0"/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2264142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E:\фото2\100_287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44" y="2643182"/>
            <a:ext cx="2000265" cy="36766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268538" cy="6858000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82" name="Rectangle 7"/>
          <p:cNvSpPr>
            <a:spLocks noChangeArrowheads="1"/>
          </p:cNvSpPr>
          <p:nvPr/>
        </p:nvSpPr>
        <p:spPr bwMode="auto">
          <a:xfrm>
            <a:off x="2286000" y="0"/>
            <a:ext cx="6858000" cy="6858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8" name="Text Box 69"/>
          <p:cNvSpPr txBox="1">
            <a:spLocks noChangeArrowheads="1"/>
          </p:cNvSpPr>
          <p:nvPr/>
        </p:nvSpPr>
        <p:spPr bwMode="auto">
          <a:xfrm>
            <a:off x="4786314" y="1214422"/>
            <a:ext cx="1576714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</a:rPr>
              <a:t> </a:t>
            </a:r>
            <a:r>
              <a:rPr lang="ru-RU" sz="3200" dirty="0" smtClean="0">
                <a:solidFill>
                  <a:srgbClr val="10096D"/>
                </a:solidFill>
                <a:latin typeface="Times New Roman" pitchFamily="18" charset="0"/>
                <a:hlinkClick r:id="rId3" action="ppaction://hlinkfile"/>
              </a:rPr>
              <a:t>Резюме</a:t>
            </a:r>
            <a:endParaRPr lang="ru-RU" sz="32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42908" y="4857760"/>
            <a:ext cx="2665710" cy="176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агетная рамка 16"/>
          <p:cNvSpPr/>
          <p:nvPr/>
        </p:nvSpPr>
        <p:spPr>
          <a:xfrm>
            <a:off x="142844" y="142852"/>
            <a:ext cx="1928826" cy="1285884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Общие сведения</a:t>
            </a:r>
            <a:endParaRPr lang="ru-RU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357422" y="0"/>
            <a:ext cx="6786578" cy="1071546"/>
          </a:xfrm>
          <a:prstGeom prst="rect">
            <a:avLst/>
          </a:prstGeom>
          <a:solidFill>
            <a:srgbClr val="2FD1BE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«Послушайте- и Вы забудете, посмотрите – и Вы запомните, сделайте – и Вы поймете»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Конфуций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 Box 69"/>
          <p:cNvSpPr txBox="1">
            <a:spLocks noChangeArrowheads="1"/>
          </p:cNvSpPr>
          <p:nvPr/>
        </p:nvSpPr>
        <p:spPr bwMode="auto">
          <a:xfrm>
            <a:off x="2428860" y="4929198"/>
            <a:ext cx="3056862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r>
              <a:rPr lang="ru-RU" sz="3200" dirty="0">
                <a:solidFill>
                  <a:srgbClr val="10096D"/>
                </a:solidFill>
                <a:latin typeface="Times New Roman" pitchFamily="18" charset="0"/>
                <a:hlinkClick r:id="rId5" action="ppaction://hlinksldjump"/>
              </a:rPr>
              <a:t>Педагогическое</a:t>
            </a:r>
            <a:r>
              <a:rPr lang="ru-RU" sz="3200" dirty="0">
                <a:solidFill>
                  <a:srgbClr val="10096D"/>
                </a:solidFill>
                <a:latin typeface="Times New Roman" pitchFamily="18" charset="0"/>
              </a:rPr>
              <a:t> </a:t>
            </a:r>
            <a:endParaRPr lang="ru-RU" sz="3200" dirty="0" smtClean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r>
              <a:rPr lang="ru-RU" sz="3200" dirty="0" smtClean="0">
                <a:solidFill>
                  <a:srgbClr val="10096D"/>
                </a:solidFill>
                <a:latin typeface="Times New Roman" pitchFamily="18" charset="0"/>
              </a:rPr>
              <a:t>         </a:t>
            </a:r>
            <a:r>
              <a:rPr lang="ru-RU" sz="3200" u="sng" dirty="0" smtClean="0">
                <a:solidFill>
                  <a:srgbClr val="10096D"/>
                </a:solidFill>
                <a:latin typeface="Times New Roman" pitchFamily="18" charset="0"/>
              </a:rPr>
              <a:t>кредо</a:t>
            </a:r>
            <a:endParaRPr lang="ru-RU" sz="3200" u="sng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grpSp>
        <p:nvGrpSpPr>
          <p:cNvPr id="23" name="Group 9"/>
          <p:cNvGrpSpPr>
            <a:grpSpLocks/>
          </p:cNvGrpSpPr>
          <p:nvPr/>
        </p:nvGrpSpPr>
        <p:grpSpPr bwMode="auto">
          <a:xfrm>
            <a:off x="3786182" y="2143116"/>
            <a:ext cx="3714776" cy="3214710"/>
            <a:chOff x="2016" y="1920"/>
            <a:chExt cx="1680" cy="1680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pic>
        <p:nvPicPr>
          <p:cNvPr id="1026" name="Picture 2" descr="C:\Users\Ирина\Desktop\фото\100_37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9124" y="2667911"/>
            <a:ext cx="2500330" cy="2211829"/>
          </a:xfrm>
          <a:prstGeom prst="rect">
            <a:avLst/>
          </a:prstGeom>
          <a:noFill/>
        </p:spPr>
      </p:pic>
      <p:sp>
        <p:nvSpPr>
          <p:cNvPr id="26" name="Freeform 7"/>
          <p:cNvSpPr>
            <a:spLocks/>
          </p:cNvSpPr>
          <p:nvPr/>
        </p:nvSpPr>
        <p:spPr bwMode="gray">
          <a:xfrm rot="14710573">
            <a:off x="6360390" y="1985610"/>
            <a:ext cx="2210326" cy="1029389"/>
          </a:xfrm>
          <a:custGeom>
            <a:avLst/>
            <a:gdLst/>
            <a:ahLst/>
            <a:cxnLst>
              <a:cxn ang="0">
                <a:pos x="1405" y="102"/>
              </a:cxn>
              <a:cxn ang="0">
                <a:pos x="1540" y="395"/>
              </a:cxn>
              <a:cxn ang="0">
                <a:pos x="1472" y="369"/>
              </a:cxn>
              <a:cxn ang="0">
                <a:pos x="1373" y="403"/>
              </a:cxn>
              <a:cxn ang="0">
                <a:pos x="1274" y="433"/>
              </a:cxn>
              <a:cxn ang="0">
                <a:pos x="1160" y="458"/>
              </a:cxn>
              <a:cxn ang="0">
                <a:pos x="1062" y="472"/>
              </a:cxn>
              <a:cxn ang="0">
                <a:pos x="968" y="479"/>
              </a:cxn>
              <a:cxn ang="0">
                <a:pos x="872" y="479"/>
              </a:cxn>
              <a:cxn ang="0">
                <a:pos x="766" y="468"/>
              </a:cxn>
              <a:cxn ang="0">
                <a:pos x="634" y="439"/>
              </a:cxn>
              <a:cxn ang="0">
                <a:pos x="524" y="407"/>
              </a:cxn>
              <a:cxn ang="0">
                <a:pos x="435" y="373"/>
              </a:cxn>
              <a:cxn ang="0">
                <a:pos x="344" y="326"/>
              </a:cxn>
              <a:cxn ang="0">
                <a:pos x="242" y="256"/>
              </a:cxn>
              <a:cxn ang="0">
                <a:pos x="157" y="186"/>
              </a:cxn>
              <a:cxn ang="0">
                <a:pos x="102" y="132"/>
              </a:cxn>
              <a:cxn ang="0">
                <a:pos x="0" y="0"/>
              </a:cxn>
              <a:cxn ang="0">
                <a:pos x="135" y="124"/>
              </a:cxn>
              <a:cxn ang="0">
                <a:pos x="219" y="186"/>
              </a:cxn>
              <a:cxn ang="0">
                <a:pos x="307" y="231"/>
              </a:cxn>
              <a:cxn ang="0">
                <a:pos x="395" y="267"/>
              </a:cxn>
              <a:cxn ang="0">
                <a:pos x="487" y="293"/>
              </a:cxn>
              <a:cxn ang="0">
                <a:pos x="571" y="309"/>
              </a:cxn>
              <a:cxn ang="0">
                <a:pos x="673" y="318"/>
              </a:cxn>
              <a:cxn ang="0">
                <a:pos x="766" y="318"/>
              </a:cxn>
              <a:cxn ang="0">
                <a:pos x="890" y="311"/>
              </a:cxn>
              <a:cxn ang="0">
                <a:pos x="1000" y="296"/>
              </a:cxn>
              <a:cxn ang="0">
                <a:pos x="1106" y="274"/>
              </a:cxn>
              <a:cxn ang="0">
                <a:pos x="1212" y="245"/>
              </a:cxn>
              <a:cxn ang="0">
                <a:pos x="1318" y="209"/>
              </a:cxn>
              <a:cxn ang="0">
                <a:pos x="1427" y="15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FF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7" name="Freeform 4"/>
          <p:cNvSpPr>
            <a:spLocks/>
          </p:cNvSpPr>
          <p:nvPr/>
        </p:nvSpPr>
        <p:spPr bwMode="gray">
          <a:xfrm rot="6355929">
            <a:off x="2114662" y="3386008"/>
            <a:ext cx="2485097" cy="999446"/>
          </a:xfrm>
          <a:custGeom>
            <a:avLst/>
            <a:gdLst/>
            <a:ahLst/>
            <a:cxnLst>
              <a:cxn ang="0">
                <a:pos x="1405" y="102"/>
              </a:cxn>
              <a:cxn ang="0">
                <a:pos x="1540" y="395"/>
              </a:cxn>
              <a:cxn ang="0">
                <a:pos x="1472" y="369"/>
              </a:cxn>
              <a:cxn ang="0">
                <a:pos x="1373" y="403"/>
              </a:cxn>
              <a:cxn ang="0">
                <a:pos x="1274" y="433"/>
              </a:cxn>
              <a:cxn ang="0">
                <a:pos x="1160" y="458"/>
              </a:cxn>
              <a:cxn ang="0">
                <a:pos x="1062" y="472"/>
              </a:cxn>
              <a:cxn ang="0">
                <a:pos x="968" y="479"/>
              </a:cxn>
              <a:cxn ang="0">
                <a:pos x="872" y="479"/>
              </a:cxn>
              <a:cxn ang="0">
                <a:pos x="766" y="468"/>
              </a:cxn>
              <a:cxn ang="0">
                <a:pos x="634" y="439"/>
              </a:cxn>
              <a:cxn ang="0">
                <a:pos x="524" y="407"/>
              </a:cxn>
              <a:cxn ang="0">
                <a:pos x="435" y="373"/>
              </a:cxn>
              <a:cxn ang="0">
                <a:pos x="344" y="326"/>
              </a:cxn>
              <a:cxn ang="0">
                <a:pos x="242" y="256"/>
              </a:cxn>
              <a:cxn ang="0">
                <a:pos x="157" y="186"/>
              </a:cxn>
              <a:cxn ang="0">
                <a:pos x="102" y="132"/>
              </a:cxn>
              <a:cxn ang="0">
                <a:pos x="0" y="0"/>
              </a:cxn>
              <a:cxn ang="0">
                <a:pos x="135" y="124"/>
              </a:cxn>
              <a:cxn ang="0">
                <a:pos x="219" y="186"/>
              </a:cxn>
              <a:cxn ang="0">
                <a:pos x="307" y="231"/>
              </a:cxn>
              <a:cxn ang="0">
                <a:pos x="395" y="267"/>
              </a:cxn>
              <a:cxn ang="0">
                <a:pos x="487" y="293"/>
              </a:cxn>
              <a:cxn ang="0">
                <a:pos x="571" y="309"/>
              </a:cxn>
              <a:cxn ang="0">
                <a:pos x="673" y="318"/>
              </a:cxn>
              <a:cxn ang="0">
                <a:pos x="766" y="318"/>
              </a:cxn>
              <a:cxn ang="0">
                <a:pos x="890" y="311"/>
              </a:cxn>
              <a:cxn ang="0">
                <a:pos x="1000" y="296"/>
              </a:cxn>
              <a:cxn ang="0">
                <a:pos x="1106" y="274"/>
              </a:cxn>
              <a:cxn ang="0">
                <a:pos x="1212" y="245"/>
              </a:cxn>
              <a:cxn ang="0">
                <a:pos x="1318" y="209"/>
              </a:cxn>
              <a:cxn ang="0">
                <a:pos x="1427" y="15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folHlink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9" name="Freeform 4"/>
          <p:cNvSpPr>
            <a:spLocks/>
          </p:cNvSpPr>
          <p:nvPr/>
        </p:nvSpPr>
        <p:spPr bwMode="gray">
          <a:xfrm rot="5956107" flipV="1">
            <a:off x="6477119" y="4552399"/>
            <a:ext cx="2541587" cy="1027133"/>
          </a:xfrm>
          <a:custGeom>
            <a:avLst/>
            <a:gdLst/>
            <a:ahLst/>
            <a:cxnLst>
              <a:cxn ang="0">
                <a:pos x="1405" y="102"/>
              </a:cxn>
              <a:cxn ang="0">
                <a:pos x="1540" y="395"/>
              </a:cxn>
              <a:cxn ang="0">
                <a:pos x="1472" y="369"/>
              </a:cxn>
              <a:cxn ang="0">
                <a:pos x="1373" y="403"/>
              </a:cxn>
              <a:cxn ang="0">
                <a:pos x="1274" y="433"/>
              </a:cxn>
              <a:cxn ang="0">
                <a:pos x="1160" y="458"/>
              </a:cxn>
              <a:cxn ang="0">
                <a:pos x="1062" y="472"/>
              </a:cxn>
              <a:cxn ang="0">
                <a:pos x="968" y="479"/>
              </a:cxn>
              <a:cxn ang="0">
                <a:pos x="872" y="479"/>
              </a:cxn>
              <a:cxn ang="0">
                <a:pos x="766" y="468"/>
              </a:cxn>
              <a:cxn ang="0">
                <a:pos x="634" y="439"/>
              </a:cxn>
              <a:cxn ang="0">
                <a:pos x="524" y="407"/>
              </a:cxn>
              <a:cxn ang="0">
                <a:pos x="435" y="373"/>
              </a:cxn>
              <a:cxn ang="0">
                <a:pos x="344" y="326"/>
              </a:cxn>
              <a:cxn ang="0">
                <a:pos x="242" y="256"/>
              </a:cxn>
              <a:cxn ang="0">
                <a:pos x="157" y="186"/>
              </a:cxn>
              <a:cxn ang="0">
                <a:pos x="102" y="132"/>
              </a:cxn>
              <a:cxn ang="0">
                <a:pos x="0" y="0"/>
              </a:cxn>
              <a:cxn ang="0">
                <a:pos x="135" y="124"/>
              </a:cxn>
              <a:cxn ang="0">
                <a:pos x="219" y="186"/>
              </a:cxn>
              <a:cxn ang="0">
                <a:pos x="307" y="231"/>
              </a:cxn>
              <a:cxn ang="0">
                <a:pos x="395" y="267"/>
              </a:cxn>
              <a:cxn ang="0">
                <a:pos x="487" y="293"/>
              </a:cxn>
              <a:cxn ang="0">
                <a:pos x="571" y="309"/>
              </a:cxn>
              <a:cxn ang="0">
                <a:pos x="673" y="318"/>
              </a:cxn>
              <a:cxn ang="0">
                <a:pos x="766" y="318"/>
              </a:cxn>
              <a:cxn ang="0">
                <a:pos x="890" y="311"/>
              </a:cxn>
              <a:cxn ang="0">
                <a:pos x="1000" y="296"/>
              </a:cxn>
              <a:cxn ang="0">
                <a:pos x="1106" y="274"/>
              </a:cxn>
              <a:cxn ang="0">
                <a:pos x="1212" y="245"/>
              </a:cxn>
              <a:cxn ang="0">
                <a:pos x="1318" y="209"/>
              </a:cxn>
              <a:cxn ang="0">
                <a:pos x="1427" y="15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00B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Text Box 69"/>
          <p:cNvSpPr txBox="1">
            <a:spLocks noChangeArrowheads="1"/>
          </p:cNvSpPr>
          <p:nvPr/>
        </p:nvSpPr>
        <p:spPr bwMode="auto">
          <a:xfrm>
            <a:off x="6215074" y="5903893"/>
            <a:ext cx="1085746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</a:rPr>
              <a:t> </a:t>
            </a:r>
            <a:r>
              <a:rPr lang="ru-RU" sz="3200" dirty="0" smtClean="0">
                <a:solidFill>
                  <a:srgbClr val="10096D"/>
                </a:solidFill>
                <a:latin typeface="Times New Roman" pitchFamily="18" charset="0"/>
                <a:hlinkClick r:id="rId7" action="ppaction://hlinkfile"/>
              </a:rPr>
              <a:t>Эссе</a:t>
            </a:r>
            <a:endParaRPr lang="ru-RU" sz="32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8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8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8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6" grpId="0" animBg="1"/>
      <p:bldP spid="2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268538" cy="6858000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82" name="Rectangle 7"/>
          <p:cNvSpPr>
            <a:spLocks noChangeArrowheads="1"/>
          </p:cNvSpPr>
          <p:nvPr/>
        </p:nvSpPr>
        <p:spPr bwMode="auto">
          <a:xfrm>
            <a:off x="2286000" y="0"/>
            <a:ext cx="6858000" cy="6858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8" name="Text Box 69"/>
          <p:cNvSpPr txBox="1">
            <a:spLocks noChangeArrowheads="1"/>
          </p:cNvSpPr>
          <p:nvPr/>
        </p:nvSpPr>
        <p:spPr bwMode="auto">
          <a:xfrm>
            <a:off x="3714744" y="1357298"/>
            <a:ext cx="26161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</a:rPr>
              <a:t> </a:t>
            </a:r>
            <a:endParaRPr lang="ru-RU" sz="32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249529"/>
            <a:ext cx="2428892" cy="160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агетная рамка 16"/>
          <p:cNvSpPr/>
          <p:nvPr/>
        </p:nvSpPr>
        <p:spPr>
          <a:xfrm>
            <a:off x="214282" y="214290"/>
            <a:ext cx="1928826" cy="1285884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Самообразование</a:t>
            </a:r>
            <a:endParaRPr lang="ru-RU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357422" y="0"/>
            <a:ext cx="6786578" cy="928694"/>
          </a:xfrm>
          <a:prstGeom prst="rect">
            <a:avLst/>
          </a:prstGeom>
          <a:solidFill>
            <a:srgbClr val="2FD1BE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«Век живи – век учись»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Русская пословица</a:t>
            </a:r>
          </a:p>
        </p:txBody>
      </p:sp>
      <p:sp>
        <p:nvSpPr>
          <p:cNvPr id="15" name="Text Box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357422" y="1428736"/>
            <a:ext cx="6096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10096D"/>
                </a:solidFill>
                <a:latin typeface="Times New Roman" pitchFamily="18" charset="0"/>
                <a:hlinkClick r:id="rId3" action="ppaction://hlinksldjump"/>
              </a:rPr>
              <a:t>Тема </a:t>
            </a:r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  <a:hlinkClick r:id="rId3" action="ppaction://hlinksldjump"/>
              </a:rPr>
              <a:t>самообразования</a:t>
            </a:r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sp>
        <p:nvSpPr>
          <p:cNvPr id="18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00298" y="2500306"/>
            <a:ext cx="6096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hlinkClick r:id="rId4" action="ppaction://hlinksldjump"/>
              </a:rPr>
              <a:t>Повышение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4" action="ppaction://hlinksldjump"/>
              </a:rPr>
              <a:t>квалификации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Text Box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286000" y="3500438"/>
            <a:ext cx="6858000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Информация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о награждениях </a:t>
            </a: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5" action="ppaction://hlinksldjump"/>
              </a:rPr>
              <a:t> (грамоты, благодарственные письма;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6" action="ppaction://hlinkfile"/>
              </a:rPr>
              <a:t>протокол)</a:t>
            </a:r>
          </a:p>
          <a:p>
            <a:pPr algn="ctr">
              <a:spcBef>
                <a:spcPct val="50000"/>
              </a:spcBef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hlinkClick r:id="rId6" action="ppaction://hlinkfile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6" action="ppaction://hlinkfile"/>
              </a:rPr>
              <a:t>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000496" y="5286388"/>
            <a:ext cx="334347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hlinkClick r:id="rId7" action="ppaction://hlinksldjump"/>
              </a:rPr>
              <a:t>Сведения об аттестации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" name="Picture 2" descr="C:\Users\Ирина\Desktop\Мулька\фото\100_379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2071678"/>
            <a:ext cx="2000264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357422" cy="6858000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82" name="Rectangle 7"/>
          <p:cNvSpPr>
            <a:spLocks noChangeArrowheads="1"/>
          </p:cNvSpPr>
          <p:nvPr/>
        </p:nvSpPr>
        <p:spPr bwMode="auto">
          <a:xfrm>
            <a:off x="2286000" y="0"/>
            <a:ext cx="6858000" cy="6858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8" name="Text Box 69"/>
          <p:cNvSpPr txBox="1">
            <a:spLocks noChangeArrowheads="1"/>
          </p:cNvSpPr>
          <p:nvPr/>
        </p:nvSpPr>
        <p:spPr bwMode="auto">
          <a:xfrm>
            <a:off x="3714744" y="1357298"/>
            <a:ext cx="26161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</a:rPr>
              <a:t> </a:t>
            </a:r>
            <a:endParaRPr lang="ru-RU" sz="32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5092702"/>
            <a:ext cx="2665710" cy="176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агетная рамка 16"/>
          <p:cNvSpPr/>
          <p:nvPr/>
        </p:nvSpPr>
        <p:spPr>
          <a:xfrm>
            <a:off x="142844" y="428604"/>
            <a:ext cx="2000264" cy="1285884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Результаты </a:t>
            </a:r>
            <a:r>
              <a:rPr lang="ru-RU" dirty="0" err="1" smtClean="0">
                <a:solidFill>
                  <a:schemeClr val="bg1"/>
                </a:solidFill>
                <a:latin typeface="Arial" charset="0"/>
              </a:rPr>
              <a:t>пед</a:t>
            </a:r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деятельности</a:t>
            </a:r>
            <a:endParaRPr lang="ru-RU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357422" y="0"/>
            <a:ext cx="6786578" cy="2143116"/>
          </a:xfrm>
          <a:prstGeom prst="rect">
            <a:avLst/>
          </a:prstGeom>
          <a:solidFill>
            <a:srgbClr val="2FD1BE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entury" pitchFamily="18" charset="0"/>
              </a:rPr>
              <a:t>«Урок – это зеркало общей и педагогической культуры учителя, мерило его интеллектуального богатства, показатель его кругозора, эрудиции »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entury" pitchFamily="18" charset="0"/>
              </a:rPr>
              <a:t>В.А.Сухомлинский</a:t>
            </a:r>
            <a:endParaRPr lang="ru-RU" b="1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2" name="Picture 2" descr="C:\Users\Ирина\Desktop\Мулька\фото\100_39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42844" y="2571744"/>
            <a:ext cx="2080096" cy="2357454"/>
          </a:xfrm>
          <a:prstGeom prst="rect">
            <a:avLst/>
          </a:prstGeom>
          <a:noFill/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643174" y="2143116"/>
            <a:ext cx="6172200" cy="41549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69900" indent="-4699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4" action="ppaction://hlinkfile"/>
              </a:rPr>
              <a:t>Классное руководство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hlinkClick r:id="rId5" action="ppaction://hlinkfile"/>
            </a:endParaRPr>
          </a:p>
          <a:p>
            <a:pPr marL="469900" indent="-469900" algn="l"/>
            <a:endParaRPr lang="ru-RU" sz="2400" dirty="0" smtClean="0">
              <a:latin typeface="Times New Roman" pitchFamily="18" charset="0"/>
              <a:hlinkClick r:id="rId5" action="ppaction://hlinkfile"/>
            </a:endParaRPr>
          </a:p>
          <a:p>
            <a:pPr marL="469900" indent="-469900" algn="ctr"/>
            <a:r>
              <a:rPr lang="ru-RU" sz="2400" dirty="0" smtClean="0">
                <a:latin typeface="Times New Roman" pitchFamily="18" charset="0"/>
                <a:hlinkClick r:id="rId6" action="ppaction://hlinkfile"/>
              </a:rPr>
              <a:t>Школьный уголок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hlinkClick r:id="rId5" action="ppaction://hlinkfile"/>
            </a:endParaRPr>
          </a:p>
          <a:p>
            <a:pPr marL="469900" indent="-469900" algn="l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7" action="ppaction://hlinkfile"/>
              </a:rPr>
              <a:t>Учебная деятельность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u="sng" dirty="0" smtClean="0">
                <a:solidFill>
                  <a:srgbClr val="00B0F0"/>
                </a:solidFill>
                <a:latin typeface="Times New Roman" pitchFamily="18" charset="0"/>
                <a:hlinkClick r:id="" action="ppaction://noaction"/>
              </a:rPr>
              <a:t>Проектные  </a:t>
            </a:r>
            <a:r>
              <a:rPr lang="ru-RU" sz="2400" u="sng" dirty="0">
                <a:solidFill>
                  <a:srgbClr val="00B0F0"/>
                </a:solidFill>
                <a:latin typeface="Times New Roman" pitchFamily="18" charset="0"/>
                <a:hlinkClick r:id="" action="ppaction://noaction"/>
              </a:rPr>
              <a:t>работы </a:t>
            </a:r>
            <a:r>
              <a:rPr lang="ru-RU" sz="2400" u="sng" dirty="0" smtClean="0">
                <a:solidFill>
                  <a:srgbClr val="00B0F0"/>
                </a:solidFill>
                <a:latin typeface="Times New Roman" pitchFamily="18" charset="0"/>
                <a:hlinkClick r:id="" action="ppaction://noaction"/>
              </a:rPr>
              <a:t>учащихся</a:t>
            </a:r>
            <a:endParaRPr lang="ru-RU" sz="2400" u="sng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u="sng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u="sng" dirty="0" smtClean="0">
                <a:solidFill>
                  <a:srgbClr val="00B0F0"/>
                </a:solidFill>
                <a:latin typeface="Times New Roman" pitchFamily="18" charset="0"/>
                <a:hlinkClick r:id="rId8" action="ppaction://hlinksldjump"/>
              </a:rPr>
              <a:t>Творческие работы учащихся</a:t>
            </a:r>
            <a:endParaRPr lang="ru-RU" sz="2400" u="sng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u="sng" dirty="0">
              <a:solidFill>
                <a:srgbClr val="00B0F0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u="sng" dirty="0" smtClean="0">
                <a:solidFill>
                  <a:srgbClr val="00B0F0"/>
                </a:solidFill>
                <a:latin typeface="Times New Roman" pitchFamily="18" charset="0"/>
                <a:hlinkClick r:id="rId9" action="ppaction://hlinksldjump"/>
              </a:rPr>
              <a:t>Достижения учеников</a:t>
            </a:r>
            <a:endParaRPr lang="ru-RU" sz="2400" u="sng" dirty="0">
              <a:solidFill>
                <a:srgbClr val="00B0F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268538" cy="6858000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82" name="Rectangle 7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2286000" y="0"/>
            <a:ext cx="6858000" cy="6858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8" name="Text Box 69"/>
          <p:cNvSpPr txBox="1">
            <a:spLocks noChangeArrowheads="1"/>
          </p:cNvSpPr>
          <p:nvPr/>
        </p:nvSpPr>
        <p:spPr bwMode="auto">
          <a:xfrm>
            <a:off x="3714744" y="1357298"/>
            <a:ext cx="26161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rgbClr val="10096D"/>
                </a:solidFill>
                <a:latin typeface="Times New Roman" pitchFamily="18" charset="0"/>
              </a:rPr>
              <a:t> </a:t>
            </a:r>
            <a:endParaRPr lang="ru-RU" sz="3200" dirty="0">
              <a:solidFill>
                <a:srgbClr val="10096D"/>
              </a:solidFill>
              <a:latin typeface="Times New Roman" pitchFamily="18" charset="0"/>
            </a:endParaRPr>
          </a:p>
          <a:p>
            <a:pPr algn="l"/>
            <a:endParaRPr lang="ru-RU" sz="2400" dirty="0">
              <a:solidFill>
                <a:srgbClr val="10096D"/>
              </a:solidFill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14346" y="5092702"/>
            <a:ext cx="2665710" cy="176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агетная рамка 16"/>
          <p:cNvSpPr/>
          <p:nvPr/>
        </p:nvSpPr>
        <p:spPr>
          <a:xfrm>
            <a:off x="214282" y="214290"/>
            <a:ext cx="1928826" cy="1285884"/>
          </a:xfrm>
          <a:prstGeom prst="bevel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Обобщение опыта</a:t>
            </a:r>
            <a:endParaRPr lang="ru-RU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357422" y="0"/>
            <a:ext cx="6786578" cy="928694"/>
          </a:xfrm>
          <a:prstGeom prst="rect">
            <a:avLst/>
          </a:prstGeom>
          <a:solidFill>
            <a:srgbClr val="2FD1BE"/>
          </a:solidFill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«Человека узнают не по речам, а по делам»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Чувашская пословица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E:\пед. чтения 16.12.11\P10404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42844" y="1643050"/>
            <a:ext cx="2071702" cy="3434871"/>
          </a:xfrm>
          <a:prstGeom prst="rect">
            <a:avLst/>
          </a:prstGeom>
          <a:noFill/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285984" y="2269031"/>
            <a:ext cx="671195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69900" indent="-4699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5" action="ppaction://hlinkfile"/>
              </a:rPr>
              <a:t>Конспекты уроков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6" action="ppaction://hlinkfile"/>
              </a:rPr>
              <a:t>Публикации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hlinkClick r:id="rId7" action="ppaction://hlinkfile"/>
              </a:rPr>
              <a:t>Выступления на различных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7" action="ppaction://hlinkfile"/>
              </a:rPr>
              <a:t>уровнях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2" action="ppaction://hlinkfile"/>
              </a:rPr>
              <a:t> </a:t>
            </a:r>
            <a:r>
              <a:rPr lang="ru-RU" sz="2400" dirty="0" smtClean="0">
                <a:latin typeface="Times New Roman" pitchFamily="18" charset="0"/>
                <a:hlinkClick r:id="rId2" action="ppaction://hlinkfile"/>
              </a:rPr>
              <a:t>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hlinkClick r:id="rId2" action="ppaction://hlinkfile"/>
              </a:rPr>
              <a:t>вторские программы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69900" indent="-469900" algn="l" eaLnBrk="0" hangingPunct="0"/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2590800" y="152400"/>
            <a:ext cx="5276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FF"/>
                </a:solidFill>
              </a:rPr>
              <a:t>Участие в национальном проекте</a:t>
            </a:r>
          </a:p>
          <a:p>
            <a:r>
              <a:rPr lang="en-US" sz="2400" b="1">
                <a:solidFill>
                  <a:srgbClr val="0066FF"/>
                </a:solidFill>
              </a:rPr>
              <a:t>           </a:t>
            </a:r>
            <a:r>
              <a:rPr lang="ru-RU" sz="2400" b="1">
                <a:solidFill>
                  <a:srgbClr val="0066FF"/>
                </a:solidFill>
              </a:rPr>
              <a:t> «Образование»</a:t>
            </a: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323528" y="980728"/>
            <a:ext cx="83529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/>
              <a:t>Почетный работник общего образования Российской федерации  №206439 Приказ </a:t>
            </a:r>
            <a:r>
              <a:rPr lang="ru-RU" sz="2800" b="1" dirty="0" err="1" smtClean="0"/>
              <a:t>Минобрнауки</a:t>
            </a:r>
            <a:r>
              <a:rPr lang="ru-RU" sz="2800" b="1" dirty="0" smtClean="0"/>
              <a:t>  России от 19 июля 2013г №623/ </a:t>
            </a:r>
            <a:r>
              <a:rPr lang="ru-RU" sz="2800" b="1" dirty="0" err="1" smtClean="0"/>
              <a:t>к-н</a:t>
            </a:r>
            <a:endParaRPr lang="ru-RU" sz="2800" b="1" dirty="0"/>
          </a:p>
        </p:txBody>
      </p:sp>
      <p:pic>
        <p:nvPicPr>
          <p:cNvPr id="77826" name="Picture 2" descr="C:\Users\Ирина\Desktop\МУЛЯ\все фото\награждение\100_48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780928"/>
            <a:ext cx="2520280" cy="3629203"/>
          </a:xfrm>
          <a:prstGeom prst="rect">
            <a:avLst/>
          </a:prstGeom>
          <a:noFill/>
        </p:spPr>
      </p:pic>
      <p:pic>
        <p:nvPicPr>
          <p:cNvPr id="77827" name="Picture 3" descr="C:\Users\Ирина\Desktop\МУЛЯ\все фото\награждение\100_48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2708920"/>
            <a:ext cx="4320480" cy="31933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2590800" y="152400"/>
            <a:ext cx="5276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FF"/>
                </a:solidFill>
              </a:rPr>
              <a:t>Участие в национальном проекте</a:t>
            </a:r>
          </a:p>
          <a:p>
            <a:r>
              <a:rPr lang="en-US" sz="2400" b="1">
                <a:solidFill>
                  <a:srgbClr val="0066FF"/>
                </a:solidFill>
              </a:rPr>
              <a:t>           </a:t>
            </a:r>
            <a:r>
              <a:rPr lang="ru-RU" sz="2400" b="1">
                <a:solidFill>
                  <a:srgbClr val="0066FF"/>
                </a:solidFill>
              </a:rPr>
              <a:t> «Образование»</a:t>
            </a: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4786314" y="857232"/>
            <a:ext cx="41291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66"/>
                </a:solidFill>
              </a:rPr>
              <a:t>Всероссийский  уровень</a:t>
            </a:r>
          </a:p>
        </p:txBody>
      </p:sp>
      <p:pic>
        <p:nvPicPr>
          <p:cNvPr id="14344" name="Picture 8" descr="C:\Documents and Settings\Admin\Мои документы\Мои рисунки\Гранты_сертификаты\Муленкова\Грамота Муленков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428736"/>
            <a:ext cx="2902252" cy="402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C:\Documents and Settings\Admin\Мои документы\Мои рисунки\Гранты_сертификаты\Муленкова\Диплом Муленков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95503" y="2714620"/>
            <a:ext cx="2748497" cy="387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57158" y="857232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Международный  </a:t>
            </a:r>
            <a:r>
              <a:rPr lang="ru-RU" sz="2800" b="1" dirty="0">
                <a:solidFill>
                  <a:srgbClr val="FF0066"/>
                </a:solidFill>
              </a:rPr>
              <a:t>уровень</a:t>
            </a:r>
          </a:p>
        </p:txBody>
      </p:sp>
      <p:pic>
        <p:nvPicPr>
          <p:cNvPr id="10" name="Picture 2" descr="C:\Documents and Settings\Админ\Мои документы\Мои рисунки\MP Navigator EX\2012_03_30\IMG_00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928802"/>
            <a:ext cx="307183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Зима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3505200" y="228600"/>
            <a:ext cx="2287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FF"/>
                </a:solidFill>
              </a:rPr>
              <a:t>Обобщение опыта</a:t>
            </a:r>
          </a:p>
        </p:txBody>
      </p:sp>
      <p:pic>
        <p:nvPicPr>
          <p:cNvPr id="9" name="Picture 3" descr="G:\муля\Гарантийное письмо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2358321" cy="335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G:\муля\Гарантийное письмо2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285728"/>
            <a:ext cx="2602384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43174" y="571480"/>
            <a:ext cx="3714776" cy="28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28662" y="1428736"/>
            <a:ext cx="2328194" cy="322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86116" y="2536013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14942" y="1857364"/>
            <a:ext cx="233593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715140" y="2000240"/>
            <a:ext cx="242886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0457" y="3212976"/>
            <a:ext cx="235745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C:\Users\Ирина\Desktop\фото2\100_4207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5400000">
            <a:off x="6467003" y="4391517"/>
            <a:ext cx="2786058" cy="2146908"/>
          </a:xfrm>
          <a:prstGeom prst="rect">
            <a:avLst/>
          </a:prstGeom>
          <a:noFill/>
        </p:spPr>
      </p:pic>
      <p:pic>
        <p:nvPicPr>
          <p:cNvPr id="15" name="Рисунок 14" descr="G:\муля\Гарантийное письмо199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000100" y="3467092"/>
            <a:ext cx="2286016" cy="328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Ирина\Desktop\фото2\100_4208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261519" y="3956356"/>
            <a:ext cx="2049194" cy="2857520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143504" y="4000504"/>
            <a:ext cx="200026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Документооборот\Муленкова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43" y="4007557"/>
            <a:ext cx="2024045" cy="27860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323</Words>
  <Application>Microsoft Office PowerPoint</Application>
  <PresentationFormat>Экран (4:3)</PresentationFormat>
  <Paragraphs>114</Paragraphs>
  <Slides>19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НАШИ УСПЕХИ </vt:lpstr>
      <vt:lpstr>Слайд 12</vt:lpstr>
      <vt:lpstr>Слайд 13</vt:lpstr>
      <vt:lpstr>Слайд 14</vt:lpstr>
      <vt:lpstr>Каждый выбирает для себя Конкурсы, проекты, фестивали, Чтоб тренировали ум  и душу согревали. Каждый выбирает для себя.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Admin</cp:lastModifiedBy>
  <cp:revision>119</cp:revision>
  <dcterms:created xsi:type="dcterms:W3CDTF">2011-12-19T14:14:34Z</dcterms:created>
  <dcterms:modified xsi:type="dcterms:W3CDTF">2018-07-05T06:56:18Z</dcterms:modified>
</cp:coreProperties>
</file>