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3" r:id="rId2"/>
    <p:sldId id="258" r:id="rId3"/>
    <p:sldId id="273" r:id="rId4"/>
    <p:sldId id="294" r:id="rId5"/>
    <p:sldId id="272" r:id="rId6"/>
    <p:sldId id="271" r:id="rId7"/>
    <p:sldId id="275" r:id="rId8"/>
    <p:sldId id="270" r:id="rId9"/>
    <p:sldId id="269" r:id="rId10"/>
    <p:sldId id="268" r:id="rId11"/>
    <p:sldId id="267" r:id="rId12"/>
    <p:sldId id="285" r:id="rId13"/>
    <p:sldId id="292" r:id="rId14"/>
    <p:sldId id="274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80728"/>
            <a:ext cx="7056784" cy="288032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«Колючие шарики»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/>
              <a:t>использование Су </a:t>
            </a:r>
            <a:r>
              <a:rPr lang="ru-RU" sz="3200" b="1" dirty="0" err="1" smtClean="0"/>
              <a:t>Джок</a:t>
            </a:r>
            <a:r>
              <a:rPr lang="ru-RU" sz="3200" b="1" dirty="0" smtClean="0"/>
              <a:t> терапии в оздоровлении детей дошкольного возраста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3212976"/>
            <a:ext cx="6445200" cy="244827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Старостина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Марина Николаевна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воспитатель 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категории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МДОУ №3 «Орленок»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Прибор Акулайф, цена 7 000 грн., заказать в Донецке - Prom.ua (ID# 5686449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79" y="3429000"/>
            <a:ext cx="295232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0131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3176314"/>
              </p:ext>
            </p:extLst>
          </p:nvPr>
        </p:nvGraphicFramePr>
        <p:xfrm>
          <a:off x="1691680" y="1844825"/>
          <a:ext cx="6196013" cy="3765102"/>
        </p:xfrm>
        <a:graphic>
          <a:graphicData uri="http://schemas.openxmlformats.org/drawingml/2006/table">
            <a:tbl>
              <a:tblPr firstRow="1" firstCol="1" bandRow="1"/>
              <a:tblGrid>
                <a:gridCol w="4194217"/>
                <a:gridCol w="2001796"/>
              </a:tblGrid>
              <a:tr h="6104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Содержание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работы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385" marR="52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срок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385" marR="52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53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Пальчиковая гимнастика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Рассказывание сказок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Заучивание стихов 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Совершенствование навыков пространственной ориентации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Использование массажных шариков Су 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Джок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 при выполнении гимнастических упражнений.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385" marR="52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течение всего 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385" marR="52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87624" y="980728"/>
            <a:ext cx="706251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indent="449263"/>
            <a:r>
              <a:rPr lang="ru-RU" alt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взаимодействия с детьми </a:t>
            </a: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077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1315195"/>
              </p:ext>
            </p:extLst>
          </p:nvPr>
        </p:nvGraphicFramePr>
        <p:xfrm>
          <a:off x="1547664" y="1700808"/>
          <a:ext cx="6196013" cy="4272361"/>
        </p:xfrm>
        <a:graphic>
          <a:graphicData uri="http://schemas.openxmlformats.org/drawingml/2006/table">
            <a:tbl>
              <a:tblPr firstRow="1" firstCol="1" bandRow="1"/>
              <a:tblGrid>
                <a:gridCol w="4194217"/>
                <a:gridCol w="2001796"/>
              </a:tblGrid>
              <a:tr h="416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мероприятие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385" marR="52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срок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385" marR="52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7608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Круглый стол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Консультация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«Использование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Су </a:t>
                      </a:r>
                      <a:r>
                        <a:rPr lang="ru-RU" sz="20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Джок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терапии для снижения заболеваемости у дошкольников»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Индивидуальные консультации по применению Су </a:t>
                      </a:r>
                      <a:r>
                        <a:rPr lang="ru-RU" sz="20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Джок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терапии в домашних условиях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Times New Roman"/>
                        </a:rPr>
                        <a:t>Папки – передвижки с комплексами упражнений для шарика Су </a:t>
                      </a:r>
                      <a:r>
                        <a:rPr lang="ru-RU" sz="2000" b="1" dirty="0" err="1" smtClean="0">
                          <a:effectLst/>
                          <a:latin typeface="Times New Roman"/>
                          <a:ea typeface="Times New Roman"/>
                        </a:rPr>
                        <a:t>Джок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385" marR="52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12.01.2017г.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течение всего 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4.12.2017г.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385" marR="52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43608" y="1052736"/>
            <a:ext cx="75040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взаимодействия с родителями </a:t>
            </a: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077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572008"/>
            <a:ext cx="7704856" cy="642942"/>
          </a:xfrm>
        </p:spPr>
        <p:txBody>
          <a:bodyPr>
            <a:normAutofit fontScale="90000"/>
          </a:bodyPr>
          <a:lstStyle/>
          <a:p>
            <a:r>
              <a:rPr lang="ru-RU" sz="2200" b="1" cap="small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</a:t>
            </a:r>
            <a: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проводить и индивидуально, и с группой детей одновременно. </a:t>
            </a:r>
            <a: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 </a:t>
            </a:r>
            <a:r>
              <a:rPr lang="ru-RU" sz="2200" b="1" cap="small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терапию удобно использовать неоднократно в течении дня, включая его в разные режимные моменты в условиях семьи и дошкольного учреждения в качестве релаксации или динамической паузы для отдыха детей</a:t>
            </a:r>
            <a: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активные точки, расположенные на пальцах рук будет интереснее с использованием </a:t>
            </a:r>
            <a:b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забавных стихов или сказок </a:t>
            </a:r>
            <a:r>
              <a:rPr lang="ru-RU" sz="36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small" dirty="0">
                <a:solidFill>
                  <a:srgbClr val="575F6D"/>
                </a:solidFill>
              </a:rPr>
              <a:t/>
            </a:r>
            <a:br>
              <a:rPr lang="ru-RU" sz="2200" b="1" cap="small" dirty="0">
                <a:solidFill>
                  <a:srgbClr val="575F6D"/>
                </a:solidFill>
              </a:rPr>
            </a:br>
            <a:r>
              <a:rPr lang="ru-RU" sz="2200" b="1" cap="small" dirty="0" smtClean="0">
                <a:solidFill>
                  <a:srgbClr val="575F6D"/>
                </a:solidFill>
              </a:rPr>
              <a:t/>
            </a:r>
            <a:br>
              <a:rPr lang="ru-RU" sz="2200" b="1" cap="small" dirty="0" smtClean="0">
                <a:solidFill>
                  <a:srgbClr val="575F6D"/>
                </a:solidFill>
              </a:rPr>
            </a:br>
            <a:r>
              <a:rPr lang="ru-RU" sz="2200" b="1" cap="small" dirty="0">
                <a:solidFill>
                  <a:srgbClr val="575F6D"/>
                </a:solidFill>
              </a:rPr>
              <a:t/>
            </a:r>
            <a:br>
              <a:rPr lang="ru-RU" sz="2200" b="1" cap="small" dirty="0">
                <a:solidFill>
                  <a:srgbClr val="575F6D"/>
                </a:solidFill>
              </a:rPr>
            </a:br>
            <a:r>
              <a:rPr lang="ru-RU" sz="2200" b="1" cap="small" dirty="0" smtClean="0">
                <a:solidFill>
                  <a:srgbClr val="575F6D"/>
                </a:solidFill>
              </a:rPr>
              <a:t/>
            </a:r>
            <a:br>
              <a:rPr lang="ru-RU" sz="2200" b="1" cap="small" dirty="0" smtClean="0">
                <a:solidFill>
                  <a:srgbClr val="575F6D"/>
                </a:solidFill>
              </a:rPr>
            </a:br>
            <a:r>
              <a:rPr lang="ru-RU" sz="2200" b="1" cap="small" dirty="0">
                <a:solidFill>
                  <a:srgbClr val="575F6D"/>
                </a:solidFill>
              </a:rPr>
              <a:t/>
            </a:r>
            <a:br>
              <a:rPr lang="ru-RU" sz="2200" b="1" cap="small" dirty="0">
                <a:solidFill>
                  <a:srgbClr val="575F6D"/>
                </a:solidFill>
              </a:rPr>
            </a:br>
            <a:r>
              <a:rPr lang="ru-RU" sz="2200" b="1" cap="small" dirty="0" smtClean="0">
                <a:solidFill>
                  <a:srgbClr val="575F6D"/>
                </a:solidFill>
              </a:rPr>
              <a:t/>
            </a:r>
            <a:br>
              <a:rPr lang="ru-RU" sz="2200" b="1" cap="small" dirty="0" smtClean="0">
                <a:solidFill>
                  <a:srgbClr val="575F6D"/>
                </a:solidFill>
              </a:rPr>
            </a:br>
            <a:r>
              <a:rPr lang="ru-RU" sz="2200" b="1" cap="small" dirty="0">
                <a:solidFill>
                  <a:srgbClr val="575F6D"/>
                </a:solidFill>
              </a:rPr>
              <a:t/>
            </a:r>
            <a:br>
              <a:rPr lang="ru-RU" sz="2200" b="1" cap="small" dirty="0">
                <a:solidFill>
                  <a:srgbClr val="575F6D"/>
                </a:solidFill>
              </a:rPr>
            </a:br>
            <a:r>
              <a:rPr lang="ru-RU" sz="2200" b="1" cap="small" dirty="0" smtClean="0">
                <a:solidFill>
                  <a:srgbClr val="575F6D"/>
                </a:solidFill>
              </a:rPr>
              <a:t/>
            </a:r>
            <a:br>
              <a:rPr lang="ru-RU" sz="2200" b="1" cap="small" dirty="0" smtClean="0">
                <a:solidFill>
                  <a:srgbClr val="575F6D"/>
                </a:solidFill>
              </a:rPr>
            </a:br>
            <a:r>
              <a:rPr lang="ru-RU" sz="2200" b="1" cap="small" dirty="0">
                <a:solidFill>
                  <a:srgbClr val="575F6D"/>
                </a:solidFill>
              </a:rPr>
              <a:t/>
            </a:r>
            <a:br>
              <a:rPr lang="ru-RU" sz="2200" b="1" cap="small" dirty="0">
                <a:solidFill>
                  <a:srgbClr val="575F6D"/>
                </a:solidFill>
              </a:rPr>
            </a:br>
            <a:r>
              <a:rPr lang="ru-RU" sz="2200" b="1" cap="small" dirty="0" smtClean="0">
                <a:solidFill>
                  <a:srgbClr val="575F6D"/>
                </a:solidFill>
              </a:rPr>
              <a:t/>
            </a:r>
            <a:br>
              <a:rPr lang="ru-RU" sz="2200" b="1" cap="small" dirty="0" smtClean="0">
                <a:solidFill>
                  <a:srgbClr val="575F6D"/>
                </a:solidFill>
              </a:rPr>
            </a:br>
            <a:r>
              <a:rPr lang="ru-RU" sz="2200" b="1" cap="small" dirty="0">
                <a:solidFill>
                  <a:srgbClr val="575F6D"/>
                </a:solidFill>
              </a:rPr>
              <a:t/>
            </a:r>
            <a:br>
              <a:rPr lang="ru-RU" sz="2200" b="1" cap="small" dirty="0">
                <a:solidFill>
                  <a:srgbClr val="575F6D"/>
                </a:solidFill>
              </a:rPr>
            </a:br>
            <a:r>
              <a:rPr lang="ru-RU" sz="2200" b="1" cap="small" dirty="0" smtClean="0">
                <a:solidFill>
                  <a:srgbClr val="575F6D"/>
                </a:solidFill>
              </a:rPr>
              <a:t/>
            </a:r>
            <a:br>
              <a:rPr lang="ru-RU" sz="2200" b="1" cap="small" dirty="0" smtClean="0">
                <a:solidFill>
                  <a:srgbClr val="575F6D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7419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04856" cy="5760640"/>
          </a:xfrm>
        </p:spPr>
        <p:txBody>
          <a:bodyPr/>
          <a:lstStyle/>
          <a:p>
            <a:pPr lvl="0">
              <a:spcBef>
                <a:spcPts val="600"/>
              </a:spcBef>
            </a:pPr>
            <a: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Сочетание </a:t>
            </a:r>
            <a:r>
              <a:rPr lang="ru-RU" sz="32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 </a:t>
            </a:r>
            <a: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</a:t>
            </a:r>
            <a:b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как </a:t>
            </a:r>
            <a:r>
              <a:rPr lang="ru-RU" sz="32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 и </a:t>
            </a:r>
            <a:br>
              <a:rPr lang="ru-RU" sz="32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пальчиковая гимнастика</a:t>
            </a:r>
            <a:b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 повысить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эффективность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оздоровительных 	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 не только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	детского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сада,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семьи.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188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04856" cy="554461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снижения уровня заболеваемости 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группы №8 за период 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2016 – 2017 г. по 2017 – 2018 г.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2" t="2749" r="29743" b="-2749"/>
          <a:stretch/>
        </p:blipFill>
        <p:spPr bwMode="auto">
          <a:xfrm>
            <a:off x="741811" y="2420888"/>
            <a:ext cx="756084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9600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04856" cy="5760640"/>
          </a:xfrm>
        </p:spPr>
        <p:txBody>
          <a:bodyPr>
            <a:normAutofit/>
          </a:bodyPr>
          <a:lstStyle/>
          <a:p>
            <a:pPr lvl="0">
              <a:spcBef>
                <a:spcPts val="600"/>
              </a:spcBef>
            </a:pPr>
            <a:r>
              <a:rPr lang="ru-RU" sz="72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72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7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!</a:t>
            </a:r>
            <a:b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7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741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04856" cy="576064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когда человеку весело и радостно, потому что у него ничего не болит,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у человека ничего не болит,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ему весело и радостно. </a:t>
            </a:r>
          </a:p>
        </p:txBody>
      </p:sp>
    </p:spTree>
    <p:extLst>
      <p:ext uri="{BB962C8B-B14F-4D97-AF65-F5344CB8AC3E}">
        <p14:creationId xmlns:p14="http://schemas.microsoft.com/office/powerpoint/2010/main" xmlns="" val="138741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52736"/>
            <a:ext cx="7056784" cy="1944216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терапии основан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том, что каждому органу человеческого тела соответствуют биоактивные точки, расположенные на кистях и стопах. Воздействуя на эти точки, можно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избавиться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 многих болезней или предотвратить их развитие.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1" y="3212976"/>
            <a:ext cx="5040560" cy="2448272"/>
          </a:xfrm>
        </p:spPr>
        <p:txBody>
          <a:bodyPr>
            <a:noAutofit/>
          </a:bodyPr>
          <a:lstStyle/>
          <a:p>
            <a:pPr lvl="0" algn="l" fontAlgn="base">
              <a:spcBef>
                <a:spcPct val="50000"/>
              </a:spcBef>
              <a:spcAft>
                <a:spcPct val="0"/>
              </a:spcAft>
              <a:buClrTx/>
              <a:buSzTx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Разработал это направление корейский профессор Пак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Чжэ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Park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Jae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Woo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академик IAS(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Berlin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президент Корейского института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президент международной ассоциации врачей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(Лондон, 1991г.)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wo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152" y="2996952"/>
            <a:ext cx="223224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3262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04856" cy="5760640"/>
          </a:xfrm>
        </p:spPr>
        <p:txBody>
          <a:bodyPr/>
          <a:lstStyle/>
          <a:p>
            <a:pPr lvl="0" algn="l">
              <a:spcBef>
                <a:spcPts val="600"/>
              </a:spcBef>
            </a:pPr>
            <a: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Неоспоримыми </a:t>
            </a:r>
            <a:r>
              <a:rPr lang="ru-RU" sz="32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достоинствами </a:t>
            </a:r>
            <a:br>
              <a:rPr lang="ru-RU" sz="32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Су </a:t>
            </a:r>
            <a:r>
              <a:rPr lang="ru-RU" sz="3200" b="1" cap="small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32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являются:</a:t>
            </a:r>
            <a:b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cap="sm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Высокая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эффективность —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при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правильном применении наступает выраженный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эффект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2. Полная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безопасность —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неправильное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применение метода не вызывает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побочных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реакций и осложнений.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3. Универсальность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—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Су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терапию могут использовать и педагоги в своей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работе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и родители в домашних условиях.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4. Простота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применении —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для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получения результата проводить стимуляцию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биологически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активных точек с помощью Су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шаров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977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04856" cy="576064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заболеваемости детей группы №8 за 2016 -2017 год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8266"/>
          <a:stretch/>
        </p:blipFill>
        <p:spPr bwMode="auto">
          <a:xfrm>
            <a:off x="683568" y="1484784"/>
            <a:ext cx="7704856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2798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04856" cy="576064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Основание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разработки проекта: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Высокий уровень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заболеваемости у детей группы.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2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Недостаточная  эффективность традиционных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	           форм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оздоровительной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работы, используемых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3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Отсутствие преемственности в области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	          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детским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садом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семьёй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4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Недостаточный  уровень компетентности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          родителей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 сохранения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077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04856" cy="576064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иммунитета детей, 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сопротивляемости организма 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простудным заболеваниям.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Задачи проекта:</a:t>
            </a:r>
            <a:r>
              <a:rPr lang="ru-RU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</a:t>
            </a: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Внедрить 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нетрадиционный способ оздоровления: </a:t>
            </a: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воздействие на 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биологические активные </a:t>
            </a: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точки по 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системе Су </a:t>
            </a:r>
            <a:r>
              <a:rPr lang="ru-RU" sz="22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Джок</a:t>
            </a: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b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2. Укрепить 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иммунитет и оздоровить организм дошкольников</a:t>
            </a: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b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3. Повысить 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уровень компетентности </a:t>
            </a: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родителей в  вопросах 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оздоровления </a:t>
            </a: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детей по 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системе </a:t>
            </a: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 </a:t>
            </a:r>
            <a:r>
              <a:rPr lang="ru-RU" sz="22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Джок</a:t>
            </a: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терапии.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64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04856" cy="5688632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Ожидаемые результаты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проекта:</a:t>
            </a: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 Научить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детей  пользоваться нетрадиционным методам оздоровления </a:t>
            </a:r>
            <a: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без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лекарств</a:t>
            </a:r>
            <a: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b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   2.  Снизить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уровень простудных заболеваний </a:t>
            </a:r>
            <a: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детей группы.</a:t>
            </a:r>
            <a:b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Проект проводится: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внутри детского сада с детьми дошкольного 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возраста группы   №8.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продолжительности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проект: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долгосрочный 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10.01.2017 –09.01.2018г.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077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04856" cy="576064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980728"/>
            <a:ext cx="763284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Пути реализации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проекта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</a:p>
          <a:p>
            <a:pPr algn="ctr">
              <a:spcAft>
                <a:spcPts val="0"/>
              </a:spcAft>
            </a:pP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1.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Создание развивающей среды: </a:t>
            </a:r>
          </a:p>
          <a:p>
            <a:pPr lvl="0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приобретение массажных шариков, составление 	картотек игр, упражнений, художественного слова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2.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Работа с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детьми: 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организация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деятельности на занятиях, в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индивидуальной работе, в режимных моментах.</a:t>
            </a:r>
          </a:p>
          <a:p>
            <a:pPr>
              <a:spcAft>
                <a:spcPts val="0"/>
              </a:spcAft>
            </a:pPr>
            <a:endParaRPr lang="ru-RU" sz="20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3.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Работа с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родителями: 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практикум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 использованию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Су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</a:t>
            </a:r>
            <a:r>
              <a:rPr lang="ru-RU" sz="2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жок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терапии,  	консультирование.</a:t>
            </a:r>
          </a:p>
          <a:p>
            <a:pPr>
              <a:spcAft>
                <a:spcPts val="0"/>
              </a:spcAft>
            </a:pPr>
            <a:endParaRPr lang="ru-RU" sz="20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</a:t>
            </a:r>
            <a:endParaRPr lang="ru-RU" sz="2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000" b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077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827</TotalTime>
  <Words>200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Кнопка</vt:lpstr>
      <vt:lpstr>  Проект  «Колючие шарики» использование Су Джок терапии в оздоровлении детей дошкольного возраста </vt:lpstr>
      <vt:lpstr>Здоровье  – это когда человеку весело и радостно, потому что у него ничего не болит,  а когда у человека ничего не болит,  то ему весело и радостно. </vt:lpstr>
      <vt:lpstr>Метод Су Джок терапии основан на том, что каждому органу человеческого тела соответствуют биоактивные точки, расположенные на кистях и стопах. Воздействуя на эти точки, можно избавиться от многих болезней или предотвратить их развитие.</vt:lpstr>
      <vt:lpstr> Неоспоримыми достоинствами             Су Джок являются:  1. Высокая эффективность —   при правильном применении наступает выраженный  эффект.  2. Полная безопасность —   неправильное применение метода не вызывает  побочных реакций и осложнений.  3. Универсальность —   Су джок терапию могут использовать и педагоги в своей  работе, и родители в домашних условиях.  4. Простота в применении —  для получения результата проводить стимуляцию  биологически активных точек с помощью Су Джок  шаров. </vt:lpstr>
      <vt:lpstr>Уровень заболеваемости детей группы №8 за 2016 -2017 год        </vt:lpstr>
      <vt:lpstr>    Основание для разработки проекта:                          1. Высокий уровень заболеваемости у детей группы.                         2. Недостаточная  эффективность традиционных                              форм физкультурно – оздоровительной                            работы, используемых в группе.                             3. Отсутствие преемственности в области                                                         здоровьесбережения между детским                           садом и семьёй.                      4. Недостаточный  уровень компетентности               родителей в области  сохранения здоровья детей. </vt:lpstr>
      <vt:lpstr> Цель проекта: Укрепление иммунитета детей,  повышение сопротивляемости организма  к простудным заболеваниям. Задачи проекта:  1. Внедрить нетрадиционный способ оздоровления:   воздействие на биологические активные  точки по системе Су Джок.        2. Укрепить иммунитет и оздоровить организм дошкольников.   3. Повысить уровень компетентности родителей в  вопросах оздоровления детей по системе  Су Джок терапии. </vt:lpstr>
      <vt:lpstr>Ожидаемые результаты проекта:  1.  Научить детей  пользоваться нетрадиционным методам оздоровления без лекарств.      2.  Снизить уровень простудных заболеваний у детей группы. Проект проводится:  внутри детского сада с детьми дошкольного  возраста группы   №8.  По продолжительности проект:  долгосрочный  с 10.01.2017 –09.01.2018г. </vt:lpstr>
      <vt:lpstr>  </vt:lpstr>
      <vt:lpstr>Формы взаимодействия с детьми :</vt:lpstr>
      <vt:lpstr>Формы взаимодействия с родителями :</vt:lpstr>
      <vt:lpstr>Самомассаж  можно проводить и индивидуально, и с группой детей одновременно.   Су Джок терапию удобно использовать неоднократно в течении дня, включая его в разные режимные моменты в условиях семьи и дошкольного учреждения в качестве релаксации или динамической паузы для отдыха детей.   Стимулировать активные точки, расположенные на пальцах рук будет интереснее с использованием  забавных стихов или сказок              </vt:lpstr>
      <vt:lpstr> Сочетание таких упражнений   как самомассаж и   пальчиковая гимнастика   позволяет значительно повысить  эффективность оздоровительных  процедур, в условиях  не только                                детского сада, но и семьи. </vt:lpstr>
      <vt:lpstr> Динамика  снижения уровня заболеваемости  детей группы №8 за период  с 2016 – 2017 г. по 2017 – 2018 г.       </vt:lpstr>
      <vt:lpstr>Спасибо   за  внимание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«Колючие шарики» для детей старшего дошкольного возраста</dc:title>
  <dc:creator>lenovo</dc:creator>
  <cp:lastModifiedBy>Домашний</cp:lastModifiedBy>
  <cp:revision>37</cp:revision>
  <dcterms:created xsi:type="dcterms:W3CDTF">2018-02-05T09:39:22Z</dcterms:created>
  <dcterms:modified xsi:type="dcterms:W3CDTF">2018-06-17T18:45:30Z</dcterms:modified>
</cp:coreProperties>
</file>