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60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мператор-Александр-II-Освободитель-Лавров-Н.А.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1928802"/>
            <a:ext cx="4500594" cy="45005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906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Тема: Россия 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в эпоху великих реформ Александра ІІ.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24256"/>
          </a:xfrm>
        </p:spPr>
        <p:txBody>
          <a:bodyPr>
            <a:normAutofit/>
          </a:bodyPr>
          <a:lstStyle/>
          <a:p>
            <a:pPr lvl="0"/>
            <a:r>
              <a:rPr lang="ru-RU" sz="3600" i="1" dirty="0" smtClean="0">
                <a:solidFill>
                  <a:schemeClr val="tx2">
                    <a:lumMod val="10000"/>
                  </a:schemeClr>
                </a:solidFill>
              </a:rPr>
              <a:t>Рост </a:t>
            </a:r>
            <a:r>
              <a:rPr lang="ru-RU" sz="3600" i="1" dirty="0" smtClean="0">
                <a:solidFill>
                  <a:schemeClr val="tx2">
                    <a:lumMod val="10000"/>
                  </a:schemeClr>
                </a:solidFill>
              </a:rPr>
              <a:t>социальной  напряженности;</a:t>
            </a:r>
            <a:endParaRPr lang="ru-RU" sz="3600" dirty="0" smtClean="0">
              <a:solidFill>
                <a:schemeClr val="tx2">
                  <a:lumMod val="10000"/>
                </a:schemeClr>
              </a:solidFill>
            </a:endParaRPr>
          </a:p>
          <a:p>
            <a:pPr lvl="0"/>
            <a:r>
              <a:rPr lang="ru-RU" sz="3600" i="1" dirty="0" smtClean="0">
                <a:solidFill>
                  <a:schemeClr val="tx2">
                    <a:lumMod val="10000"/>
                  </a:schemeClr>
                </a:solidFill>
              </a:rPr>
              <a:t>Общественно- политический подъем;</a:t>
            </a:r>
            <a:endParaRPr lang="ru-RU" sz="3600" dirty="0" smtClean="0">
              <a:solidFill>
                <a:schemeClr val="tx2">
                  <a:lumMod val="10000"/>
                </a:schemeClr>
              </a:solidFill>
            </a:endParaRPr>
          </a:p>
          <a:p>
            <a:pPr lvl="0"/>
            <a:r>
              <a:rPr lang="ru-RU" sz="3600" i="1" dirty="0" smtClean="0">
                <a:solidFill>
                  <a:schemeClr val="tx2">
                    <a:lumMod val="10000"/>
                  </a:schemeClr>
                </a:solidFill>
              </a:rPr>
              <a:t>Поражение в Крымской </a:t>
            </a:r>
            <a:r>
              <a:rPr lang="ru-RU" sz="3600" i="1" dirty="0" smtClean="0">
                <a:solidFill>
                  <a:schemeClr val="tx2">
                    <a:lumMod val="10000"/>
                  </a:schemeClr>
                </a:solidFill>
              </a:rPr>
              <a:t>войне</a:t>
            </a:r>
            <a:r>
              <a:rPr lang="ru-RU" sz="3600" i="1" dirty="0" smtClean="0">
                <a:solidFill>
                  <a:schemeClr val="tx2">
                    <a:lumMod val="10000"/>
                  </a:schemeClr>
                </a:solidFill>
              </a:rPr>
              <a:t>;</a:t>
            </a:r>
            <a:endParaRPr lang="ru-RU" sz="3600" dirty="0" smtClean="0">
              <a:solidFill>
                <a:schemeClr val="tx2">
                  <a:lumMod val="10000"/>
                </a:schemeClr>
              </a:solidFill>
            </a:endParaRPr>
          </a:p>
          <a:p>
            <a:pPr lvl="0"/>
            <a:r>
              <a:rPr lang="ru-RU" sz="3200" i="1" dirty="0" smtClean="0">
                <a:solidFill>
                  <a:schemeClr val="tx2">
                    <a:lumMod val="10000"/>
                  </a:schemeClr>
                </a:solidFill>
              </a:rPr>
              <a:t>Важнейшей задачей для Александра </a:t>
            </a:r>
            <a:r>
              <a:rPr lang="en-US" sz="3200" i="1" dirty="0" smtClean="0">
                <a:solidFill>
                  <a:schemeClr val="tx2">
                    <a:lumMod val="10000"/>
                  </a:schemeClr>
                </a:solidFill>
              </a:rPr>
              <a:t>II </a:t>
            </a:r>
            <a:r>
              <a:rPr lang="ru-RU" sz="3200" i="1" dirty="0" smtClean="0">
                <a:solidFill>
                  <a:schemeClr val="tx2">
                    <a:lumMod val="10000"/>
                  </a:schemeClr>
                </a:solidFill>
              </a:rPr>
              <a:t>стала отмена крепостного права. </a:t>
            </a:r>
            <a:endParaRPr lang="ru-RU" sz="32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6215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>
                <a:solidFill>
                  <a:schemeClr val="tx2">
                    <a:lumMod val="10000"/>
                  </a:schemeClr>
                </a:solidFill>
              </a:rPr>
              <a:t>Причины </a:t>
            </a:r>
            <a:r>
              <a:rPr lang="ru-RU" b="1" i="1" dirty="0" smtClean="0">
                <a:solidFill>
                  <a:schemeClr val="tx2">
                    <a:lumMod val="10000"/>
                  </a:schemeClr>
                </a:solidFill>
              </a:rPr>
              <a:t>реформ 60-70-х гг. 19 столетия.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71438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Реформы  в период правления Александра  </a:t>
            </a:r>
            <a:r>
              <a:rPr sz="3200" smtClean="0">
                <a:solidFill>
                  <a:schemeClr val="tx2">
                    <a:lumMod val="10000"/>
                  </a:schemeClr>
                </a:solidFill>
              </a:rPr>
              <a:t>II</a:t>
            </a: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. </a:t>
            </a:r>
            <a:endParaRPr lang="ru-RU" sz="3200" dirty="0">
              <a:solidFill>
                <a:schemeClr val="tx2">
                  <a:lumMod val="10000"/>
                </a:schemeClr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85720" y="1214422"/>
          <a:ext cx="8572592" cy="49292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4448"/>
                <a:gridCol w="3646410"/>
                <a:gridCol w="2071734"/>
              </a:tblGrid>
              <a:tr h="91780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Когда?</a:t>
                      </a:r>
                      <a:endParaRPr lang="ru-RU" sz="20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В какой сфере жизни общества?</a:t>
                      </a:r>
                      <a:endParaRPr lang="ru-RU" sz="20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Что </a:t>
                      </a:r>
                      <a:r>
                        <a:rPr lang="ru-RU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изменилось?</a:t>
                      </a:r>
                      <a:endParaRPr lang="ru-RU" sz="20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37998"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19 февраля 1861 г.</a:t>
                      </a:r>
                      <a:r>
                        <a:rPr lang="ru-RU" b="1" i="1" baseline="0" dirty="0" smtClean="0"/>
                        <a:t> 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Отмена крепостного права</a:t>
                      </a:r>
                      <a:endParaRPr lang="ru-RU" b="1" i="1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hlinkClick r:id="rId2" action="ppaction://hlinksldjump"/>
                        </a:rPr>
                        <a:t>?</a:t>
                      </a:r>
                      <a:endParaRPr lang="ru-RU" b="1" i="1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25487"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 января 1864 года.</a:t>
                      </a:r>
                      <a:r>
                        <a:rPr kumimoji="0" lang="ru-RU" sz="1800" kern="12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Земская реформа</a:t>
                      </a:r>
                      <a:endParaRPr lang="ru-RU" b="1" i="1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smtClean="0">
                          <a:solidFill>
                            <a:schemeClr val="tx2">
                              <a:lumMod val="10000"/>
                            </a:schemeClr>
                          </a:solidFill>
                          <a:hlinkClick r:id="rId3" action="ppaction://hlinksldjump"/>
                        </a:rPr>
                        <a:t>?</a:t>
                      </a:r>
                      <a:endParaRPr lang="ru-RU" b="1" i="1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82643"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 ноября 1864 г.</a:t>
                      </a:r>
                      <a:r>
                        <a:rPr kumimoji="0" lang="ru-RU" sz="1800" kern="12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Судебная реформа</a:t>
                      </a:r>
                      <a:endParaRPr lang="ru-RU" b="1" i="1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hlinkClick r:id="rId3" action="ppaction://hlinksldjump"/>
                        </a:rPr>
                        <a:t>?</a:t>
                      </a:r>
                      <a:endParaRPr lang="ru-RU" b="1" i="1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82643"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60-70 гг. </a:t>
                      </a:r>
                      <a:r>
                        <a:rPr kumimoji="0" lang="en-US" sz="1800" b="1" i="1" kern="12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XIX </a:t>
                      </a:r>
                      <a:r>
                        <a:rPr kumimoji="0" lang="ru-RU" sz="1800" b="1" i="1" kern="12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в. </a:t>
                      </a:r>
                      <a:endParaRPr lang="ru-RU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Военные</a:t>
                      </a:r>
                      <a:r>
                        <a:rPr kumimoji="0" lang="ru-RU" sz="1800" b="1" i="1" kern="12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1" kern="12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реформы</a:t>
                      </a:r>
                      <a:endParaRPr lang="ru-RU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hlinkClick r:id="rId4" action="ppaction://hlinksldjump"/>
                        </a:rPr>
                        <a:t>?</a:t>
                      </a:r>
                      <a:endParaRPr lang="ru-RU" b="1" i="1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826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kern="12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  <a:r>
                        <a:rPr kumimoji="0" lang="ru-RU" sz="1800" b="1" i="1" kern="12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г</a:t>
                      </a:r>
                      <a:r>
                        <a:rPr kumimoji="0" lang="ru-RU" sz="1800" b="1" i="1" kern="12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en-US" sz="1800" b="1" i="1" kern="12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XIX </a:t>
                      </a:r>
                      <a:r>
                        <a:rPr kumimoji="0" lang="ru-RU" sz="1800" b="1" i="1" kern="12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в. </a:t>
                      </a:r>
                      <a:endParaRPr lang="ru-RU" dirty="0" smtClean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  <a:p>
                      <a:endParaRPr lang="ru-RU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Реформы в сфере образования и просвещения</a:t>
                      </a:r>
                      <a:endParaRPr lang="ru-RU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hlinkClick r:id="rId5" action="ppaction://hlinksldjump"/>
                        </a:rPr>
                        <a:t>?</a:t>
                      </a:r>
                      <a:endParaRPr lang="ru-RU" b="1" i="1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Счетверенная стрелка 7">
            <a:hlinkClick r:id="" action="ppaction://noaction"/>
          </p:cNvPr>
          <p:cNvSpPr/>
          <p:nvPr/>
        </p:nvSpPr>
        <p:spPr>
          <a:xfrm>
            <a:off x="214282" y="6357958"/>
            <a:ext cx="571504" cy="500042"/>
          </a:xfrm>
          <a:prstGeom prst="quad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88144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/>
            <a:r>
              <a:rPr lang="ru-RU" sz="3200" i="1" dirty="0" smtClean="0"/>
              <a:t>Либеральные </a:t>
            </a:r>
            <a:r>
              <a:rPr lang="ru-RU" sz="3200" i="1" dirty="0" smtClean="0"/>
              <a:t>реформы 60-70-х годов способствовали модернизации страны и во многом обусловили динамичное развитие России в последующие десятилетия. Однако в силу различных причин они не смогли заметно улучшить материальный и культурный уровень большинства населения. 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1927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Итоги реформ, их историческое значение.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</TotalTime>
  <Words>140</Words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Тема: Россия в эпоху великих реформ Александра ІІ. </vt:lpstr>
      <vt:lpstr> Причины реформ 60-70-х гг. 19 столетия. </vt:lpstr>
      <vt:lpstr>Реформы  в период правления Александра  II. </vt:lpstr>
      <vt:lpstr>Итоги реформ, их историческое значение.  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6</cp:revision>
  <dcterms:created xsi:type="dcterms:W3CDTF">2016-03-03T13:51:38Z</dcterms:created>
  <dcterms:modified xsi:type="dcterms:W3CDTF">2016-03-03T14:20:35Z</dcterms:modified>
</cp:coreProperties>
</file>