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90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FB76"/>
    <a:srgbClr val="000099"/>
    <a:srgbClr val="800000"/>
    <a:srgbClr val="6600FF"/>
    <a:srgbClr val="E0EF1D"/>
    <a:srgbClr val="F9FCD4"/>
    <a:srgbClr val="FF00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4" autoAdjust="0"/>
    <p:restoredTop sz="94660"/>
  </p:normalViewPr>
  <p:slideViewPr>
    <p:cSldViewPr>
      <p:cViewPr varScale="1">
        <p:scale>
          <a:sx n="78" d="100"/>
          <a:sy n="78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FCAAFE-5453-4C92-9403-CB5194552EF4}" type="datetimeFigureOut">
              <a:rPr lang="ru-RU"/>
              <a:pPr>
                <a:defRPr/>
              </a:pPr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0F5CF9B-4CB4-479E-8146-CCB48006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14F4A9-EB10-4288-9CB3-33ACF346E1C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512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512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12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512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614BAA-BA94-4A6E-8282-47F547EA8E6A}" type="datetimeFigureOut">
              <a:rPr lang="ru-RU"/>
              <a:pPr/>
              <a:t>05.07.2018</a:t>
            </a:fld>
            <a:endParaRPr lang="ru-RU"/>
          </a:p>
        </p:txBody>
      </p:sp>
      <p:sp>
        <p:nvSpPr>
          <p:cNvPr id="5121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1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CE2F6F-B337-4792-9208-F7489A4B7FD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2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86096D-3B63-4D04-98D4-28E7EC504EB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12DBA6E-F534-466C-B78E-374F42DFC138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175B0-4794-4F6F-A60D-E96A3767AD1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46B5F83-3319-478B-A66F-88A6C0AD03DB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2903AD-CDF9-476A-9A51-803F036F5DE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E01CC86-1330-4000-AD46-39AF905EA336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FECB96-870B-4E0B-B389-CEDF6D6BA3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D761890-D475-4882-9EF2-75D62A467CB1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656904-7034-4241-BCDF-8A9E7732E8A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C9C1FDA-7315-4992-877F-E044F5CFC4C3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F37F6-E54C-4514-82D0-E8B5C1FC35F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9429CE2-299D-42A4-A8A2-65E3C0452475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8497D-F906-4874-8694-0014F28C79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6A59DAC-EA43-46C3-9D1F-D815FD742E41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7D9555-169C-4A53-85A8-1CD6E20F76B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5C466AE-1873-4DDB-BD0C-C98464D87C52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220313-9534-4A0E-8929-A1C9A57BD32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0636849-C8E5-4005-A1D0-136443DA5005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7A5335-E2B3-4730-8B0E-7FD60D62CB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6E3CCE4-F3E1-4B5A-9211-892E5DD788DB}" type="datetimeFigureOut">
              <a:rPr lang="ru-RU"/>
              <a:pPr/>
              <a:t>05.07.2018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B4DBEE6-8B41-49B7-8E42-FEA5FE49AB0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018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018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501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BBE964F-2A89-4138-9512-DAA4E760958D}" type="datetimeFigureOut">
              <a:rPr lang="ru-RU"/>
              <a:pPr/>
              <a:t>05.07.2018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85225" cy="5545137"/>
          </a:xfrm>
          <a:solidFill>
            <a:srgbClr val="F9FCD4"/>
          </a:solidFill>
        </p:spPr>
        <p:txBody>
          <a:bodyPr/>
          <a:lstStyle/>
          <a:p>
            <a:pPr marL="1438275" indent="-1438275"/>
            <a:r>
              <a:rPr lang="ru-RU" sz="4000" b="1"/>
              <a:t>     </a:t>
            </a:r>
            <a:r>
              <a:rPr lang="ru-RU" sz="3600" b="1" i="1"/>
              <a:t>Системно- деятельностный подход в обучении на уроках гуманитарного  цикла   </a:t>
            </a:r>
            <a:br>
              <a:rPr lang="ru-RU" sz="3600" b="1" i="1"/>
            </a:br>
            <a:r>
              <a:rPr lang="ru-RU" sz="3600" b="1" i="1"/>
              <a:t>и технологии его реализации                   </a:t>
            </a:r>
            <a:br>
              <a:rPr lang="ru-RU" sz="3600" b="1" i="1"/>
            </a:br>
            <a:r>
              <a:rPr lang="ru-RU" sz="3600" b="1" i="1"/>
              <a:t>в условиях перехода на  ФГОС     основного образования</a:t>
            </a:r>
            <a:r>
              <a:rPr lang="ru-RU" sz="3600" b="1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66FFFF"/>
          </a:solidFill>
        </p:spPr>
        <p:txBody>
          <a:bodyPr/>
          <a:lstStyle/>
          <a:p>
            <a:pPr marL="468313" indent="-468313">
              <a:spcBef>
                <a:spcPts val="600"/>
              </a:spcBef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Этапы формирования </a:t>
            </a:r>
            <a:b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универсальных учебных действий</a:t>
            </a:r>
            <a:b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2800" b="1" u="sng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72050"/>
          </a:xfrm>
        </p:spPr>
        <p:txBody>
          <a:bodyPr>
            <a:normAutofit/>
          </a:bodyPr>
          <a:lstStyle/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Приобретение первичного опыта выполнения действия в ходе пробных попыток.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Проблематизация прежнего способа его выполнения как недостаточного для получения требуемого результата.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Формирование нового способа (алгоритма) действия, установление первичных связей с имеющимися способами.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Тренинг по применению нового способа, приобретение умения, промежуточный самоконтроль и коррекция.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Итоговый контроль и установление системных связей с имеющимися способами.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85750"/>
            <a:ext cx="8262937" cy="1343025"/>
          </a:xfrm>
          <a:solidFill>
            <a:srgbClr val="66FFFF"/>
          </a:solidFill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Современные образовательные технологии деятельностного типа.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2916238" y="1600200"/>
            <a:ext cx="5770562" cy="5257800"/>
          </a:xfrm>
          <a:solidFill>
            <a:srgbClr val="F9FCD4"/>
          </a:solidFill>
        </p:spPr>
        <p:txBody>
          <a:bodyPr/>
          <a:lstStyle/>
          <a:p>
            <a:pPr marL="468313" indent="-468313">
              <a:lnSpc>
                <a:spcPct val="70000"/>
              </a:lnSpc>
              <a:spcBef>
                <a:spcPts val="550"/>
              </a:spcBef>
              <a:buSzPct val="65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800" b="1">
              <a:solidFill>
                <a:srgbClr val="003366"/>
              </a:solidFill>
            </a:endParaRP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технология мини – исследования;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организация проектной деятельности;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проблемно – диалогическая технология;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оценивания образовательных достижений (учебных успехов);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технология сотрудничества;</a:t>
            </a:r>
          </a:p>
          <a:p>
            <a:pPr marL="468313" indent="-468313">
              <a:lnSpc>
                <a:spcPct val="70000"/>
              </a:lnSpc>
              <a:spcBef>
                <a:spcPts val="55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/>
              <a:t>ИКТ – технология.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24579" name="Picture 4" descr="adf57feb4f3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2392363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Line 5"/>
          <p:cNvSpPr>
            <a:spLocks noChangeShapeType="1"/>
          </p:cNvSpPr>
          <p:nvPr/>
        </p:nvSpPr>
        <p:spPr bwMode="auto">
          <a:xfrm flipV="1">
            <a:off x="2411413" y="2565400"/>
            <a:ext cx="1368425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296987"/>
          </a:xfrm>
          <a:solidFill>
            <a:srgbClr val="66FFFF"/>
          </a:solidFill>
        </p:spPr>
        <p:txBody>
          <a:bodyPr/>
          <a:lstStyle/>
          <a:p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</a:rPr>
              <a:t>Системно-деятельностный подход при формировании содержания филологического образования и технологии его реализации</a:t>
            </a:r>
            <a:r>
              <a:rPr lang="ru-RU" sz="3200" u="sng">
                <a:solidFill>
                  <a:srgbClr val="FF0000"/>
                </a:solidFill>
              </a:rPr>
              <a:t>.</a:t>
            </a:r>
            <a:endParaRPr lang="ru-RU" sz="3200" u="sng"/>
          </a:p>
        </p:txBody>
      </p:sp>
      <p:sp>
        <p:nvSpPr>
          <p:cNvPr id="25602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628775"/>
            <a:ext cx="8750300" cy="4943475"/>
          </a:xfrm>
          <a:solidFill>
            <a:srgbClr val="F9FCD4"/>
          </a:solidFill>
        </p:spPr>
        <p:txBody>
          <a:bodyPr/>
          <a:lstStyle/>
          <a:p>
            <a:pPr marL="1371600" indent="-13716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7030A0"/>
                </a:solidFill>
              </a:rPr>
              <a:t>Примеры заданий на уроках русского языка.</a:t>
            </a:r>
          </a:p>
          <a:p>
            <a:pPr marL="1371600" indent="-13716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    </a:t>
            </a:r>
            <a:r>
              <a:rPr lang="ru-RU" sz="2400" b="1" u="sng">
                <a:solidFill>
                  <a:srgbClr val="FF0000"/>
                </a:solidFill>
              </a:rPr>
              <a:t>Традиционные задания         Продуктивные задания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-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Назовите признаки                       - Докажите, что прилагательное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  имени прилагательного.                   относится к классу имён.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- Сегодня на уроке мы                      - На основании названия темы 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рассмотрим  следующие                     предположите, какие вопросы                                     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вопросы…                                               будут рассмотрены на уроке.              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- Назовите глаголы,                         -  Что нужно сделать, чтобы                                                                        которые относятся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к 1-му,                                                          определить, к какому спряжению                                                                                                  2-му спряжению.                                 относится глагол?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600" b="1"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r>
              <a:rPr lang="ru-RU" sz="600" b="1"/>
              <a:t>    </a:t>
            </a:r>
          </a:p>
          <a:p>
            <a:pPr marL="1371600" indent="-1371600">
              <a:lnSpc>
                <a:spcPct val="80000"/>
              </a:lnSpc>
              <a:buFont typeface="Wingdings" pitchFamily="2" charset="2"/>
              <a:buNone/>
            </a:pPr>
            <a:endParaRPr lang="ru-RU" sz="8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549275"/>
            <a:ext cx="8229600" cy="792163"/>
          </a:xfrm>
          <a:solidFill>
            <a:srgbClr val="66FFFF"/>
          </a:solidFill>
        </p:spPr>
        <p:txBody>
          <a:bodyPr/>
          <a:lstStyle/>
          <a:p>
            <a:r>
              <a:rPr lang="ru-RU" sz="3600" b="1" u="sng">
                <a:solidFill>
                  <a:srgbClr val="FF0000"/>
                </a:solidFill>
              </a:rPr>
              <a:t>Введение/открытие новых знаний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412875"/>
            <a:ext cx="8713787" cy="525621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000">
                <a:solidFill>
                  <a:srgbClr val="FF0000"/>
                </a:solidFill>
              </a:rPr>
              <a:t>         </a:t>
            </a:r>
            <a:r>
              <a:rPr lang="ru-RU" sz="3000" b="1" u="sng">
                <a:solidFill>
                  <a:srgbClr val="FF0000"/>
                </a:solidFill>
              </a:rPr>
              <a:t>Постановка проблемы, поиск решения.</a:t>
            </a:r>
          </a:p>
          <a:p>
            <a:pPr algn="just">
              <a:buFont typeface="Wingdings" pitchFamily="2" charset="2"/>
              <a:buNone/>
            </a:pPr>
            <a:r>
              <a:rPr lang="ru-RU" sz="3000" b="1"/>
              <a:t>   </a:t>
            </a:r>
          </a:p>
          <a:p>
            <a:pPr algn="just">
              <a:buFont typeface="Wingdings" pitchFamily="2" charset="2"/>
              <a:buNone/>
            </a:pPr>
            <a:r>
              <a:rPr lang="ru-RU" sz="3000" b="1"/>
              <a:t>   </a:t>
            </a:r>
            <a:r>
              <a:rPr lang="ru-RU" sz="3600" b="1"/>
              <a:t>Суть проблемного урока – </a:t>
            </a:r>
            <a:r>
              <a:rPr lang="ru-RU" sz="3600" b="1">
                <a:solidFill>
                  <a:srgbClr val="6600FF"/>
                </a:solidFill>
              </a:rPr>
              <a:t>«творческое усвоение знаний».</a:t>
            </a:r>
            <a:r>
              <a:rPr lang="ru-RU" sz="3600" b="1">
                <a:solidFill>
                  <a:srgbClr val="0070C0"/>
                </a:solidFill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ru-RU" sz="3600" b="1">
                <a:solidFill>
                  <a:srgbClr val="0070C0"/>
                </a:solidFill>
              </a:rPr>
              <a:t>  </a:t>
            </a:r>
            <a:r>
              <a:rPr lang="ru-RU" sz="3600" b="1"/>
              <a:t>И </a:t>
            </a:r>
            <a:r>
              <a:rPr lang="ru-RU" sz="3600" b="1">
                <a:solidFill>
                  <a:srgbClr val="6600FF"/>
                </a:solidFill>
              </a:rPr>
              <a:t>первым звеном</a:t>
            </a:r>
            <a:r>
              <a:rPr lang="ru-RU" sz="3600" b="1">
                <a:solidFill>
                  <a:srgbClr val="0070C0"/>
                </a:solidFill>
              </a:rPr>
              <a:t> </a:t>
            </a:r>
            <a:r>
              <a:rPr lang="ru-RU" sz="3600" b="1"/>
              <a:t>творчества является  постановка проблемы. Следовательно, </a:t>
            </a:r>
            <a:r>
              <a:rPr lang="ru-RU" sz="3600" b="1">
                <a:solidFill>
                  <a:srgbClr val="6600FF"/>
                </a:solidFill>
              </a:rPr>
              <a:t>второе творческое звено – поиск решения.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4294967295"/>
          </p:nvPr>
        </p:nvSpPr>
        <p:spPr>
          <a:xfrm>
            <a:off x="428625" y="357188"/>
            <a:ext cx="8229600" cy="600075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b="1"/>
              <a:t>    </a:t>
            </a:r>
          </a:p>
          <a:p>
            <a:pPr algn="just">
              <a:buFont typeface="Wingdings" pitchFamily="2" charset="2"/>
              <a:buNone/>
            </a:pPr>
            <a:r>
              <a:rPr lang="ru-RU" b="1"/>
              <a:t>   Гипотез</a:t>
            </a:r>
            <a:r>
              <a:rPr lang="ru-RU"/>
              <a:t> </a:t>
            </a:r>
            <a:r>
              <a:rPr lang="ru-RU" b="1"/>
              <a:t>много , но только одна из них выдерживает строгую проверку и превращается в решение. Поэтому </a:t>
            </a:r>
            <a:r>
              <a:rPr lang="ru-RU" b="1">
                <a:solidFill>
                  <a:srgbClr val="FF0000"/>
                </a:solidFill>
              </a:rPr>
              <a:t>третье звено </a:t>
            </a:r>
            <a:r>
              <a:rPr lang="ru-RU" b="1"/>
              <a:t>творческого</a:t>
            </a:r>
            <a:r>
              <a:rPr lang="ru-RU" b="1">
                <a:solidFill>
                  <a:srgbClr val="0070C0"/>
                </a:solidFill>
              </a:rPr>
              <a:t> </a:t>
            </a:r>
            <a:r>
              <a:rPr lang="ru-RU" b="1"/>
              <a:t>процесса – </a:t>
            </a:r>
            <a:r>
              <a:rPr lang="ru-RU" b="1">
                <a:solidFill>
                  <a:srgbClr val="FF0000"/>
                </a:solidFill>
              </a:rPr>
              <a:t>выражение решения </a:t>
            </a:r>
            <a:r>
              <a:rPr lang="ru-RU" b="1"/>
              <a:t>(алгоритм, стишок).  </a:t>
            </a:r>
          </a:p>
          <a:p>
            <a:pPr algn="just">
              <a:buFont typeface="Wingdings" pitchFamily="2" charset="2"/>
              <a:buNone/>
            </a:pPr>
            <a:r>
              <a:rPr lang="ru-RU" b="1"/>
              <a:t>   Творческий процесс завершается реализацией </a:t>
            </a:r>
            <a:r>
              <a:rPr lang="ru-RU" b="1">
                <a:solidFill>
                  <a:srgbClr val="FF0000"/>
                </a:solidFill>
              </a:rPr>
              <a:t>материального продукта</a:t>
            </a:r>
            <a:r>
              <a:rPr lang="ru-RU" b="1">
                <a:solidFill>
                  <a:srgbClr val="0070C0"/>
                </a:solidFill>
              </a:rPr>
              <a:t> </a:t>
            </a:r>
            <a:r>
              <a:rPr lang="ru-RU" b="1">
                <a:solidFill>
                  <a:srgbClr val="000099"/>
                </a:solidFill>
              </a:rPr>
              <a:t>(открытие знания в доступной для ученика форме).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435975" cy="720725"/>
          </a:xfrm>
          <a:solidFill>
            <a:srgbClr val="66FFFF"/>
          </a:solidFill>
        </p:spPr>
        <p:txBody>
          <a:bodyPr/>
          <a:lstStyle/>
          <a:p>
            <a:r>
              <a:rPr lang="ru-RU" sz="2000" b="1" u="sng"/>
              <a:t>Урок русского языка </a:t>
            </a:r>
            <a:r>
              <a:rPr lang="ru-RU" sz="2000" b="1" u="sng">
                <a:solidFill>
                  <a:srgbClr val="FF0000"/>
                </a:solidFill>
              </a:rPr>
              <a:t>«Правописание суффиксов – чик и – щик».</a:t>
            </a:r>
            <a:r>
              <a:rPr lang="ru-RU" sz="3600" u="sng"/>
              <a:t> </a:t>
            </a:r>
          </a:p>
        </p:txBody>
      </p:sp>
      <p:graphicFrame>
        <p:nvGraphicFramePr>
          <p:cNvPr id="28693" name="Group 21"/>
          <p:cNvGraphicFramePr>
            <a:graphicFrameLocks noGrp="1"/>
          </p:cNvGraphicFramePr>
          <p:nvPr>
            <p:ph idx="4294967295"/>
          </p:nvPr>
        </p:nvGraphicFramePr>
        <p:xfrm>
          <a:off x="179388" y="1341438"/>
          <a:ext cx="8713787" cy="5400675"/>
        </p:xfrm>
        <a:graphic>
          <a:graphicData uri="http://schemas.openxmlformats.org/drawingml/2006/table">
            <a:tbl>
              <a:tblPr/>
              <a:tblGrid>
                <a:gridCol w="4357687"/>
                <a:gridCol w="4356100"/>
              </a:tblGrid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Учитель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B7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B76"/>
                    </a:solidFill>
                  </a:tcPr>
                </a:tc>
              </a:tr>
              <a:tr h="498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От данных слов образуйте новые слова с  помощью суффиксов – чик и      - щик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(практическое задание)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Проверка, как группы выполнили задание.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Прочитайте, какое слово было образовано от  слов «груз», «буфет» и  т. д.                         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Задание было дано  вам одно. А вы его выполнили по – разному.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(побуждаю осознать противоречие).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Почему так произошло? В чём причина ошибок? Следовательно, как мы обозначим тему сегодняшнего урока?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Класс работает в группах.  Завершив работу, каждая показывает свой лист на доске.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Груз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Чик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 грузЩик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БуфетЧик  и буфетЩик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Разные мнения вызывают реакцию спора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(Возникает проблемная  ситуация)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По- разному! (осознание противоречия)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Правописания суффиксов –чик и  -щик  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 учебная проблема  как тема урока)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60350"/>
            <a:ext cx="8229600" cy="1130300"/>
          </a:xfrm>
          <a:solidFill>
            <a:srgbClr val="66FFFF"/>
          </a:solidFill>
        </p:spPr>
        <p:txBody>
          <a:bodyPr/>
          <a:lstStyle/>
          <a:p>
            <a:r>
              <a:rPr lang="ru-RU" sz="4000" b="1" u="sng">
                <a:solidFill>
                  <a:srgbClr val="FF0000"/>
                </a:solidFill>
              </a:rPr>
              <a:t>Виды диалогов</a:t>
            </a:r>
          </a:p>
        </p:txBody>
      </p:sp>
      <p:graphicFrame>
        <p:nvGraphicFramePr>
          <p:cNvPr id="29730" name="Group 34"/>
          <p:cNvGraphicFramePr>
            <a:graphicFrameLocks noGrp="1"/>
          </p:cNvGraphicFramePr>
          <p:nvPr>
            <p:ph idx="4294967295"/>
          </p:nvPr>
        </p:nvGraphicFramePr>
        <p:xfrm>
          <a:off x="457200" y="1125538"/>
          <a:ext cx="8229600" cy="54895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Побуждающий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Подводящий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Вопросы учителя, побуждающие детей высказывать разные  версии решения проблемы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Цепочка вопросов, которые последовательно приводят  к правильному ответу.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Развивает творческое мышление.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Развивает логическое мышление.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Максимально близок к жизненным ситуациям.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Учитывается по времени.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Ученики могут увести в сторону от темы.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Ведет к правильному результату коротким путем.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Невозможно рассчитать время на уроке.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В меньшей степени развивает творчество и инициативу.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ru-RU" sz="3600" b="1" u="sng">
                <a:solidFill>
                  <a:srgbClr val="FF0000"/>
                </a:solidFill>
              </a:rPr>
              <a:t>Урок открытия нового знания.</a:t>
            </a:r>
            <a:br>
              <a:rPr lang="ru-RU" sz="3600" b="1" u="sng">
                <a:solidFill>
                  <a:srgbClr val="FF0000"/>
                </a:solidFill>
              </a:rPr>
            </a:br>
            <a:r>
              <a:rPr lang="ru-RU" sz="3600" b="1" u="sng">
                <a:solidFill>
                  <a:srgbClr val="6600FF"/>
                </a:solidFill>
              </a:rPr>
              <a:t>Побуждающий диалог.</a:t>
            </a:r>
          </a:p>
        </p:txBody>
      </p:sp>
      <p:graphicFrame>
        <p:nvGraphicFramePr>
          <p:cNvPr id="30743" name="Group 23"/>
          <p:cNvGraphicFramePr>
            <a:graphicFrameLocks noGrp="1"/>
          </p:cNvGraphicFramePr>
          <p:nvPr>
            <p:ph idx="4294967295"/>
          </p:nvPr>
        </p:nvGraphicFramePr>
        <p:xfrm>
          <a:off x="179388" y="1916113"/>
          <a:ext cx="8713787" cy="4327525"/>
        </p:xfrm>
        <a:graphic>
          <a:graphicData uri="http://schemas.openxmlformats.org/drawingml/2006/table">
            <a:tbl>
              <a:tblPr/>
              <a:tblGrid>
                <a:gridCol w="4357687"/>
                <a:gridCol w="43561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Разберите слова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 составу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Взаимопроверка.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вазочка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яблочко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белочка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бабочка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У всех совпадают разборы?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527050"/>
          </a:xfrm>
          <a:solidFill>
            <a:srgbClr val="66FFFF"/>
          </a:solidFill>
        </p:spPr>
        <p:txBody>
          <a:bodyPr/>
          <a:lstStyle/>
          <a:p>
            <a:r>
              <a:rPr lang="ru-RU" sz="3600" b="1" u="sng">
                <a:solidFill>
                  <a:srgbClr val="FF0000"/>
                </a:solidFill>
              </a:rPr>
              <a:t>Осознание противоречия</a:t>
            </a:r>
          </a:p>
        </p:txBody>
      </p:sp>
      <p:graphicFrame>
        <p:nvGraphicFramePr>
          <p:cNvPr id="31765" name="Group 21"/>
          <p:cNvGraphicFramePr>
            <a:graphicFrameLocks noGrp="1"/>
          </p:cNvGraphicFramePr>
          <p:nvPr>
            <p:ph idx="4294967295"/>
          </p:nvPr>
        </p:nvGraphicFramePr>
        <p:xfrm>
          <a:off x="179388" y="1268413"/>
          <a:ext cx="8713787" cy="5487987"/>
        </p:xfrm>
        <a:graphic>
          <a:graphicData uri="http://schemas.openxmlformats.org/drawingml/2006/table">
            <a:tbl>
              <a:tblPr/>
              <a:tblGrid>
                <a:gridCol w="4357687"/>
                <a:gridCol w="43561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Какое было задание?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Какие получились результаты?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Разобрать слова по составу.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F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Разобрали по-разному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F1D"/>
                    </a:solidFill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правильно разобрать</a:t>
                      </a:r>
                      <a:b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Разбор по составу.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слово по составу.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668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Почему так получилось?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Чем интересны эти слова?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 слова немного похожи.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Во всех словах есть                         -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очк.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Не везде –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очк является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суффиксом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ru-RU" b="1" u="sng">
                <a:solidFill>
                  <a:srgbClr val="0000CC"/>
                </a:solidFill>
              </a:rPr>
              <a:t>Выдвижение гипотез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/>
              <a:t>Какие у вас были основания для выделения морфем?</a:t>
            </a:r>
          </a:p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FF0000"/>
                </a:solidFill>
              </a:rPr>
              <a:t>Ваши версии.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A50021"/>
                </a:solidFill>
              </a:rPr>
              <a:t>1. Подобрать однокоренные слова.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A50021"/>
                </a:solidFill>
              </a:rPr>
              <a:t>2. Есть уменьшительный суффикс -очк-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A50021"/>
                </a:solidFill>
              </a:rPr>
              <a:t>3. Найти слово, от которого образованы эти слова.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algn="ctr">
              <a:spcBef>
                <a:spcPts val="2250"/>
              </a:spcBef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>
                <a:solidFill>
                  <a:srgbClr val="CC0000"/>
                </a:solidFill>
                <a:latin typeface="Verdana" pitchFamily="34" charset="0"/>
              </a:rPr>
              <a:t>«Развитие личности – смысл и цель современного образования»</a:t>
            </a:r>
            <a:r>
              <a:rPr lang="ru-RU" sz="4800">
                <a:solidFill>
                  <a:srgbClr val="000000"/>
                </a:solidFill>
                <a:latin typeface="Verdana" pitchFamily="34" charset="0"/>
              </a:rPr>
              <a:t> </a:t>
            </a:r>
          </a:p>
          <a:p>
            <a:pPr algn="ctr">
              <a:spcBef>
                <a:spcPts val="2000"/>
              </a:spcBef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i="1">
                <a:latin typeface="Verdana" pitchFamily="34" charset="0"/>
              </a:rPr>
              <a:t>(Из Концепции </a:t>
            </a:r>
          </a:p>
          <a:p>
            <a:pPr algn="ctr">
              <a:spcBef>
                <a:spcPts val="2000"/>
              </a:spcBef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i="1">
                <a:latin typeface="Verdana" pitchFamily="34" charset="0"/>
              </a:rPr>
              <a:t>ФГОС 2-го поколения</a:t>
            </a:r>
            <a:r>
              <a:rPr lang="ru-RU" sz="2800" i="1">
                <a:latin typeface="Verdana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020763"/>
          </a:xfrm>
          <a:solidFill>
            <a:srgbClr val="66FFFF"/>
          </a:solidFill>
        </p:spPr>
        <p:txBody>
          <a:bodyPr/>
          <a:lstStyle/>
          <a:p>
            <a:r>
              <a:rPr lang="ru-RU" b="1" u="sng">
                <a:solidFill>
                  <a:srgbClr val="FF0000"/>
                </a:solidFill>
              </a:rPr>
              <a:t>Проверка гипотез</a:t>
            </a:r>
          </a:p>
        </p:txBody>
      </p:sp>
      <p:graphicFrame>
        <p:nvGraphicFramePr>
          <p:cNvPr id="35854" name="Group 14"/>
          <p:cNvGraphicFramePr>
            <a:graphicFrameLocks noGrp="1"/>
          </p:cNvGraphicFramePr>
          <p:nvPr>
            <p:ph idx="4294967295"/>
          </p:nvPr>
        </p:nvGraphicFramePr>
        <p:xfrm>
          <a:off x="457200" y="1125538"/>
          <a:ext cx="8229600" cy="547211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9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Подобрать однокоренные слова.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Есть уменьшительный суффикс –очк-.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Найти слово, от которого образовано каждое из слов.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0" lvl="0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для всех слов сразу ясен корень (яблочко, белочка, бабочка).</a:t>
                      </a:r>
                    </a:p>
                    <a:p>
                      <a:pPr marL="514350" marR="0" lvl="0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Не у всех слов есть уменьшительное значение.</a:t>
                      </a:r>
                    </a:p>
                    <a:p>
                      <a:pPr marL="514350" marR="0" lvl="0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Можно попробовать найти образующее слово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Поиск образующего слова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/>
              <a:t>Слово нужно объяснить, подобрав родственное слово.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/>
              <a:t> (</a:t>
            </a:r>
            <a:r>
              <a:rPr lang="ru-RU" sz="2800" b="1">
                <a:solidFill>
                  <a:srgbClr val="6600FF"/>
                </a:solidFill>
              </a:rPr>
              <a:t>Производящее слово – ближайшее родственное слово, «мама»)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Вазочка – маленькая ваза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Яблочко – маленькое (или красивое) яблоко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Белочка – небольшая (хорошенькая) белка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Бабочка -? </a:t>
            </a:r>
            <a:r>
              <a:rPr lang="ru-RU" sz="2800" b="1">
                <a:solidFill>
                  <a:srgbClr val="6600FF"/>
                </a:solidFill>
              </a:rPr>
              <a:t>(нельзя объяснить)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/>
              <a:t> Выделить окончание и основу в словах.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457200"/>
            <a:ext cx="8147050" cy="811213"/>
          </a:xfrm>
          <a:solidFill>
            <a:srgbClr val="66FFFF"/>
          </a:solidFill>
        </p:spPr>
        <p:txBody>
          <a:bodyPr/>
          <a:lstStyle/>
          <a:p>
            <a:r>
              <a:rPr lang="ru-RU" sz="4000" b="1" u="sng">
                <a:solidFill>
                  <a:srgbClr val="FF0000"/>
                </a:solidFill>
              </a:rPr>
              <a:t/>
            </a:r>
            <a:br>
              <a:rPr lang="ru-RU" sz="4000" b="1" u="sng">
                <a:solidFill>
                  <a:srgbClr val="FF0000"/>
                </a:solidFill>
              </a:rPr>
            </a:br>
            <a:r>
              <a:rPr lang="ru-RU" sz="4000" b="1" u="sng">
                <a:solidFill>
                  <a:srgbClr val="FF0000"/>
                </a:solidFill>
              </a:rPr>
              <a:t>Промежуточные выводы</a:t>
            </a:r>
            <a:br>
              <a:rPr lang="ru-RU" sz="4000" b="1" u="sng">
                <a:solidFill>
                  <a:srgbClr val="FF0000"/>
                </a:solidFill>
              </a:rPr>
            </a:br>
            <a:endParaRPr lang="ru-RU" sz="4000" b="1" u="sng">
              <a:solidFill>
                <a:srgbClr val="FF0000"/>
              </a:solidFill>
            </a:endParaRPr>
          </a:p>
        </p:txBody>
      </p:sp>
      <p:graphicFrame>
        <p:nvGraphicFramePr>
          <p:cNvPr id="36883" name="Group 19"/>
          <p:cNvGraphicFramePr>
            <a:graphicFrameLocks noGrp="1"/>
          </p:cNvGraphicFramePr>
          <p:nvPr>
            <p:ph idx="4294967295"/>
          </p:nvPr>
        </p:nvGraphicFramePr>
        <p:xfrm>
          <a:off x="250825" y="1196975"/>
          <a:ext cx="8642350" cy="5524500"/>
        </p:xfrm>
        <a:graphic>
          <a:graphicData uri="http://schemas.openxmlformats.org/drawingml/2006/table">
            <a:tbl>
              <a:tblPr/>
              <a:tblGrid>
                <a:gridCol w="4321175"/>
                <a:gridCol w="4321175"/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Важно установить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cs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cs typeface="Arial" charset="0"/>
                        </a:rPr>
                        <a:t>Есть ли образующее  слово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1.Найти, с помощью чего образовано данное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(исходное)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слово.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Выделить из толкования значение суффикса.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Нет образующего слова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Основу слова членить не нужно. Всё слово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(основа)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является корнем.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36880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7375" y="4365625"/>
            <a:ext cx="1317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ru-RU" sz="3600" b="1">
                <a:solidFill>
                  <a:srgbClr val="FF0000"/>
                </a:solidFill>
              </a:rPr>
              <a:t>Определение границ морфем</a:t>
            </a:r>
          </a:p>
        </p:txBody>
      </p:sp>
      <p:graphicFrame>
        <p:nvGraphicFramePr>
          <p:cNvPr id="37904" name="Group 16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51593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Запишите образующую основу под исходной.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Наложите одну на другую и выделите морфему, которая образует.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Какие фонетические особенности наблюдаются?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яблоч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     </a:t>
                      </a:r>
                      <a:r>
                        <a:rPr kumimoji="0" lang="ru-RU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белоч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яблок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       </a:t>
                      </a:r>
                      <a:r>
                        <a:rPr kumimoji="0" lang="ru-RU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белк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Суффикс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-к-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Чередование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к//ч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Беглый гласный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(ср.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белка/белок/белоч-)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020763"/>
          </a:xfrm>
          <a:solidFill>
            <a:srgbClr val="66FFFF"/>
          </a:solidFill>
        </p:spPr>
        <p:txBody>
          <a:bodyPr/>
          <a:lstStyle/>
          <a:p>
            <a:r>
              <a:rPr lang="ru-RU" b="1" u="sng">
                <a:solidFill>
                  <a:srgbClr val="FF0000"/>
                </a:solidFill>
              </a:rPr>
              <a:t>Обобщим наблюдения</a:t>
            </a:r>
          </a:p>
        </p:txBody>
      </p:sp>
      <p:graphicFrame>
        <p:nvGraphicFramePr>
          <p:cNvPr id="38926" name="Group 14"/>
          <p:cNvGraphicFramePr>
            <a:graphicFrameLocks noGrp="1"/>
          </p:cNvGraphicFramePr>
          <p:nvPr>
            <p:ph idx="4294967295"/>
          </p:nvPr>
        </p:nvGraphicFramePr>
        <p:xfrm>
          <a:off x="179388" y="1268413"/>
          <a:ext cx="8785225" cy="5329237"/>
        </p:xfrm>
        <a:graphic>
          <a:graphicData uri="http://schemas.openxmlformats.org/drawingml/2006/table">
            <a:tbl>
              <a:tblPr/>
              <a:tblGrid>
                <a:gridCol w="4100512"/>
                <a:gridCol w="4684713"/>
              </a:tblGrid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3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Какое задание мы выполняли?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Какой вид разбора проводили в процессе анализа слов?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Сделайте вывод: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как правильно разобрать слово по составу?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Разбирали слова по составу.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Словообразовательный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Чтобы правильно разобрать слово по составу, нужно сначала провести словообразовательный разбор.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1" u="sng">
                <a:solidFill>
                  <a:srgbClr val="FF0000"/>
                </a:solidFill>
              </a:rPr>
              <a:t>Урок открытия нового знания.</a:t>
            </a:r>
            <a:r>
              <a:rPr lang="ru-RU" sz="3200" b="1">
                <a:solidFill>
                  <a:srgbClr val="FF0000"/>
                </a:solidFill>
              </a:rPr>
              <a:t/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 </a:t>
            </a:r>
            <a:r>
              <a:rPr lang="ru-RU" sz="3200" b="1" u="sng">
                <a:solidFill>
                  <a:srgbClr val="6600FF"/>
                </a:solidFill>
              </a:rPr>
              <a:t>Работа в группах. Побуждающий диалог.</a:t>
            </a:r>
            <a:r>
              <a:rPr lang="ru-RU" sz="3200" u="sng">
                <a:solidFill>
                  <a:srgbClr val="FF0000"/>
                </a:solidFill>
              </a:rPr>
              <a:t> </a:t>
            </a:r>
            <a:endParaRPr lang="ru-RU" sz="3200" u="sng"/>
          </a:p>
        </p:txBody>
      </p:sp>
      <p:sp>
        <p:nvSpPr>
          <p:cNvPr id="3993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 b="1"/>
              <a:t>1. Выдача задания группам и обсуждение. 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2. Обсуждение результатов работы в группах. 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3. Запись в тетрадях и на доске </a:t>
            </a:r>
            <a:r>
              <a:rPr lang="ru-RU" b="1">
                <a:solidFill>
                  <a:srgbClr val="FF0000"/>
                </a:solidFill>
              </a:rPr>
              <a:t>(слайде)</a:t>
            </a:r>
            <a:r>
              <a:rPr lang="ru-RU" b="1"/>
              <a:t> кратких выводов.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4. Общие выводы. Формулировка правила учениками.</a:t>
            </a:r>
          </a:p>
        </p:txBody>
      </p:sp>
      <p:pic>
        <p:nvPicPr>
          <p:cNvPr id="39939" name="Picture 4" descr="78ce56ae5fa75ac85e3ab5e321d88a9d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5751513"/>
            <a:ext cx="15541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171575"/>
          </a:xfrm>
          <a:solidFill>
            <a:srgbClr val="66FFFF"/>
          </a:solidFill>
        </p:spPr>
        <p:txBody>
          <a:bodyPr/>
          <a:lstStyle/>
          <a:p>
            <a:r>
              <a:rPr lang="ru-RU" sz="2800" b="1" u="sng">
                <a:solidFill>
                  <a:srgbClr val="FF0000"/>
                </a:solidFill>
              </a:rPr>
              <a:t>Какие УУД, личностные результаты, прежде всего, развивает проблемный диалог?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700213"/>
            <a:ext cx="8640763" cy="489743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>
                <a:solidFill>
                  <a:srgbClr val="0000CC"/>
                </a:solidFill>
              </a:rPr>
              <a:t>Регулятивные</a:t>
            </a:r>
            <a:r>
              <a:rPr lang="ru-RU" b="1"/>
              <a:t> – умение решать проблемы.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rgbClr val="0000CC"/>
                </a:solidFill>
              </a:rPr>
              <a:t>2. Коммуникативные</a:t>
            </a:r>
            <a:r>
              <a:rPr lang="ru-RU" b="1"/>
              <a:t> – вести диалог.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rgbClr val="0000CC"/>
                </a:solidFill>
              </a:rPr>
              <a:t>3. Познавательные</a:t>
            </a:r>
            <a:r>
              <a:rPr lang="ru-RU" b="1"/>
              <a:t> – извлекать информацию, делать логические выводы.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rgbClr val="0000CC"/>
                </a:solidFill>
              </a:rPr>
              <a:t>4. Личностные</a:t>
            </a:r>
            <a:r>
              <a:rPr lang="ru-RU" b="1"/>
              <a:t> –когда ставилась проблема нравственной оценки ситуации, гражданского выбора.  </a:t>
            </a:r>
          </a:p>
        </p:txBody>
      </p:sp>
      <p:pic>
        <p:nvPicPr>
          <p:cNvPr id="40963" name="Picture 4" descr="i[3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1958975"/>
            <a:ext cx="122555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784225"/>
          </a:xfrm>
          <a:solidFill>
            <a:srgbClr val="66FFFF"/>
          </a:solidFill>
        </p:spPr>
        <p:txBody>
          <a:bodyPr/>
          <a:lstStyle/>
          <a:p>
            <a:r>
              <a:rPr lang="ru-RU" sz="4000" b="1">
                <a:solidFill>
                  <a:srgbClr val="FF0000"/>
                </a:solidFill>
              </a:rPr>
              <a:t>Проектная технология</a:t>
            </a:r>
          </a:p>
        </p:txBody>
      </p:sp>
      <p:graphicFrame>
        <p:nvGraphicFramePr>
          <p:cNvPr id="42001" name="Group 17"/>
          <p:cNvGraphicFramePr>
            <a:graphicFrameLocks noGrp="1"/>
          </p:cNvGraphicFramePr>
          <p:nvPr>
            <p:ph idx="4294967295"/>
          </p:nvPr>
        </p:nvGraphicFramePr>
        <p:xfrm>
          <a:off x="457200" y="1143000"/>
          <a:ext cx="8229600" cy="520223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4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Компетентностная задача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(модель реальной жизненной ситуации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Компоненты: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ситуация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роль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-описание ситуации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результат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приложение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Виды задач: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создание текста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выступление в качестве эксперта-лингвиста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составление программы-поиска информации в Интернете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подготовка к зачёту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разрешение конфликта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D4"/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1214438" y="2857500"/>
            <a:ext cx="928687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00500" y="2143125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99" name="Picture 18" descr="i[3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5195888"/>
            <a:ext cx="14351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720725"/>
          </a:xfrm>
          <a:solidFill>
            <a:srgbClr val="66FFFF"/>
          </a:solidFill>
        </p:spPr>
        <p:txBody>
          <a:bodyPr/>
          <a:lstStyle/>
          <a:p>
            <a:r>
              <a:rPr lang="ru-RU" sz="3200" b="1" u="sng">
                <a:solidFill>
                  <a:srgbClr val="FF0000"/>
                </a:solidFill>
              </a:rPr>
              <a:t>Примеры компетентностных задач</a:t>
            </a:r>
            <a:r>
              <a:rPr lang="ru-RU" sz="3200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3010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214438"/>
            <a:ext cx="8785225" cy="5286375"/>
          </a:xfrm>
        </p:spPr>
        <p:txBody>
          <a:bodyPr/>
          <a:lstStyle/>
          <a:p>
            <a:pPr marL="839788" lvl="1" indent="-495300">
              <a:lnSpc>
                <a:spcPct val="80000"/>
              </a:lnSpc>
            </a:pPr>
            <a:r>
              <a:rPr lang="ru-RU" sz="2400" b="1">
                <a:solidFill>
                  <a:srgbClr val="0000CC"/>
                </a:solidFill>
              </a:rPr>
              <a:t>Проверим  умение отбирать источники информации, которые необходимы для решения задачи.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Ты хочешь узнать значение слова </a:t>
            </a:r>
            <a:r>
              <a:rPr lang="ru-RU" sz="2000" b="1">
                <a:solidFill>
                  <a:srgbClr val="FF0000"/>
                </a:solidFill>
              </a:rPr>
              <a:t>«Родина».</a:t>
            </a:r>
            <a:r>
              <a:rPr lang="ru-RU" sz="2000" b="1"/>
              <a:t> У тебя есть книги на выбор: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Орфографический словарь.           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Этимологический словарь.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Л. Успенский «Слово о словах».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Толковый словарь.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История России.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Словообразовательный словарь.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Словарь синонимов</a:t>
            </a:r>
          </a:p>
          <a:p>
            <a:pPr marL="571500" indent="-571500">
              <a:lnSpc>
                <a:spcPct val="80000"/>
              </a:lnSpc>
            </a:pPr>
            <a:r>
              <a:rPr lang="ru-RU" sz="2000" b="1"/>
              <a:t>М. Лермонтов «Родина».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В каких из них ты можешь найти нужные сведения? Заполни таблицу, расставив номера книг.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FF0000"/>
                </a:solidFill>
              </a:rPr>
              <a:t>  </a:t>
            </a:r>
            <a:r>
              <a:rPr lang="ru-RU" sz="1800" b="1">
                <a:solidFill>
                  <a:srgbClr val="000099"/>
                </a:solidFill>
              </a:rPr>
              <a:t>Книги, в которых я скорее    Нужно посмотреть       Книги, в которых с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000099"/>
                </a:solidFill>
              </a:rPr>
              <a:t>        всего найду ответ                 содержание                  не    найду ответ</a:t>
            </a:r>
          </a:p>
        </p:txBody>
      </p:sp>
      <p:pic>
        <p:nvPicPr>
          <p:cNvPr id="43011" name="Picture 4" descr="i[2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492375"/>
            <a:ext cx="1400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302625" cy="865188"/>
          </a:xfrm>
          <a:solidFill>
            <a:srgbClr val="66FFFF"/>
          </a:solidFill>
        </p:spPr>
        <p:txBody>
          <a:bodyPr/>
          <a:lstStyle/>
          <a:p>
            <a:r>
              <a:rPr lang="ru-RU" sz="2800" b="1" u="sng">
                <a:solidFill>
                  <a:srgbClr val="FF0000"/>
                </a:solidFill>
              </a:rPr>
              <a:t>Проверяем умение составлять план действий для достижения целей.</a:t>
            </a:r>
          </a:p>
        </p:txBody>
      </p:sp>
      <p:sp>
        <p:nvSpPr>
          <p:cNvPr id="4403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85875"/>
            <a:ext cx="8229600" cy="5286375"/>
          </a:xfrm>
        </p:spPr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u="sng">
                <a:solidFill>
                  <a:srgbClr val="6600FF"/>
                </a:solidFill>
              </a:rPr>
              <a:t>Тебе нужно сделать фонетический разбор. Составь план своих действий. Для этого выбери необходимые действия и расставь их по порядку.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>
                <a:solidFill>
                  <a:srgbClr val="FF0000"/>
                </a:solidFill>
              </a:rPr>
              <a:t>Предлагаемые действия.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Найди и обозначь приставку и суффикс, если они есть.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Подчеркни в слове безударные гласные.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Запиши слово.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Раздели слово по слогам.                                          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Запиши транскрипцию слова.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Поставь ударение.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Раздели слово для переноса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Подсчитай количество букв и звуков.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Назови буквы.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Дай характеристику звуков.</a:t>
            </a:r>
          </a:p>
          <a:p>
            <a:pPr marL="571500" indent="-571500">
              <a:lnSpc>
                <a:spcPct val="80000"/>
              </a:lnSpc>
            </a:pPr>
            <a:r>
              <a:rPr lang="ru-RU" sz="2200" b="1"/>
              <a:t>Найди корень: подбери несколько однокоренных слов.</a:t>
            </a: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3644900"/>
            <a:ext cx="1800225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marL="469900" indent="-468313" algn="ctr">
              <a:spcBef>
                <a:spcPts val="750"/>
              </a:spcBef>
              <a:buSzPct val="65000"/>
              <a:buFontTx/>
              <a:buNone/>
              <a:tabLst>
                <a:tab pos="469900" algn="l"/>
                <a:tab pos="1384300" algn="l"/>
                <a:tab pos="2298700" algn="l"/>
                <a:tab pos="3213100" algn="l"/>
                <a:tab pos="4127500" algn="l"/>
                <a:tab pos="5041900" algn="l"/>
                <a:tab pos="5956300" algn="l"/>
                <a:tab pos="6870700" algn="l"/>
                <a:tab pos="7785100" algn="l"/>
                <a:tab pos="8699500" algn="l"/>
                <a:tab pos="9613900" algn="l"/>
                <a:tab pos="10528300" algn="l"/>
              </a:tabLst>
            </a:pPr>
            <a:r>
              <a:rPr lang="ru-RU" sz="4000" b="1" i="1">
                <a:latin typeface="Verdana" pitchFamily="34" charset="0"/>
              </a:rPr>
              <a:t>Приоритетом общего образования                </a:t>
            </a:r>
            <a:r>
              <a:rPr lang="ru-RU" sz="4000" b="1">
                <a:latin typeface="Verdana" pitchFamily="34" charset="0"/>
              </a:rPr>
              <a:t>становится собственная деятельность ученика</a:t>
            </a:r>
          </a:p>
          <a:p>
            <a:pPr marL="469900" indent="-468313" algn="ctr">
              <a:spcBef>
                <a:spcPts val="750"/>
              </a:spcBef>
              <a:buSzPct val="65000"/>
              <a:buFontTx/>
              <a:buNone/>
              <a:tabLst>
                <a:tab pos="469900" algn="l"/>
                <a:tab pos="1384300" algn="l"/>
                <a:tab pos="2298700" algn="l"/>
                <a:tab pos="3213100" algn="l"/>
                <a:tab pos="4127500" algn="l"/>
                <a:tab pos="5041900" algn="l"/>
                <a:tab pos="5956300" algn="l"/>
                <a:tab pos="6870700" algn="l"/>
                <a:tab pos="7785100" algn="l"/>
                <a:tab pos="8699500" algn="l"/>
                <a:tab pos="9613900" algn="l"/>
                <a:tab pos="10528300" algn="l"/>
              </a:tabLst>
            </a:pPr>
            <a:r>
              <a:rPr lang="ru-RU" sz="4000" b="1">
                <a:latin typeface="Verdana" pitchFamily="34" charset="0"/>
              </a:rPr>
              <a:t>и овладение школьниками</a:t>
            </a:r>
          </a:p>
          <a:p>
            <a:pPr marL="469900" indent="-468313" algn="ctr">
              <a:spcBef>
                <a:spcPts val="750"/>
              </a:spcBef>
              <a:buSzPct val="65000"/>
              <a:buFontTx/>
              <a:buNone/>
              <a:tabLst>
                <a:tab pos="469900" algn="l"/>
                <a:tab pos="1384300" algn="l"/>
                <a:tab pos="2298700" algn="l"/>
                <a:tab pos="3213100" algn="l"/>
                <a:tab pos="4127500" algn="l"/>
                <a:tab pos="5041900" algn="l"/>
                <a:tab pos="5956300" algn="l"/>
                <a:tab pos="6870700" algn="l"/>
                <a:tab pos="7785100" algn="l"/>
                <a:tab pos="8699500" algn="l"/>
                <a:tab pos="9613900" algn="l"/>
                <a:tab pos="10528300" algn="l"/>
              </a:tabLst>
            </a:pPr>
            <a:r>
              <a:rPr lang="ru-RU" sz="4000" b="1">
                <a:latin typeface="Verdana" pitchFamily="34" charset="0"/>
              </a:rPr>
              <a:t>универсальными способами деятельности</a:t>
            </a:r>
          </a:p>
          <a:p>
            <a:pPr marL="469900" indent="-468313" algn="ctr">
              <a:spcBef>
                <a:spcPts val="750"/>
              </a:spcBef>
              <a:buSzPct val="65000"/>
              <a:buFontTx/>
              <a:buNone/>
              <a:tabLst>
                <a:tab pos="469900" algn="l"/>
                <a:tab pos="1384300" algn="l"/>
                <a:tab pos="2298700" algn="l"/>
                <a:tab pos="3213100" algn="l"/>
                <a:tab pos="4127500" algn="l"/>
                <a:tab pos="5041900" algn="l"/>
                <a:tab pos="5956300" algn="l"/>
                <a:tab pos="6870700" algn="l"/>
                <a:tab pos="7785100" algn="l"/>
                <a:tab pos="8699500" algn="l"/>
                <a:tab pos="9613900" algn="l"/>
                <a:tab pos="10528300" algn="l"/>
              </a:tabLst>
            </a:pPr>
            <a:r>
              <a:rPr lang="ru-RU" sz="4000" b="1">
                <a:solidFill>
                  <a:srgbClr val="000099"/>
                </a:solidFill>
                <a:latin typeface="Verdana" pitchFamily="34" charset="0"/>
              </a:rPr>
              <a:t>(универсальными учебными действиями).</a:t>
            </a:r>
          </a:p>
          <a:p>
            <a:pPr marL="469900" indent="-468313">
              <a:buFont typeface="Wingdings" pitchFamily="2" charset="2"/>
              <a:buNone/>
              <a:tabLst>
                <a:tab pos="469900" algn="l"/>
                <a:tab pos="1384300" algn="l"/>
                <a:tab pos="2298700" algn="l"/>
                <a:tab pos="3213100" algn="l"/>
                <a:tab pos="4127500" algn="l"/>
                <a:tab pos="5041900" algn="l"/>
                <a:tab pos="5956300" algn="l"/>
                <a:tab pos="6870700" algn="l"/>
                <a:tab pos="7785100" algn="l"/>
                <a:tab pos="8699500" algn="l"/>
                <a:tab pos="9613900" algn="l"/>
                <a:tab pos="10528300" algn="l"/>
              </a:tabLst>
            </a:pPr>
            <a:endParaRPr lang="ru-RU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100138"/>
          </a:xfrm>
          <a:solidFill>
            <a:srgbClr val="66FFFF"/>
          </a:solidFill>
        </p:spPr>
        <p:txBody>
          <a:bodyPr/>
          <a:lstStyle/>
          <a:p>
            <a:r>
              <a:rPr lang="ru-RU" sz="3200" b="1" u="sng">
                <a:solidFill>
                  <a:srgbClr val="FF0000"/>
                </a:solidFill>
              </a:rPr>
              <a:t>Пробуем создавать и решать компетентностные задачи</a:t>
            </a:r>
          </a:p>
        </p:txBody>
      </p:sp>
      <p:sp>
        <p:nvSpPr>
          <p:cNvPr id="45058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628775"/>
            <a:ext cx="8642350" cy="50403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/>
              <a:t>1.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Русский язык: он простой или сложный?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2. Почему в русском языке слова имеют несколько значений?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3. Нужны ли в современном русском языке заимствованные слова?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Нужен ли предмет «русский язык» в школе?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Зачем правильно ставить ударение в словах?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8229600" cy="1079500"/>
          </a:xfrm>
          <a:solidFill>
            <a:srgbClr val="66FFFF"/>
          </a:solidFill>
        </p:spPr>
        <p:txBody>
          <a:bodyPr/>
          <a:lstStyle/>
          <a:p>
            <a:r>
              <a:rPr lang="ru-RU" sz="2800" b="1" u="sng">
                <a:solidFill>
                  <a:srgbClr val="FF0000"/>
                </a:solidFill>
                <a:latin typeface="Times New Roman" pitchFamily="18" charset="0"/>
              </a:rPr>
              <a:t>ПРИМЕНЕНИЕ ЛЮБОЙ ТЕХНОГЛОГИИ ДОЛЖНО БЫТЬ ОРИЕНТИРОВАНО:</a:t>
            </a:r>
          </a:p>
        </p:txBody>
      </p:sp>
      <p:sp>
        <p:nvSpPr>
          <p:cNvPr id="46082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981200"/>
            <a:ext cx="8435975" cy="4616450"/>
          </a:xfrm>
          <a:solidFill>
            <a:srgbClr val="F9FCD4"/>
          </a:solidFill>
        </p:spPr>
        <p:txBody>
          <a:bodyPr/>
          <a:lstStyle/>
          <a:p>
            <a:pPr marL="354013" indent="-354013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/>
              <a:t>-неформальное признание ученика субъектом собственного образования;</a:t>
            </a:r>
          </a:p>
          <a:p>
            <a:pPr marL="354013" indent="-354013">
              <a:lnSpc>
                <a:spcPct val="80000"/>
              </a:lnSpc>
            </a:pPr>
            <a:r>
              <a:rPr lang="ru-RU" sz="2800" b="1"/>
              <a:t>- отказ от авторитарной позиции учителя в обучении;</a:t>
            </a:r>
          </a:p>
          <a:p>
            <a:pPr marL="354013" indent="-354013">
              <a:lnSpc>
                <a:spcPct val="80000"/>
              </a:lnSpc>
            </a:pPr>
            <a:r>
              <a:rPr lang="ru-RU" sz="2800" b="1"/>
              <a:t>- готовность к скрытому руководству деятельностью учащихся;</a:t>
            </a:r>
          </a:p>
          <a:p>
            <a:pPr marL="354013" indent="-354013">
              <a:lnSpc>
                <a:spcPct val="80000"/>
              </a:lnSpc>
            </a:pPr>
            <a:r>
              <a:rPr lang="ru-RU" sz="2800" b="1"/>
              <a:t>- толерантность, готовность к принятию различных точек зрения субъектов образования;</a:t>
            </a:r>
          </a:p>
          <a:p>
            <a:pPr marL="354013" indent="-354013">
              <a:lnSpc>
                <a:spcPct val="80000"/>
              </a:lnSpc>
            </a:pPr>
            <a:r>
              <a:rPr lang="ru-RU" sz="2800" b="1"/>
              <a:t>- оптимистичный взгляд на перспективы развития образования.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Содержимое 2"/>
          <p:cNvSpPr>
            <a:spLocks noGrp="1"/>
          </p:cNvSpPr>
          <p:nvPr>
            <p:ph idx="4294967295"/>
          </p:nvPr>
        </p:nvSpPr>
        <p:spPr>
          <a:xfrm>
            <a:off x="428625" y="285750"/>
            <a:ext cx="8464550" cy="6215063"/>
          </a:xfrm>
          <a:solidFill>
            <a:srgbClr val="F9FCD4"/>
          </a:solidFill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3000"/>
              <a:t>   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b="1"/>
              <a:t>    Следовательно, системно-деятельностный подход позволяет выделить основные результаты обучения и воспитания в контексте ключевых задач и универсальных учебных действий, которыми должны владеть учащиеся. Именно это создаёт возможность самостоятельного успешного усвоения новых знаний, умений и компетентностей, включая организацию усвоения, то есть умения учиться. 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81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1" name="Picture 4" descr="0_76b6e_ef65e6df_LСпасибо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83058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274638"/>
            <a:ext cx="8362950" cy="1209675"/>
          </a:xfrm>
          <a:solidFill>
            <a:srgbClr val="66FFFF"/>
          </a:solidFill>
        </p:spPr>
        <p:txBody>
          <a:bodyPr/>
          <a:lstStyle/>
          <a:p>
            <a:pPr marL="2511425" indent="-1878013">
              <a:tabLst>
                <a:tab pos="0" algn="l"/>
                <a:tab pos="9144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Системно – деятельностный       подход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700213"/>
            <a:ext cx="8362950" cy="4897437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 b="1" i="1">
                <a:solidFill>
                  <a:srgbClr val="000000"/>
                </a:solidFill>
                <a:latin typeface="Verdana" pitchFamily="34" charset="0"/>
              </a:rPr>
              <a:t>	</a:t>
            </a:r>
            <a:r>
              <a:rPr lang="ru-RU" sz="3700" b="1" i="1">
                <a:solidFill>
                  <a:srgbClr val="FF0000"/>
                </a:solidFill>
                <a:latin typeface="Verdana" pitchFamily="34" charset="0"/>
              </a:rPr>
              <a:t>Основной результат</a:t>
            </a:r>
            <a:r>
              <a:rPr lang="ru-RU" sz="3000" b="1" i="1">
                <a:solidFill>
                  <a:srgbClr val="003366"/>
                </a:solidFill>
                <a:latin typeface="Verdana" pitchFamily="34" charset="0"/>
              </a:rPr>
              <a:t> – развитие личности ребенка на основе учебной деятельности.</a:t>
            </a:r>
          </a:p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3000" b="1" i="1">
              <a:solidFill>
                <a:srgbClr val="003366"/>
              </a:solidFill>
              <a:latin typeface="Verdana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700" b="1">
                <a:solidFill>
                  <a:srgbClr val="FF0000"/>
                </a:solidFill>
                <a:latin typeface="Verdana" pitchFamily="34" charset="0"/>
              </a:rPr>
              <a:t>Основная педагогическая задача</a:t>
            </a:r>
            <a:r>
              <a:rPr lang="ru-RU" sz="3000" b="1">
                <a:solidFill>
                  <a:srgbClr val="FF0000"/>
                </a:solidFill>
                <a:latin typeface="Verdana" pitchFamily="34" charset="0"/>
              </a:rPr>
              <a:t> – </a:t>
            </a:r>
          </a:p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 b="1">
                <a:latin typeface="Verdana" pitchFamily="34" charset="0"/>
              </a:rPr>
              <a:t>создание и организация условий</a:t>
            </a:r>
          </a:p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 b="1">
                <a:latin typeface="Verdana" pitchFamily="34" charset="0"/>
              </a:rPr>
              <a:t>для достижения основного результата</a:t>
            </a:r>
            <a:r>
              <a:rPr lang="ru-RU" sz="3000" b="1">
                <a:solidFill>
                  <a:srgbClr val="003366"/>
                </a:solidFill>
                <a:latin typeface="Verdana" pitchFamily="34" charset="0"/>
              </a:rPr>
              <a:t>.</a:t>
            </a:r>
          </a:p>
          <a:p>
            <a:pPr algn="ctr">
              <a:lnSpc>
                <a:spcPct val="90000"/>
              </a:lnSpc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3000" b="1" i="1">
              <a:solidFill>
                <a:srgbClr val="003366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ts val="1500"/>
              </a:spcBef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3000" b="1" i="1">
              <a:solidFill>
                <a:srgbClr val="003366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933450"/>
          </a:xfrm>
          <a:solidFill>
            <a:srgbClr val="66FFFF"/>
          </a:solidFill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Системно</a:t>
            </a:r>
            <a:r>
              <a:rPr lang="ru-RU" sz="32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– деятельностный подход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125538"/>
            <a:ext cx="8607425" cy="54467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</a:t>
            </a: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Чему учить          обновление                 т</a:t>
            </a:r>
            <a:r>
              <a:rPr lang="ru-RU" sz="1800" b="1">
                <a:latin typeface="Verdana" pitchFamily="34" charset="0"/>
              </a:rPr>
              <a:t>ребования к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содержания                   структуре</a:t>
            </a:r>
            <a:endParaRPr lang="ru-RU" sz="1800" b="1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                                     программ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1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Ради чего           ценностей                    т</a:t>
            </a:r>
            <a:r>
              <a:rPr lang="ru-RU" sz="1800" b="1">
                <a:latin typeface="Verdana" pitchFamily="34" charset="0"/>
              </a:rPr>
              <a:t>ребования к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учить               образования                   результатам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                                       освоения  ООП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Как учить            средств                     требования к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обучения                      условиям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                                       осуществления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                                     образовательного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                                                                         процесса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195513" y="1700213"/>
            <a:ext cx="4286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763713" y="2997200"/>
            <a:ext cx="8572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835150" y="4292600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7900" y="184467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00563" y="2924175"/>
            <a:ext cx="6429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067175" y="4365625"/>
            <a:ext cx="10715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04813"/>
            <a:ext cx="8229600" cy="5721350"/>
          </a:xfrm>
          <a:solidFill>
            <a:srgbClr val="66FFFF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Системно – </a:t>
            </a:r>
            <a:r>
              <a:rPr lang="ru-RU" sz="43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деятельностный подход</a:t>
            </a:r>
            <a:r>
              <a:rPr lang="ru-RU" sz="4300" b="1">
                <a:solidFill>
                  <a:srgbClr val="000000"/>
                </a:solidFill>
                <a:latin typeface="Verdana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4000" b="1">
                <a:solidFill>
                  <a:srgbClr val="003366"/>
                </a:solidFill>
              </a:rPr>
              <a:t>          </a:t>
            </a:r>
            <a:r>
              <a:rPr lang="ru-RU" sz="4000" b="1"/>
              <a:t>обеспечивает системное        включение обучаемого в процесс самостоятельного построения им нового знания. </a:t>
            </a:r>
          </a:p>
        </p:txBody>
      </p:sp>
      <p:pic>
        <p:nvPicPr>
          <p:cNvPr id="19458" name="Picture 3" descr="Одарённый ребё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157788"/>
            <a:ext cx="194468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725612"/>
          </a:xfrm>
          <a:solidFill>
            <a:srgbClr val="F9FCD4"/>
          </a:solidFill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Основные характеристики</a:t>
            </a:r>
            <a:b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системно – деятельностного подхода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263775"/>
            <a:ext cx="8229600" cy="36036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100"/>
              <a:t>1</a:t>
            </a:r>
            <a:r>
              <a:rPr lang="ru-RU" sz="3100" b="1"/>
              <a:t>. Процесс обучения  - всегда обучение деятельности (обучать деятельности – делать обучение мотивированным, учить школьника самостоятельно ставить цель, находить пути, средства её достижения, помогать  обучающимся  сформировать умения контроля, самоконтроля, оценки, самооценки).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100" b="1"/>
              <a:t>2. Процесс учения должен быть творческим.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1152525"/>
          </a:xfrm>
          <a:solidFill>
            <a:srgbClr val="66FFFF"/>
          </a:solidFill>
        </p:spPr>
        <p:txBody>
          <a:bodyPr/>
          <a:lstStyle/>
          <a:p>
            <a:r>
              <a:rPr lang="ru-RU" b="1" u="sng">
                <a:solidFill>
                  <a:srgbClr val="FF0000"/>
                </a:solidFill>
              </a:rPr>
              <a:t>СДП реализует переход</a:t>
            </a:r>
            <a:r>
              <a:rPr lang="ru-RU" b="1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628775"/>
            <a:ext cx="8713788" cy="4968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700" b="1"/>
              <a:t>от определения цели обучения как усвоения ЗУН к определению цели обучения как формирования умения «учиться»;</a:t>
            </a:r>
          </a:p>
          <a:p>
            <a:pPr>
              <a:lnSpc>
                <a:spcPct val="80000"/>
              </a:lnSpc>
            </a:pPr>
            <a:r>
              <a:rPr lang="ru-RU" sz="2700" b="1"/>
              <a:t>от стихийности деятельности ученика к её целенаправленной организации;</a:t>
            </a:r>
          </a:p>
          <a:p>
            <a:pPr>
              <a:lnSpc>
                <a:spcPct val="80000"/>
              </a:lnSpc>
            </a:pPr>
            <a:r>
              <a:rPr lang="ru-RU" sz="2700" b="1"/>
              <a:t>от ориентации на учебно-предметное содержание школьных предметов к осознанию учебной деятельности обучающимся;</a:t>
            </a:r>
          </a:p>
          <a:p>
            <a:pPr>
              <a:lnSpc>
                <a:spcPct val="80000"/>
              </a:lnSpc>
            </a:pPr>
            <a:r>
              <a:rPr lang="ru-RU" sz="2700" b="1"/>
              <a:t>от индивидуальной формы усвоения ЗУН к признанию ведущей роли учебного сотрудничества как способа обучения в «зоне ближайшего развития» каждого школьника.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62937" cy="1296988"/>
          </a:xfrm>
          <a:solidFill>
            <a:srgbClr val="66FFFF"/>
          </a:solidFill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Т</a:t>
            </a:r>
            <a:r>
              <a:rPr lang="ru-RU" sz="24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ехнология деятельностного метода –</a:t>
            </a:r>
            <a:br>
              <a:rPr lang="ru-RU" sz="24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400" b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механизм качественного достижения новых результатов обра</a:t>
            </a: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916113"/>
            <a:ext cx="8642350" cy="4210050"/>
          </a:xfrm>
        </p:spPr>
        <p:txBody>
          <a:bodyPr>
            <a:normAutofit/>
          </a:bodyPr>
          <a:lstStyle/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мотивация к учебной деятельности;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актуализация знаний;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проблемное объяснение нового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знания;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первичное закрепление во 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внешней речи;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самостоятельная работа с самопроверкой;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включение нового знания в систему знаний и повторение;</a:t>
            </a:r>
          </a:p>
          <a:p>
            <a:pPr marL="468313" indent="-468313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SzPct val="65000"/>
              <a:buFont typeface="Wingdings" pitchFamily="2" charset="2"/>
              <a:buChar char=""/>
              <a:tabLst>
                <a:tab pos="468313" algn="l"/>
                <a:tab pos="1382713" algn="l"/>
                <a:tab pos="2297113" algn="l"/>
                <a:tab pos="3211513" algn="l"/>
                <a:tab pos="4125913" algn="l"/>
                <a:tab pos="5040313" algn="l"/>
                <a:tab pos="5954713" algn="l"/>
                <a:tab pos="6869113" algn="l"/>
                <a:tab pos="7783513" algn="l"/>
                <a:tab pos="8697913" algn="l"/>
                <a:tab pos="9612313" algn="l"/>
                <a:tab pos="10526713" algn="l"/>
              </a:tabLst>
            </a:pPr>
            <a:r>
              <a:rPr lang="ru-RU" sz="27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Рефлексия</a:t>
            </a:r>
            <a:r>
              <a:rPr lang="ru-RU" sz="27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(итог) урока.</a:t>
            </a:r>
          </a:p>
        </p:txBody>
      </p:sp>
      <p:pic>
        <p:nvPicPr>
          <p:cNvPr id="22531" name="Picture 4" descr="j02321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276475"/>
            <a:ext cx="15255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654</TotalTime>
  <Words>1301</Words>
  <PresentationFormat>Экран (4:3)</PresentationFormat>
  <Paragraphs>278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Verdana</vt:lpstr>
      <vt:lpstr>Wingdings</vt:lpstr>
      <vt:lpstr>Times New Roman</vt:lpstr>
      <vt:lpstr>Arial Black</vt:lpstr>
      <vt:lpstr>Пиксел</vt:lpstr>
      <vt:lpstr>     Системно- деятельностный подход в обучении на уроках гуманитарного  цикла    и технологии его реализации                    в условиях перехода на  ФГОС     основного образования.</vt:lpstr>
      <vt:lpstr>Слайд 2</vt:lpstr>
      <vt:lpstr>Слайд 3</vt:lpstr>
      <vt:lpstr>Системно – деятельностный       подход</vt:lpstr>
      <vt:lpstr>Системно – деятельностный подход</vt:lpstr>
      <vt:lpstr>Слайд 6</vt:lpstr>
      <vt:lpstr>Основные характеристики системно – деятельностного подхода</vt:lpstr>
      <vt:lpstr>СДП реализует переход:</vt:lpstr>
      <vt:lpstr> Технология деятельностного метода –  механизм качественного достижения новых результатов образования</vt:lpstr>
      <vt:lpstr>Этапы формирования  универсальных учебных действий </vt:lpstr>
      <vt:lpstr>Современные образовательные технологии деятельностного типа.</vt:lpstr>
      <vt:lpstr>Системно-деятельностный подход при формировании содержания филологического образования и технологии его реализации.</vt:lpstr>
      <vt:lpstr>Введение/открытие новых знаний</vt:lpstr>
      <vt:lpstr>Слайд 14</vt:lpstr>
      <vt:lpstr>Урок русского языка «Правописание суффиксов – чик и – щик». </vt:lpstr>
      <vt:lpstr>Виды диалогов</vt:lpstr>
      <vt:lpstr>Урок открытия нового знания. Побуждающий диалог.</vt:lpstr>
      <vt:lpstr>Осознание противоречия</vt:lpstr>
      <vt:lpstr>Выдвижение гипотез</vt:lpstr>
      <vt:lpstr>Проверка гипотез</vt:lpstr>
      <vt:lpstr>Поиск образующего слова</vt:lpstr>
      <vt:lpstr> Промежуточные выводы </vt:lpstr>
      <vt:lpstr>Определение границ морфем</vt:lpstr>
      <vt:lpstr>Обобщим наблюдения</vt:lpstr>
      <vt:lpstr>Урок открытия нового знания.  Работа в группах. Побуждающий диалог. </vt:lpstr>
      <vt:lpstr>Какие УУД, личностные результаты, прежде всего, развивает проблемный диалог?</vt:lpstr>
      <vt:lpstr>Проектная технология</vt:lpstr>
      <vt:lpstr>Примеры компетентностных задач.</vt:lpstr>
      <vt:lpstr>Проверяем умение составлять план действий для достижения целей.</vt:lpstr>
      <vt:lpstr>Пробуем создавать и решать компетентностные задачи</vt:lpstr>
      <vt:lpstr>ПРИМЕНЕНИЕ ЛЮБОЙ ТЕХНОГЛОГИИ ДОЛЖНО БЫТЬ ОРИЕНТИРОВАНО: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 к формированию содержания  филологического образования в условиях перехода  на ФГОС</dc:title>
  <dc:creator>Элеонора</dc:creator>
  <cp:lastModifiedBy>админ</cp:lastModifiedBy>
  <cp:revision>120</cp:revision>
  <dcterms:created xsi:type="dcterms:W3CDTF">2012-04-25T16:14:54Z</dcterms:created>
  <dcterms:modified xsi:type="dcterms:W3CDTF">2018-07-05T17:16:25Z</dcterms:modified>
</cp:coreProperties>
</file>