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868CC-D0EE-4613-A402-C8E81F0983F3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7B1DD-133D-4F05-83DB-FAB9D9C609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5783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BF1C-9767-4713-847B-5270590910C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DC6CD-BC10-4624-B7FB-79443A8B78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681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6605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426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661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148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91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4694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0420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239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89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934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DC6CD-BC10-4624-B7FB-79443A8B78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1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8104E5-87F7-420C-B176-6221799FEDAA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A51C8C-7627-4DFB-824B-4FC2BE50E4D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how.com/images/8/84/Fight!-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abi.ru/attachments/4298/3508/images/large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ve-trc.ru/i/i12201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ics.livejournal.com/dem0n9/pic/0001wwz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la.rodgor.ru/pictures/news/27415/picture-300h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search.photo.qip.ru/photo/?query=%D0%A3%D0%B3%D0%BE%D0%BB%D0%BE%D0%B2%D0%BD%D0%B0%D1%8F%20%D0%BE%D1%82%D0%B2%D0%B5%D1%82%D1%81%D1%82%D0%B2%D0%B5%D0%BD%D0%BD%D0%BE%D1%81%D1%82%D1%8C%20%D0%BD%D0%B5%D1%81%D0%BE%D0%B2%D0%B5%D1%80%D1%88%D0%B5%D0%BD%D0%BD%D0%BE%D0%BB%D0%B5%D1%82%D0%BD%D0%B8%D1%85&amp;p=2&amp;l=primamedia.ru/files/82718.jpg&amp;p=2" TargetMode="Externa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2.aif.ru/public/news/635/362b63933e8af49c3fd3c8994d21e2d8_big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niga.ru/upload/covers/4bc/4bcee4a03f1ec8c327f40d7224d22002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/>
              <a:t>Государственное </a:t>
            </a:r>
            <a:r>
              <a:rPr lang="ru-RU" sz="1000" dirty="0" smtClean="0"/>
              <a:t>бюджетное </a:t>
            </a:r>
            <a:r>
              <a:rPr lang="ru-RU" sz="1000" dirty="0" smtClean="0"/>
              <a:t>образовательное учреждение для обучающихся воспитанников с ограниченными возможностями здоровья </a:t>
            </a:r>
            <a:r>
              <a:rPr lang="ru-RU" sz="1000" dirty="0" smtClean="0"/>
              <a:t>школа №370 </a:t>
            </a:r>
            <a:r>
              <a:rPr lang="ru-RU" sz="1000" dirty="0" smtClean="0"/>
              <a:t>Московского района Санкт-Петербурга</a:t>
            </a:r>
            <a:endParaRPr lang="ru-RU" sz="1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71613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Уголовная ответственность несовершеннолетних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3429000"/>
            <a:ext cx="37861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Выполнила</a:t>
            </a:r>
            <a:r>
              <a:rPr lang="ru-RU" sz="2000" dirty="0" smtClean="0"/>
              <a:t>: учитель обществознания ГБСКОУ школа </a:t>
            </a:r>
            <a:r>
              <a:rPr lang="ru-RU" sz="2000" dirty="0" smtClean="0"/>
              <a:t>№370</a:t>
            </a:r>
            <a:endParaRPr lang="ru-RU" sz="2000" dirty="0" smtClean="0"/>
          </a:p>
          <a:p>
            <a:r>
              <a:rPr lang="ru-RU" sz="2000" dirty="0" smtClean="0"/>
              <a:t>Курбатова О.А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929058" y="6394123"/>
            <a:ext cx="23574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/>
              <a:t>Санкт-Петербург </a:t>
            </a:r>
          </a:p>
          <a:p>
            <a:r>
              <a:rPr lang="ru-RU" sz="1100" dirty="0" smtClean="0"/>
              <a:t>Год </a:t>
            </a:r>
            <a:r>
              <a:rPr lang="ru-RU" sz="1100" dirty="0" smtClean="0"/>
              <a:t> </a:t>
            </a:r>
            <a:r>
              <a:rPr lang="ru-RU" sz="1100" dirty="0" smtClean="0"/>
              <a:t>2015</a:t>
            </a:r>
            <a:endParaRPr lang="ru-RU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286124"/>
            <a:ext cx="292895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/>
              <a:t>Как можно предотвратить детскую преступность? </a:t>
            </a:r>
            <a:endParaRPr lang="ru-RU" sz="3600" dirty="0"/>
          </a:p>
        </p:txBody>
      </p:sp>
      <p:sp>
        <p:nvSpPr>
          <p:cNvPr id="3" name="Овал 2"/>
          <p:cNvSpPr/>
          <p:nvPr/>
        </p:nvSpPr>
        <p:spPr>
          <a:xfrm>
            <a:off x="683568" y="1604994"/>
            <a:ext cx="2952328" cy="11039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Изменение ситуации в семье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610113" y="1867720"/>
            <a:ext cx="2016224" cy="551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26337" y="1604997"/>
            <a:ext cx="34101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более 2/3 несовершеннолетних преступников воспитывались в семьях, где постоянно присутствовали ссоры, скандалы, взаимные оскорбления, пьянство и разврат</a:t>
            </a:r>
          </a:p>
        </p:txBody>
      </p:sp>
      <p:sp>
        <p:nvSpPr>
          <p:cNvPr id="6" name="Овал 5"/>
          <p:cNvSpPr/>
          <p:nvPr/>
        </p:nvSpPr>
        <p:spPr>
          <a:xfrm>
            <a:off x="571472" y="5429264"/>
            <a:ext cx="295232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свободного времени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714744" y="5715016"/>
            <a:ext cx="1930475" cy="6244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5143512"/>
            <a:ext cx="31221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из числа подростков, имеющих 2-3 часа свободного времени, на учете в милиции состояло 18%,  5-7 часов - 53% </a:t>
            </a:r>
          </a:p>
        </p:txBody>
      </p:sp>
      <p:sp>
        <p:nvSpPr>
          <p:cNvPr id="10" name="Стрелка вниз 9"/>
          <p:cNvSpPr/>
          <p:nvPr/>
        </p:nvSpPr>
        <p:spPr>
          <a:xfrm rot="18666286">
            <a:off x="4278602" y="1928504"/>
            <a:ext cx="446379" cy="25953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3929066"/>
            <a:ext cx="3071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2008 г. ушли из дома 29 521 несовершеннолетних, а </a:t>
            </a:r>
            <a:endParaRPr lang="ru-RU" dirty="0" smtClean="0"/>
          </a:p>
          <a:p>
            <a:r>
              <a:rPr lang="ru-RU" dirty="0" smtClean="0"/>
              <a:t>21 </a:t>
            </a:r>
            <a:r>
              <a:rPr lang="ru-RU" dirty="0"/>
              <a:t>928человек пропали без вести</a:t>
            </a:r>
          </a:p>
        </p:txBody>
      </p:sp>
      <p:sp>
        <p:nvSpPr>
          <p:cNvPr id="12" name="Управляющая кнопка: справка 11">
            <a:hlinkClick r:id="" action="ppaction://noaction" highlightClick="1"/>
          </p:cNvPr>
          <p:cNvSpPr/>
          <p:nvPr/>
        </p:nvSpPr>
        <p:spPr>
          <a:xfrm>
            <a:off x="1187624" y="3062043"/>
            <a:ext cx="1800200" cy="1663101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647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 animBg="1"/>
      <p:bldP spid="7" grpId="0" animBg="1"/>
      <p:bldP spid="8" grpId="0"/>
      <p:bldP spid="10" grpId="0" animBg="1"/>
      <p:bldP spid="11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рофилактические </a:t>
            </a:r>
            <a:r>
              <a:rPr lang="ru-RU" sz="3200" dirty="0"/>
              <a:t>меры  по борьбе с детской </a:t>
            </a:r>
            <a:r>
              <a:rPr lang="ru-RU" sz="3200" dirty="0" smtClean="0"/>
              <a:t>преступностью в Санкт-Петербурге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84784"/>
            <a:ext cx="784887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Профилактические мероприятия</a:t>
            </a:r>
            <a:r>
              <a:rPr lang="ru-RU" dirty="0"/>
              <a:t>: «Подросток-наркотик», «Школа», «Беглец», «Подросток-неформал», «Лето», «Подросток-алкоголь», «Коммерсант», «Всеобуч», «Дети улиц», «Семья».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08920"/>
            <a:ext cx="78488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С</a:t>
            </a:r>
            <a:r>
              <a:rPr lang="ru-RU" dirty="0" smtClean="0"/>
              <a:t>пециальное </a:t>
            </a:r>
            <a:r>
              <a:rPr lang="ru-RU" dirty="0"/>
              <a:t>предприятие «Новое Поколение» по социальной адаптации несовершеннолетних в возрасте от 14 до 18 лет включительно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645024"/>
            <a:ext cx="78488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О</a:t>
            </a:r>
            <a:r>
              <a:rPr lang="ru-RU" dirty="0" smtClean="0"/>
              <a:t>рганизация оздоровительного отдыха подростков, </a:t>
            </a:r>
            <a:r>
              <a:rPr lang="ru-RU" dirty="0"/>
              <a:t>состоящих на </a:t>
            </a:r>
            <a:r>
              <a:rPr lang="ru-RU" dirty="0" smtClean="0"/>
              <a:t>учете, с </a:t>
            </a:r>
            <a:r>
              <a:rPr lang="ru-RU" dirty="0"/>
              <a:t>элементами трудовой занятости на базе загородного оздоровительного комплекса «</a:t>
            </a:r>
            <a:r>
              <a:rPr lang="ru-RU" dirty="0" err="1"/>
              <a:t>Мехбаза</a:t>
            </a:r>
            <a:r>
              <a:rPr lang="ru-RU" dirty="0"/>
              <a:t>»  </a:t>
            </a:r>
            <a:r>
              <a:rPr lang="ru-RU" dirty="0" err="1"/>
              <a:t>Лодейнопольского</a:t>
            </a:r>
            <a:r>
              <a:rPr lang="ru-RU" dirty="0"/>
              <a:t>  района Ленинградской области, принадлежащего  ООО «Новое Поколение»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013176"/>
            <a:ext cx="78488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Н</a:t>
            </a:r>
            <a:r>
              <a:rPr lang="ru-RU" dirty="0" smtClean="0"/>
              <a:t>аправление </a:t>
            </a:r>
            <a:r>
              <a:rPr lang="ru-RU" dirty="0"/>
              <a:t>правонарушителей в специальные учебно-воспитательные учреждения различного </a:t>
            </a:r>
            <a:r>
              <a:rPr lang="ru-RU" dirty="0" smtClean="0"/>
              <a:t>вида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1540" y="5877272"/>
            <a:ext cx="77768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Помещение несовершеннолетних правонарушителей в </a:t>
            </a:r>
            <a:r>
              <a:rPr lang="ru-RU" dirty="0"/>
              <a:t>Центр временного </a:t>
            </a:r>
            <a:r>
              <a:rPr lang="ru-RU" dirty="0" smtClean="0"/>
              <a:t>содержания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576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166"/>
            <a:ext cx="8568952" cy="11276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3600" b="0" dirty="0" smtClean="0">
                <a:solidFill>
                  <a:srgbClr val="C00000"/>
                </a:solidFill>
              </a:rPr>
              <a:t>Почему вопрос о детской преступности является актуальным?</a:t>
            </a:r>
            <a:endParaRPr lang="ru-RU" sz="3600" b="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19256" cy="4464536"/>
          </a:xfrm>
        </p:spPr>
        <p:txBody>
          <a:bodyPr/>
          <a:lstStyle/>
          <a:p>
            <a:pPr>
              <a:buNone/>
            </a:pPr>
            <a:r>
              <a:rPr lang="ru-RU" dirty="0"/>
              <a:t>Характерной чертой преступлений несовершеннолетних становятся насилие и жестокость. 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00B050"/>
              </a:solidFill>
            </a:endParaRPr>
          </a:p>
        </p:txBody>
      </p:sp>
      <p:pic>
        <p:nvPicPr>
          <p:cNvPr id="6" name="mainsrcid" descr="http://www.wikihow.com/images/8/84/Fight%21-3.jpg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4762500" cy="3571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404664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 2003 - 2008 количество 14-15-летних подростков среди участников преступлений увеличилось более чем на 40%, причем нередко преступления совершаются несовершеннолетними, не достигшими возраста </a:t>
            </a:r>
            <a:r>
              <a:rPr lang="ru-RU" dirty="0" smtClean="0"/>
              <a:t>уголовной </a:t>
            </a:r>
            <a:r>
              <a:rPr lang="ru-RU" dirty="0"/>
              <a:t>ответственности.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7"/>
            <a:ext cx="2695156" cy="1754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41333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Несовершеннолетними совершено каждое десятое тяжкое преступление, каждое четвертое вымогательство, каждое пятое неправомерное завладение автомобилем без цели хищения, каждый шестой грабёж, каждое восьмое преступление в сфере компьютерной информации.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717033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Почти половина преступлений совершается несовершеннолетними в группе. Наиболее частое преступление – кража (44%), на втором  месте грабёж (19%).</a:t>
            </a:r>
          </a:p>
        </p:txBody>
      </p:sp>
      <p:pic>
        <p:nvPicPr>
          <p:cNvPr id="6" name="mainsrcid" descr="http://www.ve-trc.ru/i/i12201.jpg">
            <a:hlinkClick r:id="rId4" tgtFrame="_blank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74494"/>
            <a:ext cx="1619250" cy="1209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5157192"/>
            <a:ext cx="4680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Каждый пятый осуждённый подросток совершил преступление в состоянии опьянения. </a:t>
            </a:r>
          </a:p>
        </p:txBody>
      </p:sp>
      <p:pic>
        <p:nvPicPr>
          <p:cNvPr id="9" name="mainsrcid" descr="http://dabi.ru/attachments/4298/3508/images/large.jpg">
            <a:hlinkClick r:id="rId6" tgtFrame="_blank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4725143"/>
            <a:ext cx="3168353" cy="20019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9544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7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Общие положения уголовной ответственности несовершеннолетних </a:t>
            </a:r>
            <a:endParaRPr lang="ru-RU" sz="3200" dirty="0"/>
          </a:p>
        </p:txBody>
      </p:sp>
      <p:pic>
        <p:nvPicPr>
          <p:cNvPr id="3" name="mainsrcid" descr="http://pics.livejournal.com/dem0n9/pic/0001wwz1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876550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67944" y="1720840"/>
            <a:ext cx="4536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Возраст, с которого наступает уголовная ответственность, определен  в  гл. 4 УК РФ «Лица, подлежащие уголовной ответственности». Согласно ст. 20 УК РФ выделяются два </a:t>
            </a:r>
          </a:p>
          <a:p>
            <a:r>
              <a:rPr lang="ru-RU" dirty="0"/>
              <a:t>возрастных  предела  уголовной ответственности несовершеннолетних: с четырнадцати до шестнадцати лет - за совершение преступлений, перечисленных в ч. 2 указанной статьи; с шестнадцати до восемнадцати лет - за совершение остальных </a:t>
            </a:r>
            <a:r>
              <a:rPr lang="ru-RU" dirty="0" smtClean="0"/>
              <a:t>преступлений.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197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00808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 несовершеннолетнему, совершившему преступление, могут быть применены следующие меры уголовно-правового воздействия: </a:t>
            </a:r>
          </a:p>
          <a:p>
            <a:r>
              <a:rPr lang="ru-RU" dirty="0"/>
              <a:t>1) принудительные меры воспитательного воздействия (ст. 90, 91 УК РФ) в связи с освобождением виновного от уголовной ответственности; </a:t>
            </a:r>
          </a:p>
          <a:p>
            <a:r>
              <a:rPr lang="ru-RU" dirty="0"/>
              <a:t>2) назначено наказание (с учетом положений ст. 88, 89 УК РФ); </a:t>
            </a:r>
          </a:p>
          <a:p>
            <a:r>
              <a:rPr lang="ru-RU" dirty="0"/>
              <a:t>3) принудительные меры воспитательного воздействия в связи с освобождением несовершеннолетнего от наказания (ч. 1 ст. 92 УК РФ); </a:t>
            </a:r>
          </a:p>
          <a:p>
            <a:r>
              <a:rPr lang="ru-RU" dirty="0"/>
              <a:t>4) помещение несовершеннолетнего в специальное учебно-воспитательное учреждение закрытого типа органа управления образованием в связи с его освобождением от наказания (ч. 2 ст. 92 УК РФ). 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mainsrcid" descr="http://www.tula.rodgor.ru/pictures/news/27415/picture-300h.jpg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981"/>
            <a:ext cx="2857500" cy="1368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im4-tub-ru.yandex.net/i?id=135054168-20-72">
            <a:hlinkClick r:id="rId5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013176"/>
            <a:ext cx="2592288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3346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9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Особенности применения наказания к   несовершеннолетним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84784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Наказание устанавливается только уголовным законом. </a:t>
            </a:r>
          </a:p>
          <a:p>
            <a:r>
              <a:rPr lang="ru-RU" dirty="0"/>
              <a:t>2. Наказание назначается только по обвинительному приговору суда, в соответствии с уголовным законом. </a:t>
            </a:r>
          </a:p>
          <a:p>
            <a:r>
              <a:rPr lang="ru-RU" dirty="0"/>
              <a:t>3. Наказание назначается судом от имени государства.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852936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 Наказание заключает в себе государственное порицание, как деяния, так и личности виновного. Назначение виновному наказания означает, что ему от имени государства дана </a:t>
            </a:r>
            <a:r>
              <a:rPr lang="ru-RU"/>
              <a:t>отрицательная </a:t>
            </a:r>
            <a:r>
              <a:rPr lang="ru-RU" smtClean="0"/>
              <a:t>морально-правовая </a:t>
            </a:r>
            <a:r>
              <a:rPr lang="ru-RU" dirty="0"/>
              <a:t>оценка. Она заключена в обвинительном приговоре суда. </a:t>
            </a:r>
          </a:p>
          <a:p>
            <a:r>
              <a:rPr lang="ru-RU" dirty="0"/>
              <a:t>5. Уголовное наказание порождает судимость; другие меры государственного принуждения не влекут такого последствия. </a:t>
            </a:r>
          </a:p>
          <a:p>
            <a:r>
              <a:rPr lang="ru-RU" dirty="0"/>
              <a:t>6. Уголовное наказание - это правовое последствие преступления, тогда как другие меры правового воздействия - результаты менее опасных для общества правонарушений.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353207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1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Виды наказаний  для несовершеннолетних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052736"/>
            <a:ext cx="6048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соответствии со ст. 88 УК РФ несовершеннолетним могут быть назначены следующие виды наказаний: штраф, лишение права заниматься определенной деятельностью, обязательные работы, исправительные работы, арест, лишение свободы на определенный срок. </a:t>
            </a:r>
          </a:p>
        </p:txBody>
      </p:sp>
      <p:pic>
        <p:nvPicPr>
          <p:cNvPr id="6" name="mainsrcid" descr="http://static2.aif.ru/public/news/635/362b63933e8af49c3fd3c8994d21e2d8_big.jpg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520280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3140968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Максимальный срок исправительных работ для несовершеннолетних осужденных равен одному году, а лишения свободы - десять лет, что соответственно в два раза меньше, чем для взрослых преступников; ареста - четыре месяца (на два месяца меньше срока ареста, применяемого к совершеннолетним).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725144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Обязательные работы заключаются в выполнении осужденными несовершеннолетними в свободное от основной работы или учебы время бесплатных общественно полезных работ сроком от сорока до ста шестидесяти часов и продолжительностью для лиц в возрасте до пятнадцати лет - не более двух часов в день; до шестнадцати лет - не более трех часов в день; от 16 до 18 лет - не свыше четырех часов в день. </a:t>
            </a:r>
          </a:p>
        </p:txBody>
      </p:sp>
    </p:spTree>
    <p:extLst>
      <p:ext uri="{BB962C8B-B14F-4D97-AF65-F5344CB8AC3E}">
        <p14:creationId xmlns:p14="http://schemas.microsoft.com/office/powerpoint/2010/main" xmlns="" val="402878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379115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Своеобразно также применение к несовершеннолетним преступникам лишения свободы. Так, согласно ст. 57 УК РФ лицам, совершившим преступления в возрасте до восемнадцати лет, не назначается пожизненное лишение свободы. </a:t>
            </a:r>
          </a:p>
          <a:p>
            <a:r>
              <a:rPr lang="ru-RU" dirty="0"/>
              <a:t>В соответствии с ч. 6 ст. 88 УК РФ наказание в виде лишения свободы назначается несовершеннолетним осужденным, совершившим преступления в возрасте до шестнадцати лет, на срок не свыше шести лет. Этой же категории несовершеннолетних, совершивших особо тяжкие преступления, а также остальным несовершеннолетним осужденным наказание назначается на срок не свыше десяти лет и отбывается в воспитательных колониях.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65313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назначении наказания </a:t>
            </a:r>
            <a:r>
              <a:rPr lang="ru-RU" dirty="0" smtClean="0"/>
              <a:t>несовершеннолетнему учитываются </a:t>
            </a:r>
            <a:r>
              <a:rPr lang="ru-RU" dirty="0"/>
              <a:t>условия его жизни и воспитания (материальное положение семьи, нравственная атмосфера, поведение родителей, окружение подростка, качество организации учебно-воспитательного процесса в учебном заведении, где он обучается, и др.), уровень психического развития несовершеннолетнего. </a:t>
            </a:r>
          </a:p>
        </p:txBody>
      </p:sp>
      <p:pic>
        <p:nvPicPr>
          <p:cNvPr id="4" name="mainsrcid" descr="http://www.kniga.ru/upload/covers/4bc/4bcee4a03f1ec8c327f40d7224d22002.jpg">
            <a:hlinkClick r:id="rId3" tgtFrame="_blank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833" y="379115"/>
            <a:ext cx="2378935" cy="3193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7342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4624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Освобождение несовершеннолетних от наказания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539552" y="1484784"/>
            <a:ext cx="3801712" cy="8532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условное осуждение (ст. 73 УК РФ</a:t>
            </a:r>
            <a:r>
              <a:rPr lang="ru-RU" dirty="0" smtClean="0"/>
              <a:t>)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38884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условно-досрочного освобождения от отбывания </a:t>
            </a:r>
            <a:r>
              <a:rPr lang="ru-RU" dirty="0" smtClean="0"/>
              <a:t>наказания (</a:t>
            </a:r>
            <a:r>
              <a:rPr lang="ru-RU" dirty="0"/>
              <a:t>ст. 93 УК РФ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1484784"/>
            <a:ext cx="4104456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освобождение от наказания несовершеннолетнего, осужденного за совершение преступления небольшой или средней тяжести, с применением принудительных мер воспитательного воздействия, предусмотренных  </a:t>
            </a:r>
            <a:r>
              <a:rPr lang="ru-RU" dirty="0" smtClean="0"/>
              <a:t>(ч</a:t>
            </a:r>
            <a:r>
              <a:rPr lang="ru-RU" dirty="0"/>
              <a:t>. 2 ст. 90 УК </a:t>
            </a:r>
            <a:r>
              <a:rPr lang="ru-RU" dirty="0" smtClean="0"/>
              <a:t>РФ)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789040"/>
            <a:ext cx="820891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Часть 2 ст. 92 УК РФ предусматривает возможность освобождения судом от наказания </a:t>
            </a:r>
            <a:r>
              <a:rPr lang="ru-RU" dirty="0" smtClean="0"/>
              <a:t>несовершеннолетнего, </a:t>
            </a:r>
            <a:r>
              <a:rPr lang="ru-RU" dirty="0"/>
              <a:t>осужденного</a:t>
            </a:r>
            <a:r>
              <a:rPr lang="ru-RU" dirty="0" smtClean="0"/>
              <a:t> </a:t>
            </a:r>
            <a:r>
              <a:rPr lang="ru-RU" dirty="0"/>
              <a:t>за совершение преступления средней тяжести, а также тяжкого преступления</a:t>
            </a:r>
            <a:r>
              <a:rPr lang="ru-RU" dirty="0" smtClean="0"/>
              <a:t> с </a:t>
            </a:r>
            <a:r>
              <a:rPr lang="ru-RU" dirty="0"/>
              <a:t>помещением его в специальное учебно-воспитательное учреждение закрытого типа органа управления образованием. </a:t>
            </a:r>
          </a:p>
        </p:txBody>
      </p:sp>
    </p:spTree>
    <p:extLst>
      <p:ext uri="{BB962C8B-B14F-4D97-AF65-F5344CB8AC3E}">
        <p14:creationId xmlns:p14="http://schemas.microsoft.com/office/powerpoint/2010/main" xmlns="" val="174930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1015</Words>
  <Application>Microsoft Office PowerPoint</Application>
  <PresentationFormat>Экран (4:3)</PresentationFormat>
  <Paragraphs>64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 Почему вопрос о детской преступности является актуальным?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Кирилл</cp:lastModifiedBy>
  <cp:revision>26</cp:revision>
  <dcterms:created xsi:type="dcterms:W3CDTF">2012-01-27T08:39:16Z</dcterms:created>
  <dcterms:modified xsi:type="dcterms:W3CDTF">2018-07-05T17:36:31Z</dcterms:modified>
</cp:coreProperties>
</file>