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0" r:id="rId15"/>
    <p:sldId id="269" r:id="rId16"/>
    <p:sldId id="271" r:id="rId17"/>
    <p:sldId id="272" r:id="rId18"/>
    <p:sldId id="273" r:id="rId19"/>
    <p:sldId id="274" r:id="rId20"/>
    <p:sldId id="275"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2AA58"/>
    <a:srgbClr val="F5D57B"/>
    <a:srgbClr val="A71EB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88" autoAdjust="0"/>
    <p:restoredTop sz="94660"/>
  </p:normalViewPr>
  <p:slideViewPr>
    <p:cSldViewPr>
      <p:cViewPr>
        <p:scale>
          <a:sx n="75" d="100"/>
          <a:sy n="75" d="100"/>
        </p:scale>
        <p:origin x="-2664" y="-96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64D55166-BCDA-453C-8DE4-E5FD961184A0}" type="datetimeFigureOut">
              <a:rPr lang="ru-RU" smtClean="0"/>
              <a:pPr/>
              <a:t>06.07.2018</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A3774527-D9A9-4AB4-9C43-76C20E5509E6}"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4D55166-BCDA-453C-8DE4-E5FD961184A0}" type="datetimeFigureOut">
              <a:rPr lang="ru-RU" smtClean="0"/>
              <a:pPr/>
              <a:t>06.07.2018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3774527-D9A9-4AB4-9C43-76C20E5509E6}"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4D55166-BCDA-453C-8DE4-E5FD961184A0}" type="datetimeFigureOut">
              <a:rPr lang="ru-RU" smtClean="0"/>
              <a:pPr/>
              <a:t>06.07.2018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3774527-D9A9-4AB4-9C43-76C20E5509E6}"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64D55166-BCDA-453C-8DE4-E5FD961184A0}" type="datetimeFigureOut">
              <a:rPr lang="ru-RU" smtClean="0"/>
              <a:pPr/>
              <a:t>06.07.2018</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A3774527-D9A9-4AB4-9C43-76C20E5509E6}"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64D55166-BCDA-453C-8DE4-E5FD961184A0}" type="datetimeFigureOut">
              <a:rPr lang="ru-RU" smtClean="0"/>
              <a:pPr/>
              <a:t>06.07.2018</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A3774527-D9A9-4AB4-9C43-76C20E5509E6}"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64D55166-BCDA-453C-8DE4-E5FD961184A0}" type="datetimeFigureOut">
              <a:rPr lang="ru-RU" smtClean="0"/>
              <a:pPr/>
              <a:t>06.07.2018</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A3774527-D9A9-4AB4-9C43-76C20E5509E6}"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64D55166-BCDA-453C-8DE4-E5FD961184A0}" type="datetimeFigureOut">
              <a:rPr lang="ru-RU" smtClean="0"/>
              <a:pPr/>
              <a:t>06.07.2018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A3774527-D9A9-4AB4-9C43-76C20E5509E6}"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64D55166-BCDA-453C-8DE4-E5FD961184A0}" type="datetimeFigureOut">
              <a:rPr lang="ru-RU" smtClean="0"/>
              <a:pPr/>
              <a:t>06.07.2018</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3774527-D9A9-4AB4-9C43-76C20E5509E6}"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64D55166-BCDA-453C-8DE4-E5FD961184A0}" type="datetimeFigureOut">
              <a:rPr lang="ru-RU" smtClean="0"/>
              <a:pPr/>
              <a:t>06.07.2018</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3774527-D9A9-4AB4-9C43-76C20E5509E6}"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64D55166-BCDA-453C-8DE4-E5FD961184A0}" type="datetimeFigureOut">
              <a:rPr lang="ru-RU" smtClean="0"/>
              <a:pPr/>
              <a:t>06.07.2018</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3774527-D9A9-4AB4-9C43-76C20E5509E6}"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64D55166-BCDA-453C-8DE4-E5FD961184A0}" type="datetimeFigureOut">
              <a:rPr lang="ru-RU" smtClean="0"/>
              <a:pPr/>
              <a:t>06.07.2018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A3774527-D9A9-4AB4-9C43-76C20E5509E6}"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64D55166-BCDA-453C-8DE4-E5FD961184A0}" type="datetimeFigureOut">
              <a:rPr lang="ru-RU" smtClean="0"/>
              <a:pPr/>
              <a:t>06.07.2018</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A3774527-D9A9-4AB4-9C43-76C20E5509E6}"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slide" Target="slide3.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slide" Target="slide3.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slide" Target="slide3.xml"/></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slide" Target="slide3.xml"/></Relationships>
</file>

<file path=ppt/slides/_rels/slide1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24.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slide" Target="slide3.xml"/></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 Id="rId4" Type="http://schemas.openxmlformats.org/officeDocument/2006/relationships/slide" Target="slide3.xml"/></Relationships>
</file>

<file path=ppt/slides/_rels/slide1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 Id="rId4" Type="http://schemas.openxmlformats.org/officeDocument/2006/relationships/slide" Target="slide3.xml"/></Relationships>
</file>

<file path=ppt/slides/_rels/slide1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 Id="rId4" Type="http://schemas.openxmlformats.org/officeDocument/2006/relationships/slide" Target="slide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image" Target="../media/image33.jpeg"/><Relationship Id="rId1" Type="http://schemas.openxmlformats.org/officeDocument/2006/relationships/slideLayout" Target="../slideLayouts/slideLayout2.xml"/><Relationship Id="rId4" Type="http://schemas.openxmlformats.org/officeDocument/2006/relationships/slide" Target="slide3.xml"/></Relationships>
</file>

<file path=ppt/slides/_rels/slide3.xml.rels><?xml version="1.0" encoding="UTF-8" standalone="yes"?>
<Relationships xmlns="http://schemas.openxmlformats.org/package/2006/relationships"><Relationship Id="rId8" Type="http://schemas.openxmlformats.org/officeDocument/2006/relationships/slide" Target="slide11.xml"/><Relationship Id="rId13" Type="http://schemas.openxmlformats.org/officeDocument/2006/relationships/slide" Target="slide18.xml"/><Relationship Id="rId3" Type="http://schemas.openxmlformats.org/officeDocument/2006/relationships/slide" Target="slide6.xml"/><Relationship Id="rId7" Type="http://schemas.openxmlformats.org/officeDocument/2006/relationships/slide" Target="slide10.xml"/><Relationship Id="rId12" Type="http://schemas.openxmlformats.org/officeDocument/2006/relationships/slide" Target="slide13.xml"/><Relationship Id="rId2" Type="http://schemas.openxmlformats.org/officeDocument/2006/relationships/slide" Target="slide5.xml"/><Relationship Id="rId16" Type="http://schemas.openxmlformats.org/officeDocument/2006/relationships/slide" Target="slide19.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5.xml"/><Relationship Id="rId5" Type="http://schemas.openxmlformats.org/officeDocument/2006/relationships/slide" Target="slide8.xml"/><Relationship Id="rId15" Type="http://schemas.openxmlformats.org/officeDocument/2006/relationships/slide" Target="slide14.xml"/><Relationship Id="rId10" Type="http://schemas.openxmlformats.org/officeDocument/2006/relationships/slide" Target="slide17.xml"/><Relationship Id="rId4" Type="http://schemas.openxmlformats.org/officeDocument/2006/relationships/slide" Target="slide7.xml"/><Relationship Id="rId9" Type="http://schemas.openxmlformats.org/officeDocument/2006/relationships/slide" Target="slide12.xml"/><Relationship Id="rId14" Type="http://schemas.openxmlformats.org/officeDocument/2006/relationships/slide" Target="slide16.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slide" Target="slide3.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slide" Target="slide3.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slide" Target="slide3.xml"/></Relationships>
</file>

<file path=ppt/slides/_rels/slide7.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slide" Target="slide3.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slide" Target="slide3.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slide" Target="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57158" y="1571612"/>
            <a:ext cx="8458200" cy="1350643"/>
          </a:xfrm>
        </p:spPr>
        <p:txBody>
          <a:bodyPr>
            <a:normAutofit fontScale="90000"/>
          </a:bodyPr>
          <a:lstStyle/>
          <a:p>
            <a:pPr algn="r"/>
            <a:r>
              <a:rPr lang="ru-RU" sz="4800" b="1" dirty="0" smtClean="0">
                <a:latin typeface="Arial" pitchFamily="34" charset="0"/>
                <a:cs typeface="Arial" pitchFamily="34" charset="0"/>
              </a:rPr>
              <a:t>ИСТОРИЯ РАЗВИТИЯ ЭЛЕКТРИЧЕСТВА</a:t>
            </a:r>
            <a:endParaRPr lang="ru-RU" sz="4800" b="1" dirty="0">
              <a:latin typeface="Arial" pitchFamily="34" charset="0"/>
              <a:cs typeface="Arial" pitchFamily="34" charset="0"/>
            </a:endParaRPr>
          </a:p>
        </p:txBody>
      </p:sp>
      <p:sp>
        <p:nvSpPr>
          <p:cNvPr id="3" name="Подзаголовок 2"/>
          <p:cNvSpPr>
            <a:spLocks noGrp="1"/>
          </p:cNvSpPr>
          <p:nvPr>
            <p:ph type="subTitle" idx="1"/>
          </p:nvPr>
        </p:nvSpPr>
        <p:spPr>
          <a:xfrm>
            <a:off x="1142976" y="285728"/>
            <a:ext cx="7715304" cy="714380"/>
          </a:xfrm>
        </p:spPr>
        <p:txBody>
          <a:bodyPr>
            <a:normAutofit fontScale="55000" lnSpcReduction="20000"/>
          </a:bodyPr>
          <a:lstStyle/>
          <a:p>
            <a:pPr algn="ctr"/>
            <a:r>
              <a:rPr lang="ru-RU" b="1" dirty="0" smtClean="0">
                <a:latin typeface="Arial" pitchFamily="34" charset="0"/>
                <a:cs typeface="Arial" pitchFamily="34" charset="0"/>
              </a:rPr>
              <a:t>МУНИЦИПАЛЬНОЕ ОБРАЗОВАТЕЛЬНОЕ УЧРЕЖДЕНИЕ</a:t>
            </a:r>
          </a:p>
          <a:p>
            <a:pPr algn="ctr"/>
            <a:r>
              <a:rPr lang="ru-RU" b="1" dirty="0" smtClean="0">
                <a:latin typeface="Arial" pitchFamily="34" charset="0"/>
                <a:cs typeface="Arial" pitchFamily="34" charset="0"/>
              </a:rPr>
              <a:t>ДУБКОВСКАЯ СРЕДНЯЯ ОБЩЕОБРАЗОВАТЕЛЬНАЯ ШКОЛА</a:t>
            </a:r>
          </a:p>
          <a:p>
            <a:pPr algn="ctr"/>
            <a:r>
              <a:rPr lang="ru-RU" b="1" dirty="0" smtClean="0">
                <a:latin typeface="Arial" pitchFamily="34" charset="0"/>
                <a:cs typeface="Arial" pitchFamily="34" charset="0"/>
              </a:rPr>
              <a:t>ПЕРЕСЛАВСКОГО МУНИЦИПАЛЬНОГО РАЙОНА</a:t>
            </a:r>
            <a:endParaRPr lang="ru-RU" b="1" dirty="0">
              <a:latin typeface="Arial" pitchFamily="34" charset="0"/>
              <a:cs typeface="Arial" pitchFamily="34" charset="0"/>
            </a:endParaRPr>
          </a:p>
        </p:txBody>
      </p:sp>
      <p:sp>
        <p:nvSpPr>
          <p:cNvPr id="4" name="TextBox 3"/>
          <p:cNvSpPr txBox="1"/>
          <p:nvPr/>
        </p:nvSpPr>
        <p:spPr>
          <a:xfrm>
            <a:off x="6215074" y="3571876"/>
            <a:ext cx="2707280" cy="2246769"/>
          </a:xfrm>
          <a:prstGeom prst="rect">
            <a:avLst/>
          </a:prstGeom>
          <a:noFill/>
        </p:spPr>
        <p:txBody>
          <a:bodyPr wrap="square" rtlCol="0">
            <a:spAutoFit/>
          </a:bodyPr>
          <a:lstStyle/>
          <a:p>
            <a:r>
              <a:rPr lang="ru-RU" sz="1400" dirty="0" smtClean="0"/>
              <a:t>Работу выполнили</a:t>
            </a:r>
          </a:p>
          <a:p>
            <a:r>
              <a:rPr lang="ru-RU" sz="1400" dirty="0" smtClean="0"/>
              <a:t>обучающиеся </a:t>
            </a:r>
            <a:r>
              <a:rPr lang="ru-RU" sz="1400" dirty="0" smtClean="0"/>
              <a:t>10 </a:t>
            </a:r>
            <a:r>
              <a:rPr lang="ru-RU" sz="1400" dirty="0" smtClean="0"/>
              <a:t>класса:</a:t>
            </a:r>
          </a:p>
          <a:p>
            <a:r>
              <a:rPr lang="ru-RU" sz="1400" dirty="0" smtClean="0"/>
              <a:t>Бабаева А. Беляев П., </a:t>
            </a:r>
          </a:p>
          <a:p>
            <a:r>
              <a:rPr lang="ru-RU" sz="1400" dirty="0" err="1" smtClean="0"/>
              <a:t>Клименко</a:t>
            </a:r>
            <a:r>
              <a:rPr lang="ru-RU" sz="1400" dirty="0" smtClean="0"/>
              <a:t> В., Фадеева Т. </a:t>
            </a:r>
            <a:endParaRPr lang="ru-RU" sz="1400" dirty="0" smtClean="0"/>
          </a:p>
          <a:p>
            <a:endParaRPr lang="ru-RU" sz="1400" dirty="0" smtClean="0"/>
          </a:p>
          <a:p>
            <a:r>
              <a:rPr lang="ru-RU" sz="1400" dirty="0" smtClean="0"/>
              <a:t>Руководитель:</a:t>
            </a:r>
          </a:p>
          <a:p>
            <a:r>
              <a:rPr lang="ru-RU" sz="1400" dirty="0" smtClean="0"/>
              <a:t>Беляев А.А. </a:t>
            </a:r>
          </a:p>
          <a:p>
            <a:r>
              <a:rPr lang="ru-RU" sz="1400" dirty="0" smtClean="0"/>
              <a:t>учитель </a:t>
            </a:r>
            <a:r>
              <a:rPr lang="ru-RU" sz="1400" dirty="0" smtClean="0"/>
              <a:t>первой </a:t>
            </a:r>
          </a:p>
          <a:p>
            <a:r>
              <a:rPr lang="ru-RU" sz="1400" dirty="0" smtClean="0"/>
              <a:t>квалификационной </a:t>
            </a:r>
          </a:p>
          <a:p>
            <a:r>
              <a:rPr lang="ru-RU" sz="1400" dirty="0" smtClean="0"/>
              <a:t>категории</a:t>
            </a:r>
            <a:endParaRPr lang="ru-RU" sz="1400" dirty="0"/>
          </a:p>
        </p:txBody>
      </p:sp>
      <p:sp>
        <p:nvSpPr>
          <p:cNvPr id="5" name="TextBox 4"/>
          <p:cNvSpPr txBox="1"/>
          <p:nvPr/>
        </p:nvSpPr>
        <p:spPr>
          <a:xfrm>
            <a:off x="4500562" y="6000768"/>
            <a:ext cx="1011815" cy="646331"/>
          </a:xfrm>
          <a:prstGeom prst="rect">
            <a:avLst/>
          </a:prstGeom>
          <a:noFill/>
        </p:spPr>
        <p:txBody>
          <a:bodyPr wrap="none" rtlCol="0">
            <a:spAutoFit/>
          </a:bodyPr>
          <a:lstStyle/>
          <a:p>
            <a:pPr algn="ctr"/>
            <a:r>
              <a:rPr lang="ru-RU" dirty="0" smtClean="0"/>
              <a:t>п. Дубки</a:t>
            </a:r>
          </a:p>
          <a:p>
            <a:pPr algn="ctr"/>
            <a:r>
              <a:rPr lang="ru-RU" dirty="0" smtClean="0"/>
              <a:t>2014</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r"/>
            <a:r>
              <a:rPr lang="ru-RU" sz="3200" b="1" dirty="0" smtClean="0">
                <a:latin typeface="Arial" pitchFamily="34" charset="0"/>
                <a:cs typeface="Arial" pitchFamily="34" charset="0"/>
              </a:rPr>
              <a:t>Рождение электротехники</a:t>
            </a:r>
            <a:endParaRPr lang="ru-RU" sz="3200" b="1" dirty="0">
              <a:latin typeface="Arial" pitchFamily="34" charset="0"/>
              <a:cs typeface="Arial" pitchFamily="34" charset="0"/>
            </a:endParaRPr>
          </a:p>
        </p:txBody>
      </p:sp>
      <p:sp>
        <p:nvSpPr>
          <p:cNvPr id="3" name="Содержимое 2"/>
          <p:cNvSpPr>
            <a:spLocks noGrp="1"/>
          </p:cNvSpPr>
          <p:nvPr>
            <p:ph idx="1"/>
          </p:nvPr>
        </p:nvSpPr>
        <p:spPr/>
        <p:txBody>
          <a:bodyPr>
            <a:normAutofit/>
          </a:bodyPr>
          <a:lstStyle/>
          <a:p>
            <a:pPr algn="just">
              <a:buNone/>
            </a:pPr>
            <a:r>
              <a:rPr lang="ru-RU" b="1"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В</a:t>
            </a:r>
            <a:r>
              <a:rPr lang="ru-RU" b="1" dirty="0" smtClean="0">
                <a:latin typeface="Times New Roman" pitchFamily="18" charset="0"/>
                <a:cs typeface="Times New Roman" pitchFamily="18" charset="0"/>
              </a:rPr>
              <a:t> 1831 году</a:t>
            </a:r>
            <a:r>
              <a:rPr lang="ru-RU" dirty="0" smtClean="0">
                <a:latin typeface="Times New Roman" pitchFamily="18" charset="0"/>
                <a:cs typeface="Times New Roman" pitchFamily="18" charset="0"/>
              </a:rPr>
              <a:t> Майкл Фарадей (1791 – 1867) открыл электромагнитную индукцию, лежащую в основе современного промышленного производства электричества и многих его применений. Создал первую модель электродвигателя. Среди других его открытий — трансформатор, униполярный генератор (диск Фарадея) и др.</a:t>
            </a:r>
          </a:p>
          <a:p>
            <a:endParaRPr lang="ru-RU" dirty="0"/>
          </a:p>
        </p:txBody>
      </p:sp>
      <p:pic>
        <p:nvPicPr>
          <p:cNvPr id="22532" name="Picture 4" descr="http://birthday.pub2.ru/wp-content/uploads/2013/09/09-114x150.jpg"/>
          <p:cNvPicPr>
            <a:picLocks noChangeAspect="1" noChangeArrowheads="1"/>
          </p:cNvPicPr>
          <p:nvPr/>
        </p:nvPicPr>
        <p:blipFill>
          <a:blip r:embed="rId2" cstate="print"/>
          <a:srcRect/>
          <a:stretch>
            <a:fillRect/>
          </a:stretch>
        </p:blipFill>
        <p:spPr bwMode="auto">
          <a:xfrm>
            <a:off x="0" y="0"/>
            <a:ext cx="1566244" cy="2060848"/>
          </a:xfrm>
          <a:prstGeom prst="rect">
            <a:avLst/>
          </a:prstGeom>
          <a:noFill/>
        </p:spPr>
      </p:pic>
      <p:pic>
        <p:nvPicPr>
          <p:cNvPr id="22538" name="Picture 10" descr="https://upload.wikimedia.org/wikipedia/commons/1/19/Faraday_disk_generator.jpg"/>
          <p:cNvPicPr>
            <a:picLocks noChangeAspect="1" noChangeArrowheads="1"/>
          </p:cNvPicPr>
          <p:nvPr/>
        </p:nvPicPr>
        <p:blipFill>
          <a:blip r:embed="rId3" cstate="print"/>
          <a:srcRect/>
          <a:stretch>
            <a:fillRect/>
          </a:stretch>
        </p:blipFill>
        <p:spPr bwMode="auto">
          <a:xfrm>
            <a:off x="6792092" y="5013176"/>
            <a:ext cx="2351908" cy="1844824"/>
          </a:xfrm>
          <a:prstGeom prst="rect">
            <a:avLst/>
          </a:prstGeom>
          <a:noFill/>
        </p:spPr>
      </p:pic>
      <p:sp>
        <p:nvSpPr>
          <p:cNvPr id="8" name="Управляющая кнопка: в начало 7">
            <a:hlinkClick r:id="rId4" action="ppaction://hlinksldjump" highlightClick="1"/>
          </p:cNvPr>
          <p:cNvSpPr/>
          <p:nvPr/>
        </p:nvSpPr>
        <p:spPr>
          <a:xfrm>
            <a:off x="827584" y="6093296"/>
            <a:ext cx="504056" cy="360040"/>
          </a:xfrm>
          <a:prstGeom prst="actionButtonBeginning">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 name="Управляющая кнопка: назад 8">
            <a:hlinkClick r:id="" action="ppaction://hlinkshowjump?jump=previousslide" highlightClick="1"/>
          </p:cNvPr>
          <p:cNvSpPr/>
          <p:nvPr/>
        </p:nvSpPr>
        <p:spPr>
          <a:xfrm>
            <a:off x="8028384" y="0"/>
            <a:ext cx="432048" cy="360040"/>
          </a:xfrm>
          <a:prstGeom prst="actionButtonBackPrevious">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0" name="Управляющая кнопка: далее 9">
            <a:hlinkClick r:id="" action="ppaction://hlinkshowjump?jump=nextslide" highlightClick="1"/>
          </p:cNvPr>
          <p:cNvSpPr/>
          <p:nvPr/>
        </p:nvSpPr>
        <p:spPr>
          <a:xfrm>
            <a:off x="8711952" y="0"/>
            <a:ext cx="432048" cy="360040"/>
          </a:xfrm>
          <a:prstGeom prst="actionButtonForwardNex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r"/>
            <a:r>
              <a:rPr lang="ru-RU" sz="3200" b="1" dirty="0" smtClean="0">
                <a:latin typeface="Arial" pitchFamily="34" charset="0"/>
                <a:cs typeface="Arial" pitchFamily="34" charset="0"/>
              </a:rPr>
              <a:t>Электродвигатель</a:t>
            </a:r>
            <a:endParaRPr lang="ru-RU" sz="3200" b="1" dirty="0">
              <a:latin typeface="Arial" pitchFamily="34" charset="0"/>
              <a:cs typeface="Arial" pitchFamily="34" charset="0"/>
            </a:endParaRPr>
          </a:p>
        </p:txBody>
      </p:sp>
      <p:sp>
        <p:nvSpPr>
          <p:cNvPr id="3" name="Содержимое 2"/>
          <p:cNvSpPr>
            <a:spLocks noGrp="1"/>
          </p:cNvSpPr>
          <p:nvPr>
            <p:ph idx="1"/>
          </p:nvPr>
        </p:nvSpPr>
        <p:spPr/>
        <p:txBody>
          <a:bodyPr>
            <a:normAutofit/>
          </a:bodyPr>
          <a:lstStyle/>
          <a:p>
            <a:pPr algn="just">
              <a:buNone/>
            </a:pPr>
            <a:r>
              <a:rPr lang="ru-RU" dirty="0" smtClean="0">
                <a:latin typeface="Times New Roman" pitchFamily="18" charset="0"/>
                <a:cs typeface="Times New Roman" pitchFamily="18" charset="0"/>
              </a:rPr>
              <a:t>                  В </a:t>
            </a:r>
            <a:r>
              <a:rPr lang="ru-RU" b="1" dirty="0" smtClean="0">
                <a:latin typeface="Times New Roman" pitchFamily="18" charset="0"/>
                <a:cs typeface="Times New Roman" pitchFamily="18" charset="0"/>
              </a:rPr>
              <a:t>1834 году </a:t>
            </a:r>
            <a:r>
              <a:rPr lang="ru-RU" dirty="0" smtClean="0">
                <a:latin typeface="Times New Roman" pitchFamily="18" charset="0"/>
                <a:cs typeface="Times New Roman" pitchFamily="18" charset="0"/>
              </a:rPr>
              <a:t>Борис Семенович Якоби (1801 – 1874) создал первый в мире электродвигатель с непосредственным вращением рабочего вала. Прославился открытием гальванопластики. Построил первый телеграфный аппарат, печатающий буквы.</a:t>
            </a:r>
            <a:r>
              <a:rPr lang="ru-RU" dirty="0" smtClean="0"/>
              <a:t> </a:t>
            </a:r>
            <a:endParaRPr lang="ru-RU" dirty="0">
              <a:latin typeface="Times New Roman" pitchFamily="18" charset="0"/>
              <a:cs typeface="Times New Roman" pitchFamily="18" charset="0"/>
            </a:endParaRPr>
          </a:p>
        </p:txBody>
      </p:sp>
      <p:pic>
        <p:nvPicPr>
          <p:cNvPr id="23554" name="Picture 2" descr="Moritz Hermann von Jacobi 1856.jpg"/>
          <p:cNvPicPr>
            <a:picLocks noChangeAspect="1" noChangeArrowheads="1"/>
          </p:cNvPicPr>
          <p:nvPr/>
        </p:nvPicPr>
        <p:blipFill>
          <a:blip r:embed="rId2" cstate="print"/>
          <a:srcRect/>
          <a:stretch>
            <a:fillRect/>
          </a:stretch>
        </p:blipFill>
        <p:spPr bwMode="auto">
          <a:xfrm>
            <a:off x="0" y="1"/>
            <a:ext cx="1509778" cy="2060847"/>
          </a:xfrm>
          <a:prstGeom prst="rect">
            <a:avLst/>
          </a:prstGeom>
          <a:noFill/>
        </p:spPr>
      </p:pic>
      <p:pic>
        <p:nvPicPr>
          <p:cNvPr id="23556" name="Picture 4" descr="Изобретатели двигателей"/>
          <p:cNvPicPr>
            <a:picLocks noChangeAspect="1" noChangeArrowheads="1"/>
          </p:cNvPicPr>
          <p:nvPr/>
        </p:nvPicPr>
        <p:blipFill>
          <a:blip r:embed="rId3" cstate="print"/>
          <a:srcRect/>
          <a:stretch>
            <a:fillRect/>
          </a:stretch>
        </p:blipFill>
        <p:spPr bwMode="auto">
          <a:xfrm>
            <a:off x="6286500" y="4657725"/>
            <a:ext cx="2857500" cy="2200275"/>
          </a:xfrm>
          <a:prstGeom prst="rect">
            <a:avLst/>
          </a:prstGeom>
          <a:noFill/>
        </p:spPr>
      </p:pic>
      <p:sp>
        <p:nvSpPr>
          <p:cNvPr id="8" name="Управляющая кнопка: в начало 7">
            <a:hlinkClick r:id="rId4" action="ppaction://hlinksldjump" highlightClick="1"/>
          </p:cNvPr>
          <p:cNvSpPr/>
          <p:nvPr/>
        </p:nvSpPr>
        <p:spPr>
          <a:xfrm>
            <a:off x="827584" y="6093296"/>
            <a:ext cx="504056" cy="360040"/>
          </a:xfrm>
          <a:prstGeom prst="actionButtonBeginning">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 name="Управляющая кнопка: назад 8">
            <a:hlinkClick r:id="" action="ppaction://hlinkshowjump?jump=previousslide" highlightClick="1"/>
          </p:cNvPr>
          <p:cNvSpPr/>
          <p:nvPr/>
        </p:nvSpPr>
        <p:spPr>
          <a:xfrm>
            <a:off x="8028384" y="0"/>
            <a:ext cx="432048" cy="360040"/>
          </a:xfrm>
          <a:prstGeom prst="actionButtonBackPrevious">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0" name="Управляющая кнопка: далее 9">
            <a:hlinkClick r:id="" action="ppaction://hlinkshowjump?jump=nextslide" highlightClick="1"/>
          </p:cNvPr>
          <p:cNvSpPr/>
          <p:nvPr/>
        </p:nvSpPr>
        <p:spPr>
          <a:xfrm>
            <a:off x="8711952" y="0"/>
            <a:ext cx="432048" cy="360040"/>
          </a:xfrm>
          <a:prstGeom prst="actionButtonForwardNex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r"/>
            <a:r>
              <a:rPr lang="ru-RU" sz="3200" b="1" dirty="0" smtClean="0">
                <a:latin typeface="Arial" pitchFamily="34" charset="0"/>
                <a:cs typeface="Arial" pitchFamily="34" charset="0"/>
              </a:rPr>
              <a:t>телефон</a:t>
            </a:r>
            <a:endParaRPr lang="ru-RU" sz="3200" b="1" dirty="0">
              <a:latin typeface="Arial" pitchFamily="34" charset="0"/>
              <a:cs typeface="Arial" pitchFamily="34" charset="0"/>
            </a:endParaRPr>
          </a:p>
        </p:txBody>
      </p:sp>
      <p:sp>
        <p:nvSpPr>
          <p:cNvPr id="3" name="Содержимое 2"/>
          <p:cNvSpPr>
            <a:spLocks noGrp="1"/>
          </p:cNvSpPr>
          <p:nvPr>
            <p:ph idx="1"/>
          </p:nvPr>
        </p:nvSpPr>
        <p:spPr/>
        <p:txBody>
          <a:bodyPr/>
          <a:lstStyle/>
          <a:p>
            <a:pPr algn="just"/>
            <a:r>
              <a:rPr lang="ru-RU" dirty="0" smtClean="0">
                <a:latin typeface="Times New Roman" pitchFamily="18" charset="0"/>
                <a:cs typeface="Times New Roman" pitchFamily="18" charset="0"/>
              </a:rPr>
              <a:t>            В </a:t>
            </a:r>
            <a:r>
              <a:rPr lang="ru-RU" b="1" dirty="0" smtClean="0">
                <a:latin typeface="Times New Roman" pitchFamily="18" charset="0"/>
                <a:cs typeface="Times New Roman" pitchFamily="18" charset="0"/>
              </a:rPr>
              <a:t>1860 году </a:t>
            </a:r>
            <a:r>
              <a:rPr lang="ru-RU" dirty="0" smtClean="0">
                <a:latin typeface="Times New Roman" pitchFamily="18" charset="0"/>
                <a:cs typeface="Times New Roman" pitchFamily="18" charset="0"/>
              </a:rPr>
              <a:t>Антонио </a:t>
            </a:r>
            <a:r>
              <a:rPr lang="ru-RU" dirty="0" err="1" smtClean="0">
                <a:latin typeface="Times New Roman" pitchFamily="18" charset="0"/>
                <a:cs typeface="Times New Roman" pitchFamily="18" charset="0"/>
              </a:rPr>
              <a:t>Меуччи</a:t>
            </a:r>
            <a:r>
              <a:rPr lang="ru-RU" dirty="0" smtClean="0">
                <a:latin typeface="Times New Roman" pitchFamily="18" charset="0"/>
                <a:cs typeface="Times New Roman" pitchFamily="18" charset="0"/>
              </a:rPr>
              <a:t> (1808 – 1889) пришел к выводу о возможности превращения звуковой вибрации в электрические импульсы, что позволяет передавать голос на дистанцию с помощью проводов. Именно он является подлинным изобретателем телефона. </a:t>
            </a:r>
            <a:endParaRPr lang="ru-RU" dirty="0">
              <a:latin typeface="Times New Roman" pitchFamily="18" charset="0"/>
              <a:cs typeface="Times New Roman" pitchFamily="18" charset="0"/>
            </a:endParaRPr>
          </a:p>
        </p:txBody>
      </p:sp>
      <p:pic>
        <p:nvPicPr>
          <p:cNvPr id="24578" name="Picture 2" descr="http://www.samag.ru/uploads/articles/2010/06/90_94_History_Telephony/image003.jpg"/>
          <p:cNvPicPr>
            <a:picLocks noChangeAspect="1" noChangeArrowheads="1"/>
          </p:cNvPicPr>
          <p:nvPr/>
        </p:nvPicPr>
        <p:blipFill>
          <a:blip r:embed="rId2" cstate="print"/>
          <a:srcRect/>
          <a:stretch>
            <a:fillRect/>
          </a:stretch>
        </p:blipFill>
        <p:spPr bwMode="auto">
          <a:xfrm>
            <a:off x="0" y="0"/>
            <a:ext cx="1691680" cy="2088168"/>
          </a:xfrm>
          <a:prstGeom prst="rect">
            <a:avLst/>
          </a:prstGeom>
          <a:noFill/>
        </p:spPr>
      </p:pic>
      <p:pic>
        <p:nvPicPr>
          <p:cNvPr id="24580" name="Picture 4" descr="http://www.moscowmap.ru/_public/article-img/starinnyye-telefonnyye-apparaty-0.jpg"/>
          <p:cNvPicPr>
            <a:picLocks noChangeAspect="1" noChangeArrowheads="1"/>
          </p:cNvPicPr>
          <p:nvPr/>
        </p:nvPicPr>
        <p:blipFill>
          <a:blip r:embed="rId3" cstate="print"/>
          <a:srcRect/>
          <a:stretch>
            <a:fillRect/>
          </a:stretch>
        </p:blipFill>
        <p:spPr bwMode="auto">
          <a:xfrm>
            <a:off x="6052730" y="4797151"/>
            <a:ext cx="3091270" cy="2060847"/>
          </a:xfrm>
          <a:prstGeom prst="rect">
            <a:avLst/>
          </a:prstGeom>
          <a:noFill/>
        </p:spPr>
      </p:pic>
      <p:sp>
        <p:nvSpPr>
          <p:cNvPr id="8" name="Управляющая кнопка: в начало 7">
            <a:hlinkClick r:id="rId4" action="ppaction://hlinksldjump" highlightClick="1"/>
          </p:cNvPr>
          <p:cNvSpPr/>
          <p:nvPr/>
        </p:nvSpPr>
        <p:spPr>
          <a:xfrm>
            <a:off x="827584" y="6093296"/>
            <a:ext cx="504056" cy="360040"/>
          </a:xfrm>
          <a:prstGeom prst="actionButtonBeginning">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 name="Управляющая кнопка: назад 8">
            <a:hlinkClick r:id="" action="ppaction://hlinkshowjump?jump=previousslide" highlightClick="1"/>
          </p:cNvPr>
          <p:cNvSpPr/>
          <p:nvPr/>
        </p:nvSpPr>
        <p:spPr>
          <a:xfrm>
            <a:off x="8028384" y="0"/>
            <a:ext cx="432048" cy="360040"/>
          </a:xfrm>
          <a:prstGeom prst="actionButtonBackPrevious">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0" name="Управляющая кнопка: далее 9">
            <a:hlinkClick r:id="" action="ppaction://hlinkshowjump?jump=nextslide" highlightClick="1"/>
          </p:cNvPr>
          <p:cNvSpPr/>
          <p:nvPr/>
        </p:nvSpPr>
        <p:spPr>
          <a:xfrm>
            <a:off x="8711952" y="0"/>
            <a:ext cx="432048" cy="360040"/>
          </a:xfrm>
          <a:prstGeom prst="actionButtonForwardNex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r"/>
            <a:r>
              <a:rPr lang="ru-RU" sz="3200" b="1" dirty="0" smtClean="0">
                <a:latin typeface="Arial" pitchFamily="34" charset="0"/>
                <a:cs typeface="Arial" pitchFamily="34" charset="0"/>
              </a:rPr>
              <a:t>электростанция</a:t>
            </a:r>
            <a:endParaRPr lang="ru-RU" sz="3200" b="1" dirty="0">
              <a:latin typeface="Arial" pitchFamily="34" charset="0"/>
              <a:cs typeface="Arial" pitchFamily="34" charset="0"/>
            </a:endParaRPr>
          </a:p>
        </p:txBody>
      </p:sp>
      <p:sp>
        <p:nvSpPr>
          <p:cNvPr id="3" name="Содержимое 2"/>
          <p:cNvSpPr>
            <a:spLocks noGrp="1"/>
          </p:cNvSpPr>
          <p:nvPr>
            <p:ph idx="1"/>
          </p:nvPr>
        </p:nvSpPr>
        <p:spPr/>
        <p:txBody>
          <a:bodyPr/>
          <a:lstStyle/>
          <a:p>
            <a:pPr>
              <a:buNone/>
            </a:pPr>
            <a:r>
              <a:rPr lang="ru-RU" dirty="0" smtClean="0"/>
              <a:t>               </a:t>
            </a:r>
            <a:r>
              <a:rPr lang="ru-RU" dirty="0" smtClean="0">
                <a:latin typeface="Times New Roman" pitchFamily="18" charset="0"/>
                <a:cs typeface="Times New Roman" pitchFamily="18" charset="0"/>
              </a:rPr>
              <a:t>В </a:t>
            </a:r>
            <a:r>
              <a:rPr lang="ru-RU" b="1" dirty="0" smtClean="0">
                <a:latin typeface="Times New Roman" pitchFamily="18" charset="0"/>
                <a:cs typeface="Times New Roman" pitchFamily="18" charset="0"/>
              </a:rPr>
              <a:t>1882 году </a:t>
            </a:r>
            <a:r>
              <a:rPr lang="ru-RU" dirty="0" smtClean="0">
                <a:latin typeface="Times New Roman" pitchFamily="18" charset="0"/>
                <a:cs typeface="Times New Roman" pitchFamily="18" charset="0"/>
              </a:rPr>
              <a:t>Томасом Эдисоном (1847 – 1931) была построена первая центральная электрическая станция на </a:t>
            </a:r>
            <a:r>
              <a:rPr lang="ru-RU" dirty="0" err="1" smtClean="0">
                <a:latin typeface="Times New Roman" pitchFamily="18" charset="0"/>
                <a:cs typeface="Times New Roman" pitchFamily="18" charset="0"/>
              </a:rPr>
              <a:t>Пирльстрит</a:t>
            </a:r>
            <a:r>
              <a:rPr lang="ru-RU" dirty="0" smtClean="0">
                <a:latin typeface="Times New Roman" pitchFamily="18" charset="0"/>
                <a:cs typeface="Times New Roman" pitchFamily="18" charset="0"/>
              </a:rPr>
              <a:t> в Нью-Йорке для питания осветительной нагрузки. Для освещения использовались лампы накаливания, на которые Эдисон получил патент в 1879 году.</a:t>
            </a:r>
            <a:endParaRPr lang="ru-RU" dirty="0">
              <a:latin typeface="Times New Roman" pitchFamily="18" charset="0"/>
              <a:cs typeface="Times New Roman" pitchFamily="18" charset="0"/>
            </a:endParaRPr>
          </a:p>
        </p:txBody>
      </p:sp>
      <p:pic>
        <p:nvPicPr>
          <p:cNvPr id="1026" name="Picture 2" descr="Thomas Edison Light Bulb Failure"/>
          <p:cNvPicPr>
            <a:picLocks noChangeAspect="1" noChangeArrowheads="1"/>
          </p:cNvPicPr>
          <p:nvPr/>
        </p:nvPicPr>
        <p:blipFill>
          <a:blip r:embed="rId2" cstate="print"/>
          <a:srcRect/>
          <a:stretch>
            <a:fillRect/>
          </a:stretch>
        </p:blipFill>
        <p:spPr bwMode="auto">
          <a:xfrm>
            <a:off x="1" y="0"/>
            <a:ext cx="1777959" cy="2132856"/>
          </a:xfrm>
          <a:prstGeom prst="rect">
            <a:avLst/>
          </a:prstGeom>
          <a:noFill/>
        </p:spPr>
      </p:pic>
      <p:pic>
        <p:nvPicPr>
          <p:cNvPr id="2051" name="Picture 3"/>
          <p:cNvPicPr>
            <a:picLocks noChangeAspect="1" noChangeArrowheads="1"/>
          </p:cNvPicPr>
          <p:nvPr/>
        </p:nvPicPr>
        <p:blipFill>
          <a:blip r:embed="rId3" cstate="print"/>
          <a:srcRect/>
          <a:stretch>
            <a:fillRect/>
          </a:stretch>
        </p:blipFill>
        <p:spPr bwMode="auto">
          <a:xfrm>
            <a:off x="5652120" y="4521378"/>
            <a:ext cx="3491880" cy="2336622"/>
          </a:xfrm>
          <a:prstGeom prst="rect">
            <a:avLst/>
          </a:prstGeom>
          <a:noFill/>
          <a:ln w="9525">
            <a:noFill/>
            <a:miter lim="800000"/>
            <a:headEnd/>
            <a:tailEnd/>
          </a:ln>
          <a:effectLst/>
        </p:spPr>
      </p:pic>
      <p:sp>
        <p:nvSpPr>
          <p:cNvPr id="8" name="Управляющая кнопка: в начало 7">
            <a:hlinkClick r:id="rId4" action="ppaction://hlinksldjump" highlightClick="1"/>
          </p:cNvPr>
          <p:cNvSpPr/>
          <p:nvPr/>
        </p:nvSpPr>
        <p:spPr>
          <a:xfrm>
            <a:off x="827584" y="6093296"/>
            <a:ext cx="504056" cy="360040"/>
          </a:xfrm>
          <a:prstGeom prst="actionButtonBeginning">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 name="Управляющая кнопка: назад 8">
            <a:hlinkClick r:id="" action="ppaction://hlinkshowjump?jump=previousslide" highlightClick="1"/>
          </p:cNvPr>
          <p:cNvSpPr/>
          <p:nvPr/>
        </p:nvSpPr>
        <p:spPr>
          <a:xfrm>
            <a:off x="8028384" y="0"/>
            <a:ext cx="432048" cy="360040"/>
          </a:xfrm>
          <a:prstGeom prst="actionButtonBackPrevious">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0" name="Управляющая кнопка: далее 9">
            <a:hlinkClick r:id="" action="ppaction://hlinkshowjump?jump=nextslide" highlightClick="1"/>
          </p:cNvPr>
          <p:cNvSpPr/>
          <p:nvPr/>
        </p:nvSpPr>
        <p:spPr>
          <a:xfrm>
            <a:off x="8711952" y="0"/>
            <a:ext cx="432048" cy="360040"/>
          </a:xfrm>
          <a:prstGeom prst="actionButtonForwardNex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r"/>
            <a:r>
              <a:rPr lang="ru-RU" sz="3200" b="1" dirty="0" smtClean="0">
                <a:latin typeface="Arial" pitchFamily="34" charset="0"/>
                <a:cs typeface="Arial" pitchFamily="34" charset="0"/>
              </a:rPr>
              <a:t>Электростанции </a:t>
            </a:r>
            <a:r>
              <a:rPr lang="ru-RU" sz="3200" b="1" dirty="0" err="1" smtClean="0">
                <a:latin typeface="Arial" pitchFamily="34" charset="0"/>
                <a:cs typeface="Arial" pitchFamily="34" charset="0"/>
              </a:rPr>
              <a:t>россии</a:t>
            </a:r>
            <a:endParaRPr lang="ru-RU" sz="3200" b="1" dirty="0">
              <a:latin typeface="Arial" pitchFamily="34" charset="0"/>
              <a:cs typeface="Arial" pitchFamily="34" charset="0"/>
            </a:endParaRPr>
          </a:p>
        </p:txBody>
      </p:sp>
      <p:sp>
        <p:nvSpPr>
          <p:cNvPr id="3" name="Содержимое 2"/>
          <p:cNvSpPr>
            <a:spLocks noGrp="1"/>
          </p:cNvSpPr>
          <p:nvPr>
            <p:ph idx="1"/>
          </p:nvPr>
        </p:nvSpPr>
        <p:spPr/>
        <p:txBody>
          <a:bodyPr/>
          <a:lstStyle/>
          <a:p>
            <a:pPr algn="just">
              <a:buNone/>
            </a:pPr>
            <a:r>
              <a:rPr lang="ru-RU" dirty="0" smtClean="0">
                <a:latin typeface="Times New Roman" pitchFamily="18" charset="0"/>
                <a:cs typeface="Times New Roman" pitchFamily="18" charset="0"/>
              </a:rPr>
              <a:t>   В </a:t>
            </a:r>
            <a:r>
              <a:rPr lang="ru-RU" b="1" dirty="0" smtClean="0">
                <a:latin typeface="Times New Roman" pitchFamily="18" charset="0"/>
                <a:cs typeface="Times New Roman" pitchFamily="18" charset="0"/>
              </a:rPr>
              <a:t>1886 году </a:t>
            </a:r>
            <a:r>
              <a:rPr lang="ru-RU" dirty="0" smtClean="0">
                <a:latin typeface="Times New Roman" pitchFamily="18" charset="0"/>
                <a:cs typeface="Times New Roman" pitchFamily="18" charset="0"/>
              </a:rPr>
              <a:t>в одном из внутренних дворов Нового Эрмитажа, который с тех пор носит название </a:t>
            </a:r>
            <a:r>
              <a:rPr lang="ru-RU" dirty="0" err="1" smtClean="0">
                <a:latin typeface="Times New Roman" pitchFamily="18" charset="0"/>
                <a:cs typeface="Times New Roman" pitchFamily="18" charset="0"/>
              </a:rPr>
              <a:t>Электродвор</a:t>
            </a:r>
            <a:r>
              <a:rPr lang="ru-RU" dirty="0" smtClean="0">
                <a:latin typeface="Times New Roman" pitchFamily="18" charset="0"/>
                <a:cs typeface="Times New Roman" pitchFamily="18" charset="0"/>
              </a:rPr>
              <a:t>, была построена электростанция по проекту техника дворцового управления Василия Леонтьевича Пашкова. Эта электростанция была крупнейшей во всей Европе на протяжении 15 лет.</a:t>
            </a:r>
            <a:endParaRPr lang="ru-RU" dirty="0">
              <a:latin typeface="Times New Roman" pitchFamily="18" charset="0"/>
              <a:cs typeface="Times New Roman" pitchFamily="18" charset="0"/>
            </a:endParaRPr>
          </a:p>
        </p:txBody>
      </p:sp>
      <p:pic>
        <p:nvPicPr>
          <p:cNvPr id="27650" name="Picture 2" descr="http://energomuseum.ru/upload/iblock/562/phvmrwtghoomykla-pbcfsp-uwgpfjsfpobyqtsyovsu-ccmolkzxidswacqaeqfnaqkyhjrj.-1901-ft.jpg"/>
          <p:cNvPicPr>
            <a:picLocks noChangeAspect="1" noChangeArrowheads="1"/>
          </p:cNvPicPr>
          <p:nvPr/>
        </p:nvPicPr>
        <p:blipFill>
          <a:blip r:embed="rId2" cstate="print"/>
          <a:srcRect/>
          <a:stretch>
            <a:fillRect/>
          </a:stretch>
        </p:blipFill>
        <p:spPr bwMode="auto">
          <a:xfrm>
            <a:off x="6804248" y="5001797"/>
            <a:ext cx="2339752" cy="1856203"/>
          </a:xfrm>
          <a:prstGeom prst="rect">
            <a:avLst/>
          </a:prstGeom>
          <a:noFill/>
        </p:spPr>
      </p:pic>
      <p:sp>
        <p:nvSpPr>
          <p:cNvPr id="7" name="Управляющая кнопка: в начало 6">
            <a:hlinkClick r:id="rId3" action="ppaction://hlinksldjump" highlightClick="1"/>
          </p:cNvPr>
          <p:cNvSpPr/>
          <p:nvPr/>
        </p:nvSpPr>
        <p:spPr>
          <a:xfrm>
            <a:off x="827584" y="6093296"/>
            <a:ext cx="504056" cy="360040"/>
          </a:xfrm>
          <a:prstGeom prst="actionButtonBeginning">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 name="Управляющая кнопка: назад 7">
            <a:hlinkClick r:id="" action="ppaction://hlinkshowjump?jump=previousslide" highlightClick="1"/>
          </p:cNvPr>
          <p:cNvSpPr/>
          <p:nvPr/>
        </p:nvSpPr>
        <p:spPr>
          <a:xfrm>
            <a:off x="8028384" y="0"/>
            <a:ext cx="432048" cy="360040"/>
          </a:xfrm>
          <a:prstGeom prst="actionButtonBackPrevious">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 name="Управляющая кнопка: далее 8">
            <a:hlinkClick r:id="" action="ppaction://hlinkshowjump?jump=nextslide" highlightClick="1"/>
          </p:cNvPr>
          <p:cNvSpPr/>
          <p:nvPr/>
        </p:nvSpPr>
        <p:spPr>
          <a:xfrm>
            <a:off x="8711952" y="0"/>
            <a:ext cx="432048" cy="360040"/>
          </a:xfrm>
          <a:prstGeom prst="actionButtonForwardNex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r"/>
            <a:r>
              <a:rPr lang="ru-RU" spc="-100" dirty="0" smtClean="0">
                <a:latin typeface="Arial" pitchFamily="34" charset="0"/>
                <a:cs typeface="Arial" pitchFamily="34" charset="0"/>
              </a:rPr>
              <a:t>Первая гидроэлектростанция </a:t>
            </a:r>
            <a:r>
              <a:rPr lang="ru-RU" spc="-100" dirty="0" err="1" smtClean="0">
                <a:latin typeface="Arial" pitchFamily="34" charset="0"/>
                <a:cs typeface="Arial" pitchFamily="34" charset="0"/>
              </a:rPr>
              <a:t>россии</a:t>
            </a:r>
            <a:endParaRPr lang="ru-RU" spc="-100" dirty="0">
              <a:latin typeface="Arial" pitchFamily="34" charset="0"/>
              <a:cs typeface="Arial" pitchFamily="34" charset="0"/>
            </a:endParaRPr>
          </a:p>
        </p:txBody>
      </p:sp>
      <p:sp>
        <p:nvSpPr>
          <p:cNvPr id="3" name="Содержимое 2"/>
          <p:cNvSpPr>
            <a:spLocks noGrp="1"/>
          </p:cNvSpPr>
          <p:nvPr>
            <p:ph idx="1"/>
          </p:nvPr>
        </p:nvSpPr>
        <p:spPr/>
        <p:txBody>
          <a:bodyPr/>
          <a:lstStyle/>
          <a:p>
            <a:pPr algn="just">
              <a:buNone/>
            </a:pPr>
            <a:r>
              <a:rPr lang="ru-RU" dirty="0" smtClean="0">
                <a:latin typeface="Times New Roman" pitchFamily="18" charset="0"/>
                <a:cs typeface="Times New Roman" pitchFamily="18" charset="0"/>
              </a:rPr>
              <a:t>   В </a:t>
            </a:r>
            <a:r>
              <a:rPr lang="ru-RU" b="1" dirty="0" smtClean="0">
                <a:latin typeface="Times New Roman" pitchFamily="18" charset="0"/>
                <a:cs typeface="Times New Roman" pitchFamily="18" charset="0"/>
              </a:rPr>
              <a:t>1892 году </a:t>
            </a:r>
            <a:r>
              <a:rPr lang="ru-RU" dirty="0" smtClean="0">
                <a:latin typeface="Times New Roman" pitchFamily="18" charset="0"/>
                <a:cs typeface="Times New Roman" pitchFamily="18" charset="0"/>
              </a:rPr>
              <a:t>в Рудном Алтае на реке Березовка (приток р. </a:t>
            </a:r>
            <a:r>
              <a:rPr lang="ru-RU" dirty="0" err="1" smtClean="0">
                <a:latin typeface="Times New Roman" pitchFamily="18" charset="0"/>
                <a:cs typeface="Times New Roman" pitchFamily="18" charset="0"/>
              </a:rPr>
              <a:t>Бухтармы</a:t>
            </a:r>
            <a:r>
              <a:rPr lang="ru-RU" dirty="0" smtClean="0">
                <a:latin typeface="Times New Roman" pitchFamily="18" charset="0"/>
                <a:cs typeface="Times New Roman" pitchFamily="18" charset="0"/>
              </a:rPr>
              <a:t>) была построена Березовская (</a:t>
            </a:r>
            <a:r>
              <a:rPr lang="ru-RU" dirty="0" err="1" smtClean="0">
                <a:latin typeface="Times New Roman" pitchFamily="18" charset="0"/>
                <a:cs typeface="Times New Roman" pitchFamily="18" charset="0"/>
              </a:rPr>
              <a:t>Зыряновская</a:t>
            </a:r>
            <a:r>
              <a:rPr lang="ru-RU" dirty="0" smtClean="0">
                <a:latin typeface="Times New Roman" pitchFamily="18" charset="0"/>
                <a:cs typeface="Times New Roman" pitchFamily="18" charset="0"/>
              </a:rPr>
              <a:t>) ГЭС. Она была </a:t>
            </a:r>
            <a:r>
              <a:rPr lang="ru-RU" dirty="0" err="1" smtClean="0">
                <a:latin typeface="Times New Roman" pitchFamily="18" charset="0"/>
                <a:cs typeface="Times New Roman" pitchFamily="18" charset="0"/>
              </a:rPr>
              <a:t>четырехтурбинная</a:t>
            </a:r>
            <a:r>
              <a:rPr lang="ru-RU" dirty="0" smtClean="0">
                <a:latin typeface="Times New Roman" pitchFamily="18" charset="0"/>
                <a:cs typeface="Times New Roman" pitchFamily="18" charset="0"/>
              </a:rPr>
              <a:t> общей мощностью 200 кВт и предназначалась для обеспечения электричеством шахтного водоотлива из </a:t>
            </a:r>
            <a:r>
              <a:rPr lang="ru-RU" dirty="0" err="1" smtClean="0">
                <a:latin typeface="Times New Roman" pitchFamily="18" charset="0"/>
                <a:cs typeface="Times New Roman" pitchFamily="18" charset="0"/>
              </a:rPr>
              <a:t>Зыряновского</a:t>
            </a:r>
            <a:r>
              <a:rPr lang="ru-RU" dirty="0" smtClean="0">
                <a:latin typeface="Times New Roman" pitchFamily="18" charset="0"/>
                <a:cs typeface="Times New Roman" pitchFamily="18" charset="0"/>
              </a:rPr>
              <a:t> рудника.</a:t>
            </a:r>
            <a:endParaRPr lang="ru-RU" dirty="0">
              <a:latin typeface="Times New Roman" pitchFamily="18" charset="0"/>
              <a:cs typeface="Times New Roman" pitchFamily="18" charset="0"/>
            </a:endParaRPr>
          </a:p>
        </p:txBody>
      </p:sp>
      <p:pic>
        <p:nvPicPr>
          <p:cNvPr id="1026" name="Picture 2" descr="Берёзовская ГидроЭлектроСтанция (Зыряновская)"/>
          <p:cNvPicPr>
            <a:picLocks noChangeAspect="1" noChangeArrowheads="1"/>
          </p:cNvPicPr>
          <p:nvPr/>
        </p:nvPicPr>
        <p:blipFill>
          <a:blip r:embed="rId2" cstate="print"/>
          <a:srcRect/>
          <a:stretch>
            <a:fillRect/>
          </a:stretch>
        </p:blipFill>
        <p:spPr bwMode="auto">
          <a:xfrm>
            <a:off x="5292080" y="4546848"/>
            <a:ext cx="3851920" cy="2311152"/>
          </a:xfrm>
          <a:prstGeom prst="rect">
            <a:avLst/>
          </a:prstGeom>
          <a:noFill/>
        </p:spPr>
      </p:pic>
      <p:sp>
        <p:nvSpPr>
          <p:cNvPr id="7" name="Управляющая кнопка: в начало 6">
            <a:hlinkClick r:id="rId3" action="ppaction://hlinksldjump" highlightClick="1"/>
          </p:cNvPr>
          <p:cNvSpPr/>
          <p:nvPr/>
        </p:nvSpPr>
        <p:spPr>
          <a:xfrm>
            <a:off x="827584" y="6093296"/>
            <a:ext cx="504056" cy="360040"/>
          </a:xfrm>
          <a:prstGeom prst="actionButtonBeginning">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 name="Управляющая кнопка: назад 7">
            <a:hlinkClick r:id="" action="ppaction://hlinkshowjump?jump=previousslide" highlightClick="1"/>
          </p:cNvPr>
          <p:cNvSpPr/>
          <p:nvPr/>
        </p:nvSpPr>
        <p:spPr>
          <a:xfrm>
            <a:off x="8028384" y="0"/>
            <a:ext cx="432048" cy="360040"/>
          </a:xfrm>
          <a:prstGeom prst="actionButtonBackPrevious">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 name="Управляющая кнопка: далее 8">
            <a:hlinkClick r:id="" action="ppaction://hlinkshowjump?jump=nextslide" highlightClick="1"/>
          </p:cNvPr>
          <p:cNvSpPr/>
          <p:nvPr/>
        </p:nvSpPr>
        <p:spPr>
          <a:xfrm>
            <a:off x="8711952" y="0"/>
            <a:ext cx="432048" cy="360040"/>
          </a:xfrm>
          <a:prstGeom prst="actionButtonForwardNex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r"/>
            <a:r>
              <a:rPr lang="ru-RU" sz="3200" b="1" dirty="0" err="1" smtClean="0">
                <a:latin typeface="Arial" pitchFamily="34" charset="0"/>
                <a:cs typeface="Arial" pitchFamily="34" charset="0"/>
              </a:rPr>
              <a:t>гоэлро</a:t>
            </a:r>
            <a:endParaRPr lang="ru-RU" sz="3200" b="1" dirty="0">
              <a:latin typeface="Arial" pitchFamily="34" charset="0"/>
              <a:cs typeface="Arial" pitchFamily="34" charset="0"/>
            </a:endParaRPr>
          </a:p>
        </p:txBody>
      </p:sp>
      <p:sp>
        <p:nvSpPr>
          <p:cNvPr id="3" name="Содержимое 2"/>
          <p:cNvSpPr>
            <a:spLocks noGrp="1"/>
          </p:cNvSpPr>
          <p:nvPr>
            <p:ph idx="1"/>
          </p:nvPr>
        </p:nvSpPr>
        <p:spPr/>
        <p:txBody>
          <a:bodyPr/>
          <a:lstStyle/>
          <a:p>
            <a:pPr algn="just">
              <a:buNone/>
            </a:pPr>
            <a:r>
              <a:rPr lang="ru-RU" dirty="0" smtClean="0">
                <a:latin typeface="Times New Roman" pitchFamily="18" charset="0"/>
                <a:cs typeface="Times New Roman" pitchFamily="18" charset="0"/>
              </a:rPr>
              <a:t>                  В </a:t>
            </a:r>
            <a:r>
              <a:rPr lang="ru-RU" b="1" dirty="0" smtClean="0">
                <a:latin typeface="Times New Roman" pitchFamily="18" charset="0"/>
                <a:cs typeface="Times New Roman" pitchFamily="18" charset="0"/>
              </a:rPr>
              <a:t>1920 году </a:t>
            </a:r>
            <a:r>
              <a:rPr lang="ru-RU" dirty="0" smtClean="0">
                <a:latin typeface="Times New Roman" pitchFamily="18" charset="0"/>
                <a:cs typeface="Times New Roman" pitchFamily="18" charset="0"/>
              </a:rPr>
              <a:t>была создана Государственная комиссия по электрификации России (ГОЭЛРО) под председательством Г. М. Кржижановского (1872 – 1959). В состав ее вошли представители организаций и ведомств, занимавшихся вопросами электрификации. В работе комиссии участвовало свыше 200 ученых.</a:t>
            </a:r>
            <a:endParaRPr lang="ru-RU" dirty="0">
              <a:latin typeface="Times New Roman" pitchFamily="18" charset="0"/>
              <a:cs typeface="Times New Roman" pitchFamily="18" charset="0"/>
            </a:endParaRPr>
          </a:p>
        </p:txBody>
      </p:sp>
      <p:pic>
        <p:nvPicPr>
          <p:cNvPr id="28674" name="Picture 2" descr="КРЖИЖАНОВСКИЙ Глеб Максимилианович Энциклопедия Сибири"/>
          <p:cNvPicPr>
            <a:picLocks noChangeAspect="1" noChangeArrowheads="1"/>
          </p:cNvPicPr>
          <p:nvPr/>
        </p:nvPicPr>
        <p:blipFill>
          <a:blip r:embed="rId2" cstate="print"/>
          <a:srcRect/>
          <a:stretch>
            <a:fillRect/>
          </a:stretch>
        </p:blipFill>
        <p:spPr bwMode="auto">
          <a:xfrm>
            <a:off x="0" y="0"/>
            <a:ext cx="1900364" cy="2132856"/>
          </a:xfrm>
          <a:prstGeom prst="rect">
            <a:avLst/>
          </a:prstGeom>
          <a:noFill/>
        </p:spPr>
      </p:pic>
      <p:pic>
        <p:nvPicPr>
          <p:cNvPr id="28680" name="Picture 8" descr="Albina: 21 февраля- Календарь Истории."/>
          <p:cNvPicPr>
            <a:picLocks noChangeAspect="1" noChangeArrowheads="1"/>
          </p:cNvPicPr>
          <p:nvPr/>
        </p:nvPicPr>
        <p:blipFill>
          <a:blip r:embed="rId3" cstate="print"/>
          <a:srcRect/>
          <a:stretch>
            <a:fillRect/>
          </a:stretch>
        </p:blipFill>
        <p:spPr bwMode="auto">
          <a:xfrm>
            <a:off x="5940152" y="5033198"/>
            <a:ext cx="3203848" cy="1824801"/>
          </a:xfrm>
          <a:prstGeom prst="rect">
            <a:avLst/>
          </a:prstGeom>
          <a:noFill/>
        </p:spPr>
      </p:pic>
      <p:sp>
        <p:nvSpPr>
          <p:cNvPr id="8" name="Управляющая кнопка: в начало 7">
            <a:hlinkClick r:id="rId4" action="ppaction://hlinksldjump" highlightClick="1"/>
          </p:cNvPr>
          <p:cNvSpPr/>
          <p:nvPr/>
        </p:nvSpPr>
        <p:spPr>
          <a:xfrm>
            <a:off x="827584" y="6093296"/>
            <a:ext cx="504056" cy="360040"/>
          </a:xfrm>
          <a:prstGeom prst="actionButtonBeginning">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 name="Управляющая кнопка: назад 8">
            <a:hlinkClick r:id="" action="ppaction://hlinkshowjump?jump=previousslide" highlightClick="1"/>
          </p:cNvPr>
          <p:cNvSpPr/>
          <p:nvPr/>
        </p:nvSpPr>
        <p:spPr>
          <a:xfrm>
            <a:off x="8028384" y="0"/>
            <a:ext cx="432048" cy="360040"/>
          </a:xfrm>
          <a:prstGeom prst="actionButtonBackPrevious">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0" name="Управляющая кнопка: далее 9">
            <a:hlinkClick r:id="" action="ppaction://hlinkshowjump?jump=nextslide" highlightClick="1"/>
          </p:cNvPr>
          <p:cNvSpPr/>
          <p:nvPr/>
        </p:nvSpPr>
        <p:spPr>
          <a:xfrm>
            <a:off x="8711952" y="0"/>
            <a:ext cx="432048" cy="360040"/>
          </a:xfrm>
          <a:prstGeom prst="actionButtonForwardNex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r"/>
            <a:r>
              <a:rPr lang="ru-RU" sz="3200" b="1" dirty="0" smtClean="0">
                <a:latin typeface="Arial" pitchFamily="34" charset="0"/>
                <a:cs typeface="Arial" pitchFamily="34" charset="0"/>
              </a:rPr>
              <a:t>Мирный атом</a:t>
            </a:r>
            <a:endParaRPr lang="ru-RU" sz="3200" b="1" dirty="0">
              <a:latin typeface="Arial" pitchFamily="34" charset="0"/>
              <a:cs typeface="Arial" pitchFamily="34" charset="0"/>
            </a:endParaRPr>
          </a:p>
        </p:txBody>
      </p:sp>
      <p:sp>
        <p:nvSpPr>
          <p:cNvPr id="3" name="Содержимое 2"/>
          <p:cNvSpPr>
            <a:spLocks noGrp="1"/>
          </p:cNvSpPr>
          <p:nvPr>
            <p:ph idx="1"/>
          </p:nvPr>
        </p:nvSpPr>
        <p:spPr/>
        <p:txBody>
          <a:bodyPr/>
          <a:lstStyle/>
          <a:p>
            <a:pPr algn="just">
              <a:buNone/>
            </a:pPr>
            <a:r>
              <a:rPr lang="ru-RU" b="1" dirty="0" smtClean="0">
                <a:latin typeface="Times New Roman" pitchFamily="18" charset="0"/>
                <a:cs typeface="Times New Roman" pitchFamily="18" charset="0"/>
              </a:rPr>
              <a:t>                  27 июня 1954 года </a:t>
            </a:r>
            <a:r>
              <a:rPr lang="ru-RU" dirty="0" smtClean="0">
                <a:latin typeface="Times New Roman" pitchFamily="18" charset="0"/>
                <a:cs typeface="Times New Roman" pitchFamily="18" charset="0"/>
              </a:rPr>
              <a:t>первая в мире атомная электростанция с реактором АМ-1 (Атом мирный) мощностью 5 МВт, созданная под руководством Игоря Васильевича Курчатова (1903 – 1960), дала промышленный ток и открыла дорогу использованию атомной энергии в мирных целях, успешно проработав почти 48 лет. </a:t>
            </a:r>
            <a:endParaRPr lang="ru-RU" dirty="0">
              <a:latin typeface="Times New Roman" pitchFamily="18" charset="0"/>
              <a:cs typeface="Times New Roman" pitchFamily="18" charset="0"/>
            </a:endParaRPr>
          </a:p>
        </p:txBody>
      </p:sp>
      <p:pic>
        <p:nvPicPr>
          <p:cNvPr id="29698" name="Picture 2" descr="Изображение"/>
          <p:cNvPicPr>
            <a:picLocks noChangeAspect="1" noChangeArrowheads="1"/>
          </p:cNvPicPr>
          <p:nvPr/>
        </p:nvPicPr>
        <p:blipFill>
          <a:blip r:embed="rId2" cstate="print"/>
          <a:srcRect/>
          <a:stretch>
            <a:fillRect/>
          </a:stretch>
        </p:blipFill>
        <p:spPr bwMode="auto">
          <a:xfrm>
            <a:off x="6300192" y="4972961"/>
            <a:ext cx="2843808" cy="1885039"/>
          </a:xfrm>
          <a:prstGeom prst="rect">
            <a:avLst/>
          </a:prstGeom>
          <a:noFill/>
        </p:spPr>
      </p:pic>
      <p:pic>
        <p:nvPicPr>
          <p:cNvPr id="29700" name="Picture 4" descr="Персональный сайт - Курчатов И.В."/>
          <p:cNvPicPr>
            <a:picLocks noChangeAspect="1" noChangeArrowheads="1"/>
          </p:cNvPicPr>
          <p:nvPr/>
        </p:nvPicPr>
        <p:blipFill>
          <a:blip r:embed="rId3" cstate="print"/>
          <a:srcRect/>
          <a:stretch>
            <a:fillRect/>
          </a:stretch>
        </p:blipFill>
        <p:spPr bwMode="auto">
          <a:xfrm>
            <a:off x="0" y="1"/>
            <a:ext cx="1718872" cy="2204863"/>
          </a:xfrm>
          <a:prstGeom prst="rect">
            <a:avLst/>
          </a:prstGeom>
          <a:noFill/>
        </p:spPr>
      </p:pic>
      <p:sp>
        <p:nvSpPr>
          <p:cNvPr id="8" name="Управляющая кнопка: в начало 7">
            <a:hlinkClick r:id="rId4" action="ppaction://hlinksldjump" highlightClick="1"/>
          </p:cNvPr>
          <p:cNvSpPr/>
          <p:nvPr/>
        </p:nvSpPr>
        <p:spPr>
          <a:xfrm>
            <a:off x="827584" y="6093296"/>
            <a:ext cx="504056" cy="360040"/>
          </a:xfrm>
          <a:prstGeom prst="actionButtonBeginning">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 name="Управляющая кнопка: назад 8">
            <a:hlinkClick r:id="" action="ppaction://hlinkshowjump?jump=previousslide" highlightClick="1"/>
          </p:cNvPr>
          <p:cNvSpPr/>
          <p:nvPr/>
        </p:nvSpPr>
        <p:spPr>
          <a:xfrm>
            <a:off x="8028384" y="0"/>
            <a:ext cx="432048" cy="360040"/>
          </a:xfrm>
          <a:prstGeom prst="actionButtonBackPrevious">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0" name="Управляющая кнопка: далее 9">
            <a:hlinkClick r:id="" action="ppaction://hlinkshowjump?jump=nextslide" highlightClick="1"/>
          </p:cNvPr>
          <p:cNvSpPr/>
          <p:nvPr/>
        </p:nvSpPr>
        <p:spPr>
          <a:xfrm>
            <a:off x="8711952" y="0"/>
            <a:ext cx="432048" cy="360040"/>
          </a:xfrm>
          <a:prstGeom prst="actionButtonForwardNex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r"/>
            <a:r>
              <a:rPr lang="ru-RU" sz="3200" b="1" dirty="0" smtClean="0">
                <a:latin typeface="Arial" pitchFamily="34" charset="0"/>
                <a:cs typeface="Arial" pitchFamily="34" charset="0"/>
              </a:rPr>
              <a:t>Экзотика</a:t>
            </a:r>
            <a:endParaRPr lang="ru-RU" sz="3200" b="1" dirty="0">
              <a:latin typeface="Arial" pitchFamily="34" charset="0"/>
              <a:cs typeface="Arial" pitchFamily="34" charset="0"/>
            </a:endParaRPr>
          </a:p>
        </p:txBody>
      </p:sp>
      <p:sp>
        <p:nvSpPr>
          <p:cNvPr id="3" name="Содержимое 2"/>
          <p:cNvSpPr>
            <a:spLocks noGrp="1"/>
          </p:cNvSpPr>
          <p:nvPr>
            <p:ph idx="1"/>
          </p:nvPr>
        </p:nvSpPr>
        <p:spPr>
          <a:xfrm>
            <a:off x="304800" y="1556792"/>
            <a:ext cx="8686800" cy="4523333"/>
          </a:xfrm>
        </p:spPr>
        <p:txBody>
          <a:bodyPr>
            <a:normAutofit/>
          </a:bodyPr>
          <a:lstStyle/>
          <a:p>
            <a:pPr algn="just">
              <a:buNone/>
            </a:pPr>
            <a:r>
              <a:rPr lang="ru-RU" b="1" spc="-100"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В </a:t>
            </a:r>
            <a:r>
              <a:rPr lang="ru-RU" b="1" dirty="0" smtClean="0">
                <a:latin typeface="Times New Roman" pitchFamily="18" charset="0"/>
                <a:cs typeface="Times New Roman" pitchFamily="18" charset="0"/>
              </a:rPr>
              <a:t>1966 году </a:t>
            </a:r>
            <a:r>
              <a:rPr lang="ru-RU" dirty="0" smtClean="0">
                <a:latin typeface="Times New Roman" pitchFamily="18" charset="0"/>
                <a:cs typeface="Times New Roman" pitchFamily="18" charset="0"/>
              </a:rPr>
              <a:t> на Камчатке, в долине реки Паужетка была построена первая в СССР геотермальная электростанция. Ее мощность — 12 МВт. Геотермальная электростанция вырабатывает электрическую энергию из тепловой энергии  подземных источников (например, гейзеров). </a:t>
            </a:r>
          </a:p>
        </p:txBody>
      </p:sp>
      <p:pic>
        <p:nvPicPr>
          <p:cNvPr id="1026" name="Picture 2" descr="Паужетская геотермальная электростанция - Продажа генераторов и электростанций. Огромный выбор."/>
          <p:cNvPicPr>
            <a:picLocks noChangeAspect="1" noChangeArrowheads="1"/>
          </p:cNvPicPr>
          <p:nvPr/>
        </p:nvPicPr>
        <p:blipFill>
          <a:blip r:embed="rId2" cstate="print"/>
          <a:srcRect/>
          <a:stretch>
            <a:fillRect/>
          </a:stretch>
        </p:blipFill>
        <p:spPr bwMode="auto">
          <a:xfrm>
            <a:off x="0" y="0"/>
            <a:ext cx="2411760" cy="2007791"/>
          </a:xfrm>
          <a:prstGeom prst="rect">
            <a:avLst/>
          </a:prstGeom>
          <a:noFill/>
        </p:spPr>
      </p:pic>
      <p:pic>
        <p:nvPicPr>
          <p:cNvPr id="1032" name="Picture 8"/>
          <p:cNvPicPr>
            <a:picLocks noChangeAspect="1" noChangeArrowheads="1"/>
          </p:cNvPicPr>
          <p:nvPr/>
        </p:nvPicPr>
        <p:blipFill>
          <a:blip r:embed="rId3" cstate="print"/>
          <a:srcRect/>
          <a:stretch>
            <a:fillRect/>
          </a:stretch>
        </p:blipFill>
        <p:spPr bwMode="auto">
          <a:xfrm>
            <a:off x="6372200" y="5067878"/>
            <a:ext cx="2771800" cy="1790121"/>
          </a:xfrm>
          <a:prstGeom prst="rect">
            <a:avLst/>
          </a:prstGeom>
          <a:noFill/>
          <a:ln w="9525">
            <a:noFill/>
            <a:miter lim="800000"/>
            <a:headEnd/>
            <a:tailEnd/>
          </a:ln>
          <a:effectLst/>
        </p:spPr>
      </p:pic>
      <p:sp>
        <p:nvSpPr>
          <p:cNvPr id="12" name="Управляющая кнопка: в начало 11">
            <a:hlinkClick r:id="rId4" action="ppaction://hlinksldjump" highlightClick="1"/>
          </p:cNvPr>
          <p:cNvSpPr/>
          <p:nvPr/>
        </p:nvSpPr>
        <p:spPr>
          <a:xfrm>
            <a:off x="827584" y="6093296"/>
            <a:ext cx="504056" cy="360040"/>
          </a:xfrm>
          <a:prstGeom prst="actionButtonBeginning">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3" name="Управляющая кнопка: назад 12">
            <a:hlinkClick r:id="" action="ppaction://hlinkshowjump?jump=previousslide" highlightClick="1"/>
          </p:cNvPr>
          <p:cNvSpPr/>
          <p:nvPr/>
        </p:nvSpPr>
        <p:spPr>
          <a:xfrm>
            <a:off x="8028384" y="0"/>
            <a:ext cx="432048" cy="360040"/>
          </a:xfrm>
          <a:prstGeom prst="actionButtonBackPrevious">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4" name="Управляющая кнопка: далее 13">
            <a:hlinkClick r:id="" action="ppaction://hlinkshowjump?jump=nextslide" highlightClick="1"/>
          </p:cNvPr>
          <p:cNvSpPr/>
          <p:nvPr/>
        </p:nvSpPr>
        <p:spPr>
          <a:xfrm>
            <a:off x="8711952" y="0"/>
            <a:ext cx="432048" cy="360040"/>
          </a:xfrm>
          <a:prstGeom prst="actionButtonForwardNex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r"/>
            <a:r>
              <a:rPr lang="ru-RU" sz="3200" b="1" dirty="0" smtClean="0">
                <a:latin typeface="Arial" pitchFamily="34" charset="0"/>
                <a:cs typeface="Arial" pitchFamily="34" charset="0"/>
              </a:rPr>
              <a:t>А что дальше???</a:t>
            </a:r>
            <a:endParaRPr lang="ru-RU" sz="3200" b="1" dirty="0">
              <a:latin typeface="Arial" pitchFamily="34" charset="0"/>
              <a:cs typeface="Arial" pitchFamily="34" charset="0"/>
            </a:endParaRPr>
          </a:p>
        </p:txBody>
      </p:sp>
      <p:sp>
        <p:nvSpPr>
          <p:cNvPr id="3" name="Содержимое 2"/>
          <p:cNvSpPr>
            <a:spLocks noGrp="1"/>
          </p:cNvSpPr>
          <p:nvPr>
            <p:ph idx="1"/>
          </p:nvPr>
        </p:nvSpPr>
        <p:spPr/>
        <p:txBody>
          <a:bodyPr>
            <a:normAutofit/>
          </a:bodyPr>
          <a:lstStyle/>
          <a:p>
            <a:pPr algn="just">
              <a:buNone/>
            </a:pPr>
            <a:r>
              <a:rPr lang="ru-RU" dirty="0" smtClean="0"/>
              <a:t>                       </a:t>
            </a:r>
            <a:r>
              <a:rPr lang="ru-RU" spc="-30" dirty="0" smtClean="0">
                <a:latin typeface="Times New Roman" pitchFamily="18" charset="0"/>
                <a:cs typeface="Times New Roman" pitchFamily="18" charset="0"/>
              </a:rPr>
              <a:t>В </a:t>
            </a:r>
            <a:r>
              <a:rPr lang="ru-RU" b="1" spc="-30" dirty="0" smtClean="0">
                <a:latin typeface="Times New Roman" pitchFamily="18" charset="0"/>
                <a:cs typeface="Times New Roman" pitchFamily="18" charset="0"/>
              </a:rPr>
              <a:t>2 ??? году </a:t>
            </a:r>
            <a:r>
              <a:rPr lang="ru-RU" spc="-30" dirty="0" smtClean="0">
                <a:latin typeface="Times New Roman" pitchFamily="18" charset="0"/>
                <a:cs typeface="Times New Roman" pitchFamily="18" charset="0"/>
              </a:rPr>
              <a:t>... !!!</a:t>
            </a:r>
          </a:p>
          <a:p>
            <a:pPr algn="just">
              <a:buNone/>
            </a:pPr>
            <a:r>
              <a:rPr lang="ru-RU" spc="-30" dirty="0" smtClean="0">
                <a:latin typeface="Times New Roman" pitchFamily="18" charset="0"/>
                <a:cs typeface="Times New Roman" pitchFamily="18" charset="0"/>
              </a:rPr>
              <a:t>   </a:t>
            </a:r>
            <a:r>
              <a:rPr lang="ru-RU" spc="-110" dirty="0" smtClean="0">
                <a:latin typeface="Times New Roman" pitchFamily="18" charset="0"/>
                <a:cs typeface="Times New Roman" pitchFamily="18" charset="0"/>
              </a:rPr>
              <a:t>Создание термоядерной электростанции поднимает ряд серьезных проблем, требующих проведения сложных исследований. Это одна из самых трудных технологических задач, за которую когда-либо бралось человечество. Однако в случае успеха будет обеспечено практически безграничное количество </a:t>
            </a:r>
            <a:r>
              <a:rPr lang="ru-RU" spc="-30" dirty="0" smtClean="0">
                <a:latin typeface="Times New Roman" pitchFamily="18" charset="0"/>
                <a:cs typeface="Times New Roman" pitchFamily="18" charset="0"/>
              </a:rPr>
              <a:t>энергии.</a:t>
            </a:r>
            <a:endParaRPr lang="ru-RU" spc="-30" dirty="0">
              <a:latin typeface="Times New Roman" pitchFamily="18" charset="0"/>
              <a:cs typeface="Times New Roman" pitchFamily="18" charset="0"/>
            </a:endParaRPr>
          </a:p>
        </p:txBody>
      </p:sp>
      <p:pic>
        <p:nvPicPr>
          <p:cNvPr id="31746" name="Picture 2" descr="Изучение термоядерных процессов (27 фотографий) &quot; abunda.ru - скучать не придется!"/>
          <p:cNvPicPr>
            <a:picLocks noChangeAspect="1" noChangeArrowheads="1"/>
          </p:cNvPicPr>
          <p:nvPr/>
        </p:nvPicPr>
        <p:blipFill>
          <a:blip r:embed="rId2" cstate="print"/>
          <a:srcRect/>
          <a:stretch>
            <a:fillRect/>
          </a:stretch>
        </p:blipFill>
        <p:spPr bwMode="auto">
          <a:xfrm rot="10800000" flipV="1">
            <a:off x="6660232" y="5128671"/>
            <a:ext cx="2483768" cy="1729325"/>
          </a:xfrm>
          <a:prstGeom prst="rect">
            <a:avLst/>
          </a:prstGeom>
          <a:noFill/>
        </p:spPr>
      </p:pic>
      <p:pic>
        <p:nvPicPr>
          <p:cNvPr id="31750" name="Picture 6" descr="Fusion Reactor"/>
          <p:cNvPicPr>
            <a:picLocks noChangeAspect="1" noChangeArrowheads="1"/>
          </p:cNvPicPr>
          <p:nvPr/>
        </p:nvPicPr>
        <p:blipFill>
          <a:blip r:embed="rId3" cstate="print"/>
          <a:srcRect/>
          <a:stretch>
            <a:fillRect/>
          </a:stretch>
        </p:blipFill>
        <p:spPr bwMode="auto">
          <a:xfrm>
            <a:off x="0" y="1"/>
            <a:ext cx="2627784" cy="2153088"/>
          </a:xfrm>
          <a:prstGeom prst="rect">
            <a:avLst/>
          </a:prstGeom>
          <a:noFill/>
        </p:spPr>
      </p:pic>
      <p:sp>
        <p:nvSpPr>
          <p:cNvPr id="9" name="Управляющая кнопка: в начало 8">
            <a:hlinkClick r:id="rId4" action="ppaction://hlinksldjump" highlightClick="1"/>
          </p:cNvPr>
          <p:cNvSpPr/>
          <p:nvPr/>
        </p:nvSpPr>
        <p:spPr>
          <a:xfrm>
            <a:off x="827584" y="6093296"/>
            <a:ext cx="504056" cy="360040"/>
          </a:xfrm>
          <a:prstGeom prst="actionButtonBeginning">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0" name="Управляющая кнопка: назад 9">
            <a:hlinkClick r:id="" action="ppaction://hlinkshowjump?jump=previousslide" highlightClick="1"/>
          </p:cNvPr>
          <p:cNvSpPr/>
          <p:nvPr/>
        </p:nvSpPr>
        <p:spPr>
          <a:xfrm>
            <a:off x="8028384" y="0"/>
            <a:ext cx="432048" cy="360040"/>
          </a:xfrm>
          <a:prstGeom prst="actionButtonBackPrevious">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1" name="Управляющая кнопка: далее 10">
            <a:hlinkClick r:id="" action="ppaction://hlinkshowjump?jump=nextslide" highlightClick="1"/>
          </p:cNvPr>
          <p:cNvSpPr/>
          <p:nvPr/>
        </p:nvSpPr>
        <p:spPr>
          <a:xfrm>
            <a:off x="8711952" y="0"/>
            <a:ext cx="432048" cy="360040"/>
          </a:xfrm>
          <a:prstGeom prst="actionButtonForwardNex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r"/>
            <a:r>
              <a:rPr lang="ru-RU" b="1" dirty="0" smtClean="0">
                <a:latin typeface="Arial" pitchFamily="34" charset="0"/>
                <a:cs typeface="Arial" pitchFamily="34" charset="0"/>
              </a:rPr>
              <a:t>АННОТАЦИЯ</a:t>
            </a:r>
            <a:endParaRPr lang="ru-RU" b="1" dirty="0">
              <a:latin typeface="Arial" pitchFamily="34" charset="0"/>
              <a:cs typeface="Arial" pitchFamily="34" charset="0"/>
            </a:endParaRPr>
          </a:p>
        </p:txBody>
      </p:sp>
      <p:sp>
        <p:nvSpPr>
          <p:cNvPr id="3" name="Содержимое 2"/>
          <p:cNvSpPr>
            <a:spLocks noGrp="1"/>
          </p:cNvSpPr>
          <p:nvPr>
            <p:ph idx="1"/>
          </p:nvPr>
        </p:nvSpPr>
        <p:spPr/>
        <p:txBody>
          <a:bodyPr>
            <a:normAutofit fontScale="92500" lnSpcReduction="10000"/>
          </a:bodyPr>
          <a:lstStyle/>
          <a:p>
            <a:pPr algn="just">
              <a:buNone/>
            </a:pPr>
            <a:r>
              <a:rPr lang="ru-RU" dirty="0" smtClean="0">
                <a:latin typeface="Times New Roman" pitchFamily="18" charset="0"/>
                <a:cs typeface="Times New Roman" pitchFamily="18" charset="0"/>
              </a:rPr>
              <a:t>        На протяжении всей истории человечества происходило развитие электричества и менялись представления человека о его природе, получении и применении. Можно выделить следующие этапы: </a:t>
            </a:r>
          </a:p>
          <a:p>
            <a:pPr algn="just">
              <a:buFont typeface="Wingdings" pitchFamily="2" charset="2"/>
              <a:buChar char="v"/>
            </a:pPr>
            <a:r>
              <a:rPr lang="ru-RU" dirty="0" smtClean="0">
                <a:latin typeface="Times New Roman" pitchFamily="18" charset="0"/>
                <a:cs typeface="Times New Roman" pitchFamily="18" charset="0"/>
              </a:rPr>
              <a:t>  античный;</a:t>
            </a:r>
          </a:p>
          <a:p>
            <a:pPr algn="just">
              <a:buFont typeface="Wingdings" pitchFamily="2" charset="2"/>
              <a:buChar char="v"/>
            </a:pPr>
            <a:r>
              <a:rPr lang="ru-RU" dirty="0" smtClean="0">
                <a:latin typeface="Times New Roman" pitchFamily="18" charset="0"/>
                <a:cs typeface="Times New Roman" pitchFamily="18" charset="0"/>
              </a:rPr>
              <a:t>  средние века до открытия лейденской банки и после;</a:t>
            </a:r>
          </a:p>
          <a:p>
            <a:pPr algn="just">
              <a:buFont typeface="Wingdings" pitchFamily="2" charset="2"/>
              <a:buChar char="v"/>
            </a:pPr>
            <a:r>
              <a:rPr lang="ru-RU" dirty="0" smtClean="0">
                <a:latin typeface="Times New Roman" pitchFamily="18" charset="0"/>
                <a:cs typeface="Times New Roman" pitchFamily="18" charset="0"/>
              </a:rPr>
              <a:t>  этап становления современных воззрений о электричестве.</a:t>
            </a:r>
          </a:p>
          <a:p>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r"/>
            <a:r>
              <a:rPr lang="ru-RU" b="1" dirty="0" smtClean="0">
                <a:latin typeface="Arial" pitchFamily="34" charset="0"/>
                <a:cs typeface="Arial" pitchFamily="34" charset="0"/>
              </a:rPr>
              <a:t>Большое спасибо!!!</a:t>
            </a:r>
            <a:endParaRPr lang="ru-RU" b="1" dirty="0">
              <a:latin typeface="Arial" pitchFamily="34" charset="0"/>
              <a:cs typeface="Arial" pitchFamily="34" charset="0"/>
            </a:endParaRPr>
          </a:p>
        </p:txBody>
      </p:sp>
      <p:sp>
        <p:nvSpPr>
          <p:cNvPr id="3" name="Содержимое 2"/>
          <p:cNvSpPr>
            <a:spLocks noGrp="1"/>
          </p:cNvSpPr>
          <p:nvPr>
            <p:ph idx="1"/>
          </p:nvPr>
        </p:nvSpPr>
        <p:spPr/>
        <p:txBody>
          <a:bodyPr>
            <a:normAutofit/>
          </a:bodyPr>
          <a:lstStyle/>
          <a:p>
            <a:pPr>
              <a:buNone/>
            </a:pPr>
            <a:r>
              <a:rPr lang="ru-RU" dirty="0" smtClean="0">
                <a:latin typeface="Courier New" pitchFamily="49" charset="0"/>
                <a:cs typeface="Courier New" pitchFamily="49" charset="0"/>
              </a:rPr>
              <a:t>          </a:t>
            </a:r>
            <a:r>
              <a:rPr lang="ru-RU" dirty="0" smtClean="0">
                <a:latin typeface="Arial" pitchFamily="34" charset="0"/>
                <a:cs typeface="Arial" pitchFamily="34" charset="0"/>
              </a:rPr>
              <a:t>ИОЖИК благодарит:</a:t>
            </a:r>
          </a:p>
          <a:p>
            <a:pPr>
              <a:buFont typeface="Wingdings" pitchFamily="2" charset="2"/>
              <a:buChar char="v"/>
            </a:pPr>
            <a:r>
              <a:rPr lang="ru-RU" dirty="0" smtClean="0">
                <a:latin typeface="Times New Roman" pitchFamily="18" charset="0"/>
                <a:cs typeface="Times New Roman" pitchFamily="18" charset="0"/>
              </a:rPr>
              <a:t>всех кто смотрел – </a:t>
            </a:r>
            <a:r>
              <a:rPr lang="ru-RU" dirty="0" smtClean="0">
                <a:latin typeface="Courier New" pitchFamily="49" charset="0"/>
                <a:cs typeface="Courier New" pitchFamily="49" charset="0"/>
              </a:rPr>
              <a:t>за терпение</a:t>
            </a:r>
            <a:r>
              <a:rPr lang="ru-RU" dirty="0" smtClean="0">
                <a:latin typeface="Times New Roman" pitchFamily="18" charset="0"/>
                <a:cs typeface="Times New Roman" pitchFamily="18" charset="0"/>
              </a:rPr>
              <a:t>;</a:t>
            </a:r>
          </a:p>
          <a:p>
            <a:pPr>
              <a:buFont typeface="Wingdings" pitchFamily="2" charset="2"/>
              <a:buChar char="v"/>
            </a:pPr>
            <a:r>
              <a:rPr lang="en-US" dirty="0" smtClean="0">
                <a:latin typeface="Times New Roman" pitchFamily="18" charset="0"/>
                <a:cs typeface="Times New Roman" pitchFamily="18" charset="0"/>
              </a:rPr>
              <a:t>projects.edu.yar.ru</a:t>
            </a:r>
            <a:r>
              <a:rPr lang="ru-RU" dirty="0" smtClean="0">
                <a:latin typeface="Times New Roman" pitchFamily="18" charset="0"/>
                <a:cs typeface="Times New Roman" pitchFamily="18" charset="0"/>
              </a:rPr>
              <a:t> – </a:t>
            </a:r>
            <a:r>
              <a:rPr lang="ru-RU" dirty="0" smtClean="0">
                <a:latin typeface="Courier New" pitchFamily="49" charset="0"/>
                <a:cs typeface="Courier New" pitchFamily="49" charset="0"/>
              </a:rPr>
              <a:t>за идею</a:t>
            </a:r>
            <a:r>
              <a:rPr lang="ru-RU" dirty="0" smtClean="0">
                <a:latin typeface="Times New Roman" pitchFamily="18" charset="0"/>
                <a:cs typeface="Times New Roman" pitchFamily="18" charset="0"/>
              </a:rPr>
              <a:t>;</a:t>
            </a:r>
          </a:p>
          <a:p>
            <a:pPr>
              <a:buFont typeface="Wingdings" pitchFamily="2" charset="2"/>
              <a:buChar char="v"/>
            </a:pPr>
            <a:r>
              <a:rPr lang="en-US" dirty="0" smtClean="0">
                <a:latin typeface="Times New Roman" pitchFamily="18" charset="0"/>
                <a:cs typeface="Times New Roman" pitchFamily="18" charset="0"/>
              </a:rPr>
              <a:t>ru.wikipedia.org</a:t>
            </a:r>
            <a:r>
              <a:rPr lang="ru-RU" dirty="0" smtClean="0">
                <a:latin typeface="Times New Roman" pitchFamily="18" charset="0"/>
                <a:cs typeface="Times New Roman" pitchFamily="18" charset="0"/>
              </a:rPr>
              <a:t> – </a:t>
            </a:r>
            <a:r>
              <a:rPr lang="ru-RU" dirty="0" smtClean="0">
                <a:latin typeface="Courier New" pitchFamily="49" charset="0"/>
                <a:cs typeface="Courier New" pitchFamily="49" charset="0"/>
              </a:rPr>
              <a:t>за информацию</a:t>
            </a:r>
            <a:r>
              <a:rPr lang="ru-RU" dirty="0" smtClean="0">
                <a:latin typeface="Times New Roman" pitchFamily="18" charset="0"/>
                <a:cs typeface="Times New Roman" pitchFamily="18" charset="0"/>
              </a:rPr>
              <a:t>;</a:t>
            </a:r>
          </a:p>
          <a:p>
            <a:pPr>
              <a:buFont typeface="Wingdings" pitchFamily="2" charset="2"/>
              <a:buChar char="v"/>
            </a:pPr>
            <a:r>
              <a:rPr lang="en-US" dirty="0" smtClean="0">
                <a:latin typeface="Times New Roman" pitchFamily="18" charset="0"/>
                <a:cs typeface="Times New Roman" pitchFamily="18" charset="0"/>
              </a:rPr>
              <a:t>yandex.ru</a:t>
            </a:r>
            <a:r>
              <a:rPr lang="ru-RU"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images</a:t>
            </a:r>
            <a:r>
              <a:rPr lang="ru-RU"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search</a:t>
            </a:r>
            <a:r>
              <a:rPr lang="ru-RU" dirty="0" smtClean="0">
                <a:latin typeface="Times New Roman" pitchFamily="18" charset="0"/>
                <a:cs typeface="Times New Roman" pitchFamily="18" charset="0"/>
              </a:rPr>
              <a:t> – </a:t>
            </a:r>
            <a:r>
              <a:rPr lang="ru-RU" dirty="0" smtClean="0">
                <a:latin typeface="Courier New" pitchFamily="49" charset="0"/>
                <a:cs typeface="Courier New" pitchFamily="49" charset="0"/>
              </a:rPr>
              <a:t>за картинки</a:t>
            </a:r>
            <a:r>
              <a:rPr lang="ru-RU" dirty="0" smtClean="0">
                <a:latin typeface="Times New Roman" pitchFamily="18" charset="0"/>
                <a:cs typeface="Times New Roman" pitchFamily="18" charset="0"/>
              </a:rPr>
              <a:t>;</a:t>
            </a:r>
          </a:p>
          <a:p>
            <a:pPr>
              <a:buFont typeface="Wingdings" pitchFamily="2" charset="2"/>
              <a:buChar char="v"/>
            </a:pPr>
            <a:r>
              <a:rPr lang="en-US" dirty="0" smtClean="0">
                <a:latin typeface="Times New Roman" pitchFamily="18" charset="0"/>
                <a:cs typeface="Times New Roman" pitchFamily="18" charset="0"/>
              </a:rPr>
              <a:t>yandex.ru</a:t>
            </a:r>
            <a:r>
              <a:rPr lang="ru-RU" dirty="0" smtClean="0">
                <a:latin typeface="Times New Roman" pitchFamily="18" charset="0"/>
                <a:cs typeface="Times New Roman" pitchFamily="18" charset="0"/>
              </a:rPr>
              <a:t>.</a:t>
            </a:r>
            <a:r>
              <a:rPr lang="en-US" dirty="0" err="1" smtClean="0">
                <a:latin typeface="Times New Roman" pitchFamily="18" charset="0"/>
                <a:cs typeface="Times New Roman" pitchFamily="18" charset="0"/>
              </a:rPr>
              <a:t>yandsearch</a:t>
            </a:r>
            <a:r>
              <a:rPr lang="ru-RU"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text</a:t>
            </a:r>
            <a:r>
              <a:rPr lang="ru-RU" dirty="0" smtClean="0">
                <a:latin typeface="Times New Roman" pitchFamily="18" charset="0"/>
                <a:cs typeface="Times New Roman" pitchFamily="18" charset="0"/>
              </a:rPr>
              <a:t> – </a:t>
            </a:r>
            <a:r>
              <a:rPr lang="ru-RU" dirty="0" smtClean="0">
                <a:latin typeface="Courier New" pitchFamily="49" charset="0"/>
                <a:cs typeface="Courier New" pitchFamily="49" charset="0"/>
              </a:rPr>
              <a:t>за текст</a:t>
            </a:r>
            <a:r>
              <a:rPr lang="ru-RU" dirty="0" smtClean="0">
                <a:latin typeface="Times New Roman" pitchFamily="18" charset="0"/>
                <a:cs typeface="Times New Roman" pitchFamily="18" charset="0"/>
              </a:rPr>
              <a:t>;</a:t>
            </a:r>
          </a:p>
          <a:p>
            <a:pPr>
              <a:buFont typeface="Wingdings" pitchFamily="2" charset="2"/>
              <a:buChar char="v"/>
            </a:pPr>
            <a:r>
              <a:rPr lang="ru-RU" dirty="0" smtClean="0">
                <a:latin typeface="Times New Roman" pitchFamily="18" charset="0"/>
                <a:cs typeface="Times New Roman" pitchFamily="18" charset="0"/>
              </a:rPr>
              <a:t>администрацию школы – </a:t>
            </a:r>
            <a:r>
              <a:rPr lang="ru-RU" dirty="0" smtClean="0">
                <a:latin typeface="Courier New" pitchFamily="49" charset="0"/>
                <a:cs typeface="Courier New" pitchFamily="49" charset="0"/>
              </a:rPr>
              <a:t>просто так</a:t>
            </a:r>
            <a:r>
              <a:rPr lang="ru-RU" dirty="0" smtClean="0">
                <a:latin typeface="Times New Roman" pitchFamily="18" charset="0"/>
                <a:cs typeface="Times New Roman" pitchFamily="18" charset="0"/>
              </a:rPr>
              <a:t>.</a:t>
            </a:r>
          </a:p>
          <a:p>
            <a:pPr>
              <a:buFont typeface="Wingdings" pitchFamily="2" charset="2"/>
              <a:buChar char="v"/>
            </a:pPr>
            <a:endParaRPr lang="ru-RU" dirty="0"/>
          </a:p>
        </p:txBody>
      </p:sp>
      <p:pic>
        <p:nvPicPr>
          <p:cNvPr id="32770" name="Picture 2" descr="http://fratria.ru/download/fratria_7qtn2lv52s.51516.jpg"/>
          <p:cNvPicPr>
            <a:picLocks noChangeAspect="1" noChangeArrowheads="1"/>
          </p:cNvPicPr>
          <p:nvPr/>
        </p:nvPicPr>
        <p:blipFill>
          <a:blip r:embed="rId2" cstate="print"/>
          <a:srcRect/>
          <a:stretch>
            <a:fillRect/>
          </a:stretch>
        </p:blipFill>
        <p:spPr bwMode="auto">
          <a:xfrm>
            <a:off x="0" y="0"/>
            <a:ext cx="2699792" cy="2024844"/>
          </a:xfrm>
          <a:prstGeom prst="rect">
            <a:avLst/>
          </a:prstGeom>
          <a:noFill/>
        </p:spPr>
      </p:pic>
      <p:pic>
        <p:nvPicPr>
          <p:cNvPr id="32775" name="Picture 7"/>
          <p:cNvPicPr>
            <a:picLocks noChangeAspect="1" noChangeArrowheads="1"/>
          </p:cNvPicPr>
          <p:nvPr/>
        </p:nvPicPr>
        <p:blipFill>
          <a:blip r:embed="rId3" cstate="print"/>
          <a:srcRect/>
          <a:stretch>
            <a:fillRect/>
          </a:stretch>
        </p:blipFill>
        <p:spPr bwMode="auto">
          <a:xfrm>
            <a:off x="7884369" y="4770911"/>
            <a:ext cx="1259632" cy="2087089"/>
          </a:xfrm>
          <a:prstGeom prst="rect">
            <a:avLst/>
          </a:prstGeom>
          <a:noFill/>
          <a:ln w="9525">
            <a:noFill/>
            <a:miter lim="800000"/>
            <a:headEnd/>
            <a:tailEnd/>
          </a:ln>
          <a:effectLst/>
        </p:spPr>
      </p:pic>
      <p:sp>
        <p:nvSpPr>
          <p:cNvPr id="11" name="Управляющая кнопка: в начало 10">
            <a:hlinkClick r:id="rId4" action="ppaction://hlinksldjump" highlightClick="1"/>
          </p:cNvPr>
          <p:cNvSpPr/>
          <p:nvPr/>
        </p:nvSpPr>
        <p:spPr>
          <a:xfrm>
            <a:off x="827584" y="6093296"/>
            <a:ext cx="504056" cy="360040"/>
          </a:xfrm>
          <a:prstGeom prst="actionButtonBeginning">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2" name="Управляющая кнопка: назад 11">
            <a:hlinkClick r:id="" action="ppaction://hlinkshowjump?jump=previousslide" highlightClick="1"/>
          </p:cNvPr>
          <p:cNvSpPr/>
          <p:nvPr/>
        </p:nvSpPr>
        <p:spPr>
          <a:xfrm>
            <a:off x="8028384" y="0"/>
            <a:ext cx="432048" cy="360040"/>
          </a:xfrm>
          <a:prstGeom prst="actionButtonBackPrevious">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8686800" cy="1387624"/>
          </a:xfrm>
        </p:spPr>
        <p:txBody>
          <a:bodyPr>
            <a:normAutofit/>
          </a:bodyPr>
          <a:lstStyle/>
          <a:p>
            <a:pPr algn="r"/>
            <a:r>
              <a:rPr lang="ru-RU" sz="3200" b="1" dirty="0" smtClean="0">
                <a:latin typeface="Arial" pitchFamily="34" charset="0"/>
                <a:cs typeface="Arial" pitchFamily="34" charset="0"/>
              </a:rPr>
              <a:t>Электричество:</a:t>
            </a:r>
            <a:r>
              <a:rPr lang="ru-RU" sz="3200" b="1" cap="none" dirty="0" smtClean="0">
                <a:latin typeface="Arial" pitchFamily="34" charset="0"/>
                <a:cs typeface="Arial" pitchFamily="34" charset="0"/>
              </a:rPr>
              <a:t> </a:t>
            </a:r>
            <a:br>
              <a:rPr lang="ru-RU" sz="3200" b="1" cap="none" dirty="0" smtClean="0">
                <a:latin typeface="Arial" pitchFamily="34" charset="0"/>
                <a:cs typeface="Arial" pitchFamily="34" charset="0"/>
              </a:rPr>
            </a:br>
            <a:r>
              <a:rPr lang="ru-RU" sz="3200" b="1" cap="none" dirty="0" smtClean="0">
                <a:latin typeface="Arial" pitchFamily="34" charset="0"/>
                <a:cs typeface="Arial" pitchFamily="34" charset="0"/>
              </a:rPr>
              <a:t>от древних греков до наших дней</a:t>
            </a:r>
            <a:endParaRPr lang="ru-RU" sz="3200" b="1" dirty="0">
              <a:latin typeface="Arial" pitchFamily="34" charset="0"/>
              <a:cs typeface="Arial" pitchFamily="34" charset="0"/>
            </a:endParaRPr>
          </a:p>
        </p:txBody>
      </p:sp>
      <p:sp>
        <p:nvSpPr>
          <p:cNvPr id="7" name="Прямоугольник 6"/>
          <p:cNvSpPr/>
          <p:nvPr/>
        </p:nvSpPr>
        <p:spPr>
          <a:xfrm>
            <a:off x="467544" y="4149080"/>
            <a:ext cx="8280920" cy="144016"/>
          </a:xfrm>
          <a:prstGeom prst="rect">
            <a:avLst/>
          </a:prstGeom>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2" name="Скругленная прямоугольная выноска 41">
            <a:hlinkClick r:id="rId2" action="ppaction://hlinksldjump"/>
          </p:cNvPr>
          <p:cNvSpPr/>
          <p:nvPr/>
        </p:nvSpPr>
        <p:spPr>
          <a:xfrm>
            <a:off x="1115616" y="4509120"/>
            <a:ext cx="792088" cy="648072"/>
          </a:xfrm>
          <a:prstGeom prst="wedgeRoundRectCallout">
            <a:avLst>
              <a:gd name="adj1" fmla="val 32077"/>
              <a:gd name="adj2" fmla="val -88884"/>
              <a:gd name="adj3" fmla="val 16667"/>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Arial" pitchFamily="34" charset="0"/>
                <a:cs typeface="Arial" pitchFamily="34" charset="0"/>
              </a:rPr>
              <a:t>1663</a:t>
            </a:r>
            <a:endParaRPr lang="ru-RU" dirty="0"/>
          </a:p>
        </p:txBody>
      </p:sp>
      <p:sp>
        <p:nvSpPr>
          <p:cNvPr id="44" name="Скругленная прямоугольная выноска 43">
            <a:hlinkClick r:id="rId3" action="ppaction://hlinksldjump"/>
          </p:cNvPr>
          <p:cNvSpPr/>
          <p:nvPr/>
        </p:nvSpPr>
        <p:spPr>
          <a:xfrm>
            <a:off x="1331640" y="3284984"/>
            <a:ext cx="792088" cy="648072"/>
          </a:xfrm>
          <a:prstGeom prst="wedgeRoundRectCallout">
            <a:avLst>
              <a:gd name="adj1" fmla="val 28550"/>
              <a:gd name="adj2" fmla="val 89446"/>
              <a:gd name="adj3" fmla="val 16667"/>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Arial" pitchFamily="34" charset="0"/>
                <a:cs typeface="Arial" pitchFamily="34" charset="0"/>
              </a:rPr>
              <a:t>1729</a:t>
            </a:r>
            <a:endParaRPr lang="ru-RU" dirty="0"/>
          </a:p>
        </p:txBody>
      </p:sp>
      <p:sp>
        <p:nvSpPr>
          <p:cNvPr id="9" name="Скругленная прямоугольная выноска 8">
            <a:hlinkClick r:id="rId4" action="ppaction://hlinksldjump"/>
          </p:cNvPr>
          <p:cNvSpPr/>
          <p:nvPr/>
        </p:nvSpPr>
        <p:spPr>
          <a:xfrm>
            <a:off x="2051720" y="4509120"/>
            <a:ext cx="792088" cy="648072"/>
          </a:xfrm>
          <a:prstGeom prst="wedgeRoundRectCallout">
            <a:avLst>
              <a:gd name="adj1" fmla="val 32077"/>
              <a:gd name="adj2" fmla="val -88884"/>
              <a:gd name="adj3" fmla="val 16667"/>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Arial" pitchFamily="34" charset="0"/>
                <a:cs typeface="Arial" pitchFamily="34" charset="0"/>
              </a:rPr>
              <a:t>1745</a:t>
            </a:r>
          </a:p>
        </p:txBody>
      </p:sp>
      <p:sp>
        <p:nvSpPr>
          <p:cNvPr id="11" name="Скругленная прямоугольная выноска 10">
            <a:hlinkClick r:id="rId5" action="ppaction://hlinksldjump"/>
          </p:cNvPr>
          <p:cNvSpPr/>
          <p:nvPr/>
        </p:nvSpPr>
        <p:spPr>
          <a:xfrm>
            <a:off x="2267744" y="3284984"/>
            <a:ext cx="792088" cy="648072"/>
          </a:xfrm>
          <a:prstGeom prst="wedgeRoundRectCallout">
            <a:avLst>
              <a:gd name="adj1" fmla="val 28550"/>
              <a:gd name="adj2" fmla="val 89446"/>
              <a:gd name="adj3" fmla="val 16667"/>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Arial" pitchFamily="34" charset="0"/>
                <a:cs typeface="Arial" pitchFamily="34" charset="0"/>
              </a:rPr>
              <a:t>1800</a:t>
            </a:r>
            <a:endParaRPr lang="ru-RU" dirty="0"/>
          </a:p>
        </p:txBody>
      </p:sp>
      <p:sp>
        <p:nvSpPr>
          <p:cNvPr id="13" name="Скругленная прямоугольная выноска 12">
            <a:hlinkClick r:id="rId6" action="ppaction://hlinksldjump"/>
          </p:cNvPr>
          <p:cNvSpPr/>
          <p:nvPr/>
        </p:nvSpPr>
        <p:spPr>
          <a:xfrm>
            <a:off x="2987824" y="4509120"/>
            <a:ext cx="792088" cy="648072"/>
          </a:xfrm>
          <a:prstGeom prst="wedgeRoundRectCallout">
            <a:avLst>
              <a:gd name="adj1" fmla="val 32077"/>
              <a:gd name="adj2" fmla="val -88884"/>
              <a:gd name="adj3" fmla="val 16667"/>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Arial" pitchFamily="34" charset="0"/>
                <a:cs typeface="Arial" pitchFamily="34" charset="0"/>
              </a:rPr>
              <a:t>1801</a:t>
            </a:r>
          </a:p>
        </p:txBody>
      </p:sp>
      <p:sp>
        <p:nvSpPr>
          <p:cNvPr id="15" name="Скругленная прямоугольная выноска 14">
            <a:hlinkClick r:id="rId7" action="ppaction://hlinksldjump"/>
          </p:cNvPr>
          <p:cNvSpPr/>
          <p:nvPr/>
        </p:nvSpPr>
        <p:spPr>
          <a:xfrm>
            <a:off x="3203848" y="3284984"/>
            <a:ext cx="792088" cy="648072"/>
          </a:xfrm>
          <a:prstGeom prst="wedgeRoundRectCallout">
            <a:avLst>
              <a:gd name="adj1" fmla="val 28550"/>
              <a:gd name="adj2" fmla="val 89446"/>
              <a:gd name="adj3" fmla="val 16667"/>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Arial" pitchFamily="34" charset="0"/>
                <a:cs typeface="Arial" pitchFamily="34" charset="0"/>
              </a:rPr>
              <a:t>1831</a:t>
            </a:r>
            <a:endParaRPr lang="ru-RU" dirty="0"/>
          </a:p>
        </p:txBody>
      </p:sp>
      <p:sp>
        <p:nvSpPr>
          <p:cNvPr id="17" name="Скругленная прямоугольная выноска 16">
            <a:hlinkClick r:id="rId8" action="ppaction://hlinksldjump"/>
          </p:cNvPr>
          <p:cNvSpPr/>
          <p:nvPr/>
        </p:nvSpPr>
        <p:spPr>
          <a:xfrm>
            <a:off x="3923928" y="4509120"/>
            <a:ext cx="792088" cy="648072"/>
          </a:xfrm>
          <a:prstGeom prst="wedgeRoundRectCallout">
            <a:avLst>
              <a:gd name="adj1" fmla="val 32077"/>
              <a:gd name="adj2" fmla="val -88884"/>
              <a:gd name="adj3" fmla="val 16667"/>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Arial" pitchFamily="34" charset="0"/>
                <a:cs typeface="Arial" pitchFamily="34" charset="0"/>
              </a:rPr>
              <a:t>1834</a:t>
            </a:r>
          </a:p>
        </p:txBody>
      </p:sp>
      <p:sp>
        <p:nvSpPr>
          <p:cNvPr id="20" name="Скругленная прямоугольная выноска 19">
            <a:hlinkClick r:id="rId9" action="ppaction://hlinksldjump"/>
          </p:cNvPr>
          <p:cNvSpPr/>
          <p:nvPr/>
        </p:nvSpPr>
        <p:spPr>
          <a:xfrm>
            <a:off x="4139952" y="3284984"/>
            <a:ext cx="792088" cy="648072"/>
          </a:xfrm>
          <a:prstGeom prst="wedgeRoundRectCallout">
            <a:avLst>
              <a:gd name="adj1" fmla="val 28550"/>
              <a:gd name="adj2" fmla="val 89446"/>
              <a:gd name="adj3" fmla="val 16667"/>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Arial" pitchFamily="34" charset="0"/>
                <a:cs typeface="Arial" pitchFamily="34" charset="0"/>
              </a:rPr>
              <a:t>1860</a:t>
            </a:r>
            <a:endParaRPr lang="ru-RU" dirty="0"/>
          </a:p>
        </p:txBody>
      </p:sp>
      <p:sp>
        <p:nvSpPr>
          <p:cNvPr id="26" name="TextBox 25"/>
          <p:cNvSpPr txBox="1"/>
          <p:nvPr/>
        </p:nvSpPr>
        <p:spPr>
          <a:xfrm>
            <a:off x="251520" y="3645024"/>
            <a:ext cx="936104" cy="360040"/>
          </a:xfrm>
          <a:prstGeom prst="rect">
            <a:avLst/>
          </a:prstGeom>
          <a:noFill/>
        </p:spPr>
        <p:txBody>
          <a:bodyPr wrap="square" rtlCol="0">
            <a:prstTxWarp prst="textArchUp">
              <a:avLst>
                <a:gd name="adj" fmla="val 5602251"/>
              </a:avLst>
            </a:prstTxWarp>
            <a:spAutoFit/>
          </a:bodyPr>
          <a:lstStyle/>
          <a:p>
            <a:pPr algn="ctr"/>
            <a:r>
              <a:rPr lang="ru-RU" sz="1200" dirty="0" smtClean="0">
                <a:latin typeface="Courier New" pitchFamily="49" charset="0"/>
                <a:cs typeface="Courier New" pitchFamily="49" charset="0"/>
              </a:rPr>
              <a:t>электризация</a:t>
            </a:r>
          </a:p>
          <a:p>
            <a:pPr algn="ctr"/>
            <a:r>
              <a:rPr lang="ru-RU" sz="1200" dirty="0" smtClean="0">
                <a:latin typeface="Courier New" pitchFamily="49" charset="0"/>
                <a:cs typeface="Courier New" pitchFamily="49" charset="0"/>
              </a:rPr>
              <a:t>янтаря</a:t>
            </a:r>
          </a:p>
        </p:txBody>
      </p:sp>
      <p:sp>
        <p:nvSpPr>
          <p:cNvPr id="16" name="Скругленная прямоугольная выноска 15">
            <a:hlinkClick r:id="rId10" action="ppaction://hlinksldjump"/>
          </p:cNvPr>
          <p:cNvSpPr/>
          <p:nvPr/>
        </p:nvSpPr>
        <p:spPr>
          <a:xfrm>
            <a:off x="6732240" y="4509120"/>
            <a:ext cx="792088" cy="648072"/>
          </a:xfrm>
          <a:prstGeom prst="wedgeRoundRectCallout">
            <a:avLst>
              <a:gd name="adj1" fmla="val 32077"/>
              <a:gd name="adj2" fmla="val -88884"/>
              <a:gd name="adj3" fmla="val 16667"/>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Arial" pitchFamily="34" charset="0"/>
                <a:cs typeface="Arial" pitchFamily="34" charset="0"/>
              </a:rPr>
              <a:t>1954</a:t>
            </a:r>
          </a:p>
        </p:txBody>
      </p:sp>
      <p:sp>
        <p:nvSpPr>
          <p:cNvPr id="18" name="Скругленная прямоугольная выноска 17">
            <a:hlinkClick r:id="rId11" action="ppaction://hlinksldjump"/>
          </p:cNvPr>
          <p:cNvSpPr/>
          <p:nvPr/>
        </p:nvSpPr>
        <p:spPr>
          <a:xfrm>
            <a:off x="5796136" y="4509120"/>
            <a:ext cx="792088" cy="648072"/>
          </a:xfrm>
          <a:prstGeom prst="wedgeRoundRectCallout">
            <a:avLst>
              <a:gd name="adj1" fmla="val 32077"/>
              <a:gd name="adj2" fmla="val -88884"/>
              <a:gd name="adj3" fmla="val 16667"/>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Arial" pitchFamily="34" charset="0"/>
                <a:cs typeface="Arial" pitchFamily="34" charset="0"/>
              </a:rPr>
              <a:t>1892</a:t>
            </a:r>
          </a:p>
        </p:txBody>
      </p:sp>
      <p:sp>
        <p:nvSpPr>
          <p:cNvPr id="19" name="Скругленная прямоугольная выноска 18">
            <a:hlinkClick r:id="rId12" action="ppaction://hlinksldjump"/>
          </p:cNvPr>
          <p:cNvSpPr/>
          <p:nvPr/>
        </p:nvSpPr>
        <p:spPr>
          <a:xfrm>
            <a:off x="4860032" y="4509120"/>
            <a:ext cx="792088" cy="648072"/>
          </a:xfrm>
          <a:prstGeom prst="wedgeRoundRectCallout">
            <a:avLst>
              <a:gd name="adj1" fmla="val 32077"/>
              <a:gd name="adj2" fmla="val -88884"/>
              <a:gd name="adj3" fmla="val 16667"/>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Arial" pitchFamily="34" charset="0"/>
                <a:cs typeface="Arial" pitchFamily="34" charset="0"/>
              </a:rPr>
              <a:t>1882</a:t>
            </a:r>
          </a:p>
        </p:txBody>
      </p:sp>
      <p:sp>
        <p:nvSpPr>
          <p:cNvPr id="22" name="Скругленная прямоугольная выноска 21">
            <a:hlinkClick r:id="rId13" action="ppaction://hlinksldjump"/>
          </p:cNvPr>
          <p:cNvSpPr/>
          <p:nvPr/>
        </p:nvSpPr>
        <p:spPr>
          <a:xfrm>
            <a:off x="6948264" y="3284984"/>
            <a:ext cx="792088" cy="648072"/>
          </a:xfrm>
          <a:prstGeom prst="wedgeRoundRectCallout">
            <a:avLst>
              <a:gd name="adj1" fmla="val 28550"/>
              <a:gd name="adj2" fmla="val 89446"/>
              <a:gd name="adj3" fmla="val 16667"/>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Arial" pitchFamily="34" charset="0"/>
                <a:cs typeface="Arial" pitchFamily="34" charset="0"/>
              </a:rPr>
              <a:t>1966</a:t>
            </a:r>
            <a:endParaRPr lang="ru-RU" dirty="0"/>
          </a:p>
        </p:txBody>
      </p:sp>
      <p:sp>
        <p:nvSpPr>
          <p:cNvPr id="23" name="Скругленная прямоугольная выноска 22">
            <a:hlinkClick r:id="rId14" action="ppaction://hlinksldjump"/>
          </p:cNvPr>
          <p:cNvSpPr/>
          <p:nvPr/>
        </p:nvSpPr>
        <p:spPr>
          <a:xfrm>
            <a:off x="6012160" y="3284984"/>
            <a:ext cx="792088" cy="648072"/>
          </a:xfrm>
          <a:prstGeom prst="wedgeRoundRectCallout">
            <a:avLst>
              <a:gd name="adj1" fmla="val 28550"/>
              <a:gd name="adj2" fmla="val 89446"/>
              <a:gd name="adj3" fmla="val 16667"/>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Arial" pitchFamily="34" charset="0"/>
                <a:cs typeface="Arial" pitchFamily="34" charset="0"/>
              </a:rPr>
              <a:t>1920</a:t>
            </a:r>
            <a:endParaRPr lang="ru-RU" dirty="0"/>
          </a:p>
        </p:txBody>
      </p:sp>
      <p:sp>
        <p:nvSpPr>
          <p:cNvPr id="24" name="Скругленная прямоугольная выноска 23">
            <a:hlinkClick r:id="rId15" action="ppaction://hlinksldjump"/>
          </p:cNvPr>
          <p:cNvSpPr/>
          <p:nvPr/>
        </p:nvSpPr>
        <p:spPr>
          <a:xfrm>
            <a:off x="5076056" y="3284984"/>
            <a:ext cx="792088" cy="648072"/>
          </a:xfrm>
          <a:prstGeom prst="wedgeRoundRectCallout">
            <a:avLst>
              <a:gd name="adj1" fmla="val 28550"/>
              <a:gd name="adj2" fmla="val 89446"/>
              <a:gd name="adj3" fmla="val 16667"/>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Arial" pitchFamily="34" charset="0"/>
                <a:cs typeface="Arial" pitchFamily="34" charset="0"/>
              </a:rPr>
              <a:t>1886</a:t>
            </a:r>
            <a:endParaRPr lang="ru-RU" dirty="0"/>
          </a:p>
        </p:txBody>
      </p:sp>
      <p:sp>
        <p:nvSpPr>
          <p:cNvPr id="28" name="TextBox 27"/>
          <p:cNvSpPr txBox="1"/>
          <p:nvPr/>
        </p:nvSpPr>
        <p:spPr>
          <a:xfrm>
            <a:off x="1115616" y="5301208"/>
            <a:ext cx="720080" cy="576064"/>
          </a:xfrm>
          <a:prstGeom prst="rect">
            <a:avLst/>
          </a:prstGeom>
          <a:noFill/>
        </p:spPr>
        <p:txBody>
          <a:bodyPr wrap="square" rtlCol="0">
            <a:prstTxWarp prst="textButton">
              <a:avLst>
                <a:gd name="adj" fmla="val 9126980"/>
              </a:avLst>
            </a:prstTxWarp>
            <a:spAutoFit/>
          </a:bodyPr>
          <a:lstStyle/>
          <a:p>
            <a:pPr algn="ctr"/>
            <a:r>
              <a:rPr lang="ru-RU" sz="1200" dirty="0" smtClean="0">
                <a:latin typeface="Courier New" pitchFamily="49" charset="0"/>
                <a:cs typeface="Courier New" pitchFamily="49" charset="0"/>
              </a:rPr>
              <a:t>первая</a:t>
            </a:r>
          </a:p>
          <a:p>
            <a:pPr algn="ctr"/>
            <a:r>
              <a:rPr lang="ru-RU" sz="1200" dirty="0" err="1" smtClean="0">
                <a:latin typeface="Courier New" pitchFamily="49" charset="0"/>
                <a:cs typeface="Courier New" pitchFamily="49" charset="0"/>
              </a:rPr>
              <a:t>электро</a:t>
            </a:r>
            <a:endParaRPr lang="ru-RU" sz="1200" dirty="0" smtClean="0">
              <a:latin typeface="Courier New" pitchFamily="49" charset="0"/>
              <a:cs typeface="Courier New" pitchFamily="49" charset="0"/>
            </a:endParaRPr>
          </a:p>
          <a:p>
            <a:pPr algn="ctr"/>
            <a:r>
              <a:rPr lang="ru-RU" sz="1200" dirty="0" smtClean="0">
                <a:latin typeface="Courier New" pitchFamily="49" charset="0"/>
                <a:cs typeface="Courier New" pitchFamily="49" charset="0"/>
              </a:rPr>
              <a:t>машина</a:t>
            </a:r>
          </a:p>
        </p:txBody>
      </p:sp>
      <p:sp>
        <p:nvSpPr>
          <p:cNvPr id="29" name="TextBox 28"/>
          <p:cNvSpPr txBox="1"/>
          <p:nvPr/>
        </p:nvSpPr>
        <p:spPr>
          <a:xfrm>
            <a:off x="1403648" y="2564904"/>
            <a:ext cx="576064" cy="576064"/>
          </a:xfrm>
          <a:prstGeom prst="rect">
            <a:avLst/>
          </a:prstGeom>
          <a:noFill/>
        </p:spPr>
        <p:txBody>
          <a:bodyPr wrap="square" rtlCol="0">
            <a:prstTxWarp prst="textButton">
              <a:avLst>
                <a:gd name="adj" fmla="val 9288693"/>
              </a:avLst>
            </a:prstTxWarp>
            <a:spAutoFit/>
          </a:bodyPr>
          <a:lstStyle/>
          <a:p>
            <a:pPr algn="ctr"/>
            <a:r>
              <a:rPr lang="ru-RU" sz="1200" dirty="0" smtClean="0">
                <a:latin typeface="Courier New" pitchFamily="49" charset="0"/>
                <a:cs typeface="Courier New" pitchFamily="49" charset="0"/>
              </a:rPr>
              <a:t>проводники</a:t>
            </a:r>
          </a:p>
          <a:p>
            <a:pPr algn="ctr"/>
            <a:r>
              <a:rPr lang="ru-RU" sz="1200" dirty="0" smtClean="0">
                <a:latin typeface="Courier New" pitchFamily="49" charset="0"/>
                <a:cs typeface="Courier New" pitchFamily="49" charset="0"/>
              </a:rPr>
              <a:t>и</a:t>
            </a:r>
          </a:p>
          <a:p>
            <a:pPr algn="ctr"/>
            <a:r>
              <a:rPr lang="ru-RU" sz="1200" dirty="0" smtClean="0">
                <a:latin typeface="Courier New" pitchFamily="49" charset="0"/>
                <a:cs typeface="Courier New" pitchFamily="49" charset="0"/>
              </a:rPr>
              <a:t>изоляторы</a:t>
            </a:r>
          </a:p>
        </p:txBody>
      </p:sp>
      <p:sp>
        <p:nvSpPr>
          <p:cNvPr id="30" name="TextBox 29"/>
          <p:cNvSpPr txBox="1"/>
          <p:nvPr/>
        </p:nvSpPr>
        <p:spPr>
          <a:xfrm>
            <a:off x="2411760" y="2564904"/>
            <a:ext cx="576064" cy="576064"/>
          </a:xfrm>
          <a:prstGeom prst="rect">
            <a:avLst/>
          </a:prstGeom>
          <a:noFill/>
        </p:spPr>
        <p:txBody>
          <a:bodyPr wrap="square" rtlCol="0">
            <a:prstTxWarp prst="textButton">
              <a:avLst>
                <a:gd name="adj" fmla="val 9288693"/>
              </a:avLst>
            </a:prstTxWarp>
            <a:spAutoFit/>
          </a:bodyPr>
          <a:lstStyle/>
          <a:p>
            <a:pPr algn="ctr"/>
            <a:r>
              <a:rPr lang="ru-RU" sz="1200" dirty="0" smtClean="0">
                <a:latin typeface="Courier New" pitchFamily="49" charset="0"/>
                <a:cs typeface="Courier New" pitchFamily="49" charset="0"/>
              </a:rPr>
              <a:t>вольтов</a:t>
            </a:r>
          </a:p>
          <a:p>
            <a:pPr algn="ctr"/>
            <a:r>
              <a:rPr lang="ru-RU" sz="1200" dirty="0" smtClean="0">
                <a:latin typeface="Courier New" pitchFamily="49" charset="0"/>
                <a:cs typeface="Courier New" pitchFamily="49" charset="0"/>
              </a:rPr>
              <a:t>столб</a:t>
            </a:r>
          </a:p>
          <a:p>
            <a:pPr algn="ctr"/>
            <a:endParaRPr lang="ru-RU" sz="1200" dirty="0" smtClean="0">
              <a:latin typeface="Courier New" pitchFamily="49" charset="0"/>
              <a:cs typeface="Courier New" pitchFamily="49" charset="0"/>
            </a:endParaRPr>
          </a:p>
        </p:txBody>
      </p:sp>
      <p:sp>
        <p:nvSpPr>
          <p:cNvPr id="31" name="TextBox 30"/>
          <p:cNvSpPr txBox="1"/>
          <p:nvPr/>
        </p:nvSpPr>
        <p:spPr>
          <a:xfrm>
            <a:off x="2123728" y="5301208"/>
            <a:ext cx="576064" cy="576064"/>
          </a:xfrm>
          <a:prstGeom prst="rect">
            <a:avLst/>
          </a:prstGeom>
          <a:noFill/>
        </p:spPr>
        <p:txBody>
          <a:bodyPr wrap="square" rtlCol="0">
            <a:prstTxWarp prst="textButton">
              <a:avLst>
                <a:gd name="adj" fmla="val 9288693"/>
              </a:avLst>
            </a:prstTxWarp>
            <a:spAutoFit/>
          </a:bodyPr>
          <a:lstStyle/>
          <a:p>
            <a:pPr algn="ctr"/>
            <a:r>
              <a:rPr lang="ru-RU" sz="1200" dirty="0" smtClean="0">
                <a:latin typeface="Courier New" pitchFamily="49" charset="0"/>
                <a:cs typeface="Courier New" pitchFamily="49" charset="0"/>
              </a:rPr>
              <a:t>лейденская</a:t>
            </a:r>
          </a:p>
          <a:p>
            <a:pPr algn="ctr"/>
            <a:r>
              <a:rPr lang="ru-RU" sz="1200" dirty="0" smtClean="0">
                <a:latin typeface="Courier New" pitchFamily="49" charset="0"/>
                <a:cs typeface="Courier New" pitchFamily="49" charset="0"/>
              </a:rPr>
              <a:t>банка</a:t>
            </a:r>
          </a:p>
          <a:p>
            <a:pPr algn="ctr"/>
            <a:endParaRPr lang="ru-RU" sz="1200" dirty="0" smtClean="0">
              <a:latin typeface="Courier New" pitchFamily="49" charset="0"/>
              <a:cs typeface="Courier New" pitchFamily="49" charset="0"/>
            </a:endParaRPr>
          </a:p>
        </p:txBody>
      </p:sp>
      <p:sp>
        <p:nvSpPr>
          <p:cNvPr id="32" name="TextBox 31"/>
          <p:cNvSpPr txBox="1"/>
          <p:nvPr/>
        </p:nvSpPr>
        <p:spPr>
          <a:xfrm>
            <a:off x="3059832" y="5373216"/>
            <a:ext cx="576064" cy="576064"/>
          </a:xfrm>
          <a:prstGeom prst="rect">
            <a:avLst/>
          </a:prstGeom>
          <a:noFill/>
        </p:spPr>
        <p:txBody>
          <a:bodyPr wrap="square" rtlCol="0">
            <a:prstTxWarp prst="textButton">
              <a:avLst>
                <a:gd name="adj" fmla="val 11281992"/>
              </a:avLst>
            </a:prstTxWarp>
            <a:spAutoFit/>
          </a:bodyPr>
          <a:lstStyle/>
          <a:p>
            <a:pPr algn="ctr"/>
            <a:r>
              <a:rPr lang="ru-RU" sz="1200" dirty="0" err="1" smtClean="0">
                <a:latin typeface="Courier New" pitchFamily="49" charset="0"/>
                <a:cs typeface="Courier New" pitchFamily="49" charset="0"/>
              </a:rPr>
              <a:t>электро</a:t>
            </a:r>
            <a:endParaRPr lang="ru-RU" sz="1200" dirty="0" smtClean="0">
              <a:latin typeface="Courier New" pitchFamily="49" charset="0"/>
              <a:cs typeface="Courier New" pitchFamily="49" charset="0"/>
            </a:endParaRPr>
          </a:p>
          <a:p>
            <a:pPr algn="ctr"/>
            <a:r>
              <a:rPr lang="ru-RU" sz="1200" dirty="0" smtClean="0">
                <a:latin typeface="Courier New" pitchFamily="49" charset="0"/>
                <a:cs typeface="Courier New" pitchFamily="49" charset="0"/>
              </a:rPr>
              <a:t>дуга</a:t>
            </a:r>
          </a:p>
          <a:p>
            <a:pPr algn="ctr"/>
            <a:endParaRPr lang="ru-RU" sz="1200" dirty="0" smtClean="0">
              <a:latin typeface="Courier New" pitchFamily="49" charset="0"/>
              <a:cs typeface="Courier New" pitchFamily="49" charset="0"/>
            </a:endParaRPr>
          </a:p>
        </p:txBody>
      </p:sp>
      <p:sp>
        <p:nvSpPr>
          <p:cNvPr id="33" name="TextBox 32"/>
          <p:cNvSpPr txBox="1"/>
          <p:nvPr/>
        </p:nvSpPr>
        <p:spPr>
          <a:xfrm>
            <a:off x="3347864" y="2564904"/>
            <a:ext cx="576064" cy="576064"/>
          </a:xfrm>
          <a:prstGeom prst="rect">
            <a:avLst/>
          </a:prstGeom>
          <a:noFill/>
        </p:spPr>
        <p:txBody>
          <a:bodyPr wrap="square" rtlCol="0">
            <a:prstTxWarp prst="textButton">
              <a:avLst>
                <a:gd name="adj" fmla="val 9288693"/>
              </a:avLst>
            </a:prstTxWarp>
            <a:spAutoFit/>
          </a:bodyPr>
          <a:lstStyle/>
          <a:p>
            <a:pPr algn="ctr"/>
            <a:r>
              <a:rPr lang="ru-RU" sz="1200" dirty="0" smtClean="0">
                <a:latin typeface="Courier New" pitchFamily="49" charset="0"/>
                <a:cs typeface="Courier New" pitchFamily="49" charset="0"/>
              </a:rPr>
              <a:t>рождение</a:t>
            </a:r>
          </a:p>
          <a:p>
            <a:pPr algn="ctr"/>
            <a:r>
              <a:rPr lang="ru-RU" sz="1200" dirty="0" err="1" smtClean="0">
                <a:latin typeface="Courier New" pitchFamily="49" charset="0"/>
                <a:cs typeface="Courier New" pitchFamily="49" charset="0"/>
              </a:rPr>
              <a:t>электро</a:t>
            </a:r>
            <a:endParaRPr lang="ru-RU" sz="1200" dirty="0" smtClean="0">
              <a:latin typeface="Courier New" pitchFamily="49" charset="0"/>
              <a:cs typeface="Courier New" pitchFamily="49" charset="0"/>
            </a:endParaRPr>
          </a:p>
          <a:p>
            <a:pPr algn="ctr"/>
            <a:r>
              <a:rPr lang="ru-RU" sz="1200" dirty="0" smtClean="0">
                <a:latin typeface="Courier New" pitchFamily="49" charset="0"/>
                <a:cs typeface="Courier New" pitchFamily="49" charset="0"/>
              </a:rPr>
              <a:t>техники</a:t>
            </a:r>
          </a:p>
        </p:txBody>
      </p:sp>
      <p:sp>
        <p:nvSpPr>
          <p:cNvPr id="34" name="TextBox 33"/>
          <p:cNvSpPr txBox="1"/>
          <p:nvPr/>
        </p:nvSpPr>
        <p:spPr>
          <a:xfrm>
            <a:off x="3995936" y="5301208"/>
            <a:ext cx="576064" cy="576064"/>
          </a:xfrm>
          <a:prstGeom prst="rect">
            <a:avLst/>
          </a:prstGeom>
          <a:noFill/>
        </p:spPr>
        <p:txBody>
          <a:bodyPr wrap="square" rtlCol="0">
            <a:prstTxWarp prst="textButton">
              <a:avLst>
                <a:gd name="adj" fmla="val 9288693"/>
              </a:avLst>
            </a:prstTxWarp>
            <a:spAutoFit/>
          </a:bodyPr>
          <a:lstStyle/>
          <a:p>
            <a:pPr algn="ctr"/>
            <a:r>
              <a:rPr lang="ru-RU" sz="1200" dirty="0" err="1" smtClean="0">
                <a:latin typeface="Courier New" pitchFamily="49" charset="0"/>
                <a:cs typeface="Courier New" pitchFamily="49" charset="0"/>
              </a:rPr>
              <a:t>электро</a:t>
            </a:r>
            <a:endParaRPr lang="ru-RU" sz="1200" dirty="0" smtClean="0">
              <a:latin typeface="Courier New" pitchFamily="49" charset="0"/>
              <a:cs typeface="Courier New" pitchFamily="49" charset="0"/>
            </a:endParaRPr>
          </a:p>
          <a:p>
            <a:pPr algn="ctr"/>
            <a:endParaRPr lang="ru-RU" sz="1200" dirty="0" smtClean="0">
              <a:latin typeface="Courier New" pitchFamily="49" charset="0"/>
              <a:cs typeface="Courier New" pitchFamily="49" charset="0"/>
            </a:endParaRPr>
          </a:p>
          <a:p>
            <a:pPr algn="ctr"/>
            <a:r>
              <a:rPr lang="ru-RU" sz="1200" dirty="0" smtClean="0">
                <a:latin typeface="Courier New" pitchFamily="49" charset="0"/>
                <a:cs typeface="Courier New" pitchFamily="49" charset="0"/>
              </a:rPr>
              <a:t>двигатель</a:t>
            </a:r>
          </a:p>
        </p:txBody>
      </p:sp>
      <p:sp>
        <p:nvSpPr>
          <p:cNvPr id="35" name="TextBox 34"/>
          <p:cNvSpPr txBox="1"/>
          <p:nvPr/>
        </p:nvSpPr>
        <p:spPr>
          <a:xfrm>
            <a:off x="4283968" y="2564904"/>
            <a:ext cx="576064" cy="576064"/>
          </a:xfrm>
          <a:prstGeom prst="rect">
            <a:avLst/>
          </a:prstGeom>
          <a:noFill/>
        </p:spPr>
        <p:txBody>
          <a:bodyPr wrap="square" rtlCol="0">
            <a:prstTxWarp prst="textButton">
              <a:avLst>
                <a:gd name="adj" fmla="val 9288693"/>
              </a:avLst>
            </a:prstTxWarp>
            <a:spAutoFit/>
          </a:bodyPr>
          <a:lstStyle/>
          <a:p>
            <a:pPr algn="ctr"/>
            <a:r>
              <a:rPr lang="ru-RU" sz="1200" dirty="0" smtClean="0">
                <a:latin typeface="Courier New" pitchFamily="49" charset="0"/>
                <a:cs typeface="Courier New" pitchFamily="49" charset="0"/>
              </a:rPr>
              <a:t>телефон</a:t>
            </a:r>
          </a:p>
        </p:txBody>
      </p:sp>
      <p:sp>
        <p:nvSpPr>
          <p:cNvPr id="36" name="TextBox 35"/>
          <p:cNvSpPr txBox="1"/>
          <p:nvPr/>
        </p:nvSpPr>
        <p:spPr>
          <a:xfrm>
            <a:off x="5004048" y="5301208"/>
            <a:ext cx="576064" cy="576064"/>
          </a:xfrm>
          <a:prstGeom prst="rect">
            <a:avLst/>
          </a:prstGeom>
          <a:noFill/>
        </p:spPr>
        <p:txBody>
          <a:bodyPr wrap="square" rtlCol="0">
            <a:prstTxWarp prst="textButton">
              <a:avLst>
                <a:gd name="adj" fmla="val 9288693"/>
              </a:avLst>
            </a:prstTxWarp>
            <a:spAutoFit/>
          </a:bodyPr>
          <a:lstStyle/>
          <a:p>
            <a:pPr algn="ctr"/>
            <a:r>
              <a:rPr lang="ru-RU" sz="1200" dirty="0" err="1" smtClean="0">
                <a:latin typeface="Courier New" pitchFamily="49" charset="0"/>
                <a:cs typeface="Courier New" pitchFamily="49" charset="0"/>
              </a:rPr>
              <a:t>электро</a:t>
            </a:r>
            <a:endParaRPr lang="ru-RU" sz="1200" dirty="0" smtClean="0">
              <a:latin typeface="Courier New" pitchFamily="49" charset="0"/>
              <a:cs typeface="Courier New" pitchFamily="49" charset="0"/>
            </a:endParaRPr>
          </a:p>
          <a:p>
            <a:pPr algn="ctr"/>
            <a:endParaRPr lang="ru-RU" sz="1200" dirty="0" smtClean="0">
              <a:latin typeface="Courier New" pitchFamily="49" charset="0"/>
              <a:cs typeface="Courier New" pitchFamily="49" charset="0"/>
            </a:endParaRPr>
          </a:p>
          <a:p>
            <a:pPr algn="ctr"/>
            <a:r>
              <a:rPr lang="ru-RU" sz="1200" dirty="0" smtClean="0">
                <a:latin typeface="Courier New" pitchFamily="49" charset="0"/>
                <a:cs typeface="Courier New" pitchFamily="49" charset="0"/>
              </a:rPr>
              <a:t>станция</a:t>
            </a:r>
          </a:p>
          <a:p>
            <a:pPr algn="ctr"/>
            <a:endParaRPr lang="ru-RU" sz="1200" dirty="0" smtClean="0">
              <a:latin typeface="Courier New" pitchFamily="49" charset="0"/>
              <a:cs typeface="Courier New" pitchFamily="49" charset="0"/>
            </a:endParaRPr>
          </a:p>
        </p:txBody>
      </p:sp>
      <p:sp>
        <p:nvSpPr>
          <p:cNvPr id="38" name="Стрелка вправо 37">
            <a:hlinkClick r:id="rId16" action="ppaction://hlinksldjump"/>
          </p:cNvPr>
          <p:cNvSpPr/>
          <p:nvPr/>
        </p:nvSpPr>
        <p:spPr>
          <a:xfrm>
            <a:off x="7812360" y="3861048"/>
            <a:ext cx="1080120" cy="720080"/>
          </a:xfrm>
          <a:prstGeom prst="rightArrow">
            <a:avLst>
              <a:gd name="adj1" fmla="val 70577"/>
              <a:gd name="adj2" fmla="val 67637"/>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Arial" pitchFamily="34" charset="0"/>
                <a:cs typeface="Arial" pitchFamily="34" charset="0"/>
              </a:rPr>
              <a:t>2???</a:t>
            </a:r>
          </a:p>
        </p:txBody>
      </p:sp>
      <p:sp>
        <p:nvSpPr>
          <p:cNvPr id="39" name="Овал 38"/>
          <p:cNvSpPr/>
          <p:nvPr/>
        </p:nvSpPr>
        <p:spPr>
          <a:xfrm>
            <a:off x="179512" y="3789040"/>
            <a:ext cx="1008112" cy="864096"/>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Arial" pitchFamily="34" charset="0"/>
                <a:cs typeface="Arial" pitchFamily="34" charset="0"/>
              </a:rPr>
              <a:t>600</a:t>
            </a:r>
          </a:p>
          <a:p>
            <a:pPr algn="ctr"/>
            <a:r>
              <a:rPr lang="ru-RU" b="1" dirty="0" smtClean="0">
                <a:solidFill>
                  <a:schemeClr val="tx1"/>
                </a:solidFill>
                <a:latin typeface="Arial" pitchFamily="34" charset="0"/>
                <a:cs typeface="Arial" pitchFamily="34" charset="0"/>
              </a:rPr>
              <a:t>до н.э</a:t>
            </a:r>
            <a:endParaRPr lang="ru-RU" dirty="0"/>
          </a:p>
        </p:txBody>
      </p:sp>
      <p:sp>
        <p:nvSpPr>
          <p:cNvPr id="41" name="TextBox 40"/>
          <p:cNvSpPr txBox="1"/>
          <p:nvPr/>
        </p:nvSpPr>
        <p:spPr>
          <a:xfrm>
            <a:off x="5148064" y="2564904"/>
            <a:ext cx="576064" cy="576064"/>
          </a:xfrm>
          <a:prstGeom prst="rect">
            <a:avLst/>
          </a:prstGeom>
          <a:noFill/>
        </p:spPr>
        <p:txBody>
          <a:bodyPr wrap="square" rtlCol="0">
            <a:prstTxWarp prst="textButton">
              <a:avLst>
                <a:gd name="adj" fmla="val 9288693"/>
              </a:avLst>
            </a:prstTxWarp>
            <a:spAutoFit/>
          </a:bodyPr>
          <a:lstStyle/>
          <a:p>
            <a:pPr algn="ctr"/>
            <a:r>
              <a:rPr lang="ru-RU" sz="1200" dirty="0" err="1" smtClean="0">
                <a:latin typeface="Courier New" pitchFamily="49" charset="0"/>
                <a:cs typeface="Courier New" pitchFamily="49" charset="0"/>
              </a:rPr>
              <a:t>электро</a:t>
            </a:r>
            <a:endParaRPr lang="ru-RU" sz="1200" dirty="0" smtClean="0">
              <a:latin typeface="Courier New" pitchFamily="49" charset="0"/>
              <a:cs typeface="Courier New" pitchFamily="49" charset="0"/>
            </a:endParaRPr>
          </a:p>
          <a:p>
            <a:pPr algn="ctr"/>
            <a:r>
              <a:rPr lang="ru-RU" sz="1200" dirty="0" smtClean="0">
                <a:latin typeface="Courier New" pitchFamily="49" charset="0"/>
                <a:cs typeface="Courier New" pitchFamily="49" charset="0"/>
              </a:rPr>
              <a:t>станции</a:t>
            </a:r>
          </a:p>
          <a:p>
            <a:pPr algn="ctr"/>
            <a:r>
              <a:rPr lang="ru-RU" sz="1200" dirty="0" smtClean="0">
                <a:latin typeface="Courier New" pitchFamily="49" charset="0"/>
                <a:cs typeface="Courier New" pitchFamily="49" charset="0"/>
              </a:rPr>
              <a:t>России</a:t>
            </a:r>
          </a:p>
        </p:txBody>
      </p:sp>
      <p:sp>
        <p:nvSpPr>
          <p:cNvPr id="43" name="TextBox 42"/>
          <p:cNvSpPr txBox="1"/>
          <p:nvPr/>
        </p:nvSpPr>
        <p:spPr>
          <a:xfrm>
            <a:off x="7020272" y="2564904"/>
            <a:ext cx="576064" cy="576064"/>
          </a:xfrm>
          <a:prstGeom prst="rect">
            <a:avLst/>
          </a:prstGeom>
          <a:noFill/>
        </p:spPr>
        <p:txBody>
          <a:bodyPr wrap="square" rtlCol="0">
            <a:prstTxWarp prst="textButton">
              <a:avLst>
                <a:gd name="adj" fmla="val 9288693"/>
              </a:avLst>
            </a:prstTxWarp>
            <a:spAutoFit/>
          </a:bodyPr>
          <a:lstStyle/>
          <a:p>
            <a:pPr algn="ctr"/>
            <a:r>
              <a:rPr lang="ru-RU" sz="1200" dirty="0" smtClean="0">
                <a:latin typeface="Courier New" pitchFamily="49" charset="0"/>
                <a:cs typeface="Courier New" pitchFamily="49" charset="0"/>
              </a:rPr>
              <a:t>экзотика</a:t>
            </a:r>
          </a:p>
          <a:p>
            <a:pPr algn="ctr"/>
            <a:endParaRPr lang="ru-RU" sz="1200" dirty="0" smtClean="0">
              <a:latin typeface="Courier New" pitchFamily="49" charset="0"/>
              <a:cs typeface="Courier New" pitchFamily="49" charset="0"/>
            </a:endParaRPr>
          </a:p>
          <a:p>
            <a:pPr algn="ctr"/>
            <a:endParaRPr lang="ru-RU" sz="1200" dirty="0" smtClean="0">
              <a:latin typeface="Courier New" pitchFamily="49" charset="0"/>
              <a:cs typeface="Courier New" pitchFamily="49" charset="0"/>
            </a:endParaRPr>
          </a:p>
        </p:txBody>
      </p:sp>
      <p:sp>
        <p:nvSpPr>
          <p:cNvPr id="45" name="TextBox 44"/>
          <p:cNvSpPr txBox="1"/>
          <p:nvPr/>
        </p:nvSpPr>
        <p:spPr>
          <a:xfrm>
            <a:off x="5940152" y="5301208"/>
            <a:ext cx="576064" cy="576064"/>
          </a:xfrm>
          <a:prstGeom prst="rect">
            <a:avLst/>
          </a:prstGeom>
          <a:noFill/>
        </p:spPr>
        <p:txBody>
          <a:bodyPr wrap="square" rtlCol="0">
            <a:prstTxWarp prst="textButton">
              <a:avLst>
                <a:gd name="adj" fmla="val 9288693"/>
              </a:avLst>
            </a:prstTxWarp>
            <a:spAutoFit/>
          </a:bodyPr>
          <a:lstStyle/>
          <a:p>
            <a:pPr algn="ctr"/>
            <a:r>
              <a:rPr lang="ru-RU" sz="1200" dirty="0" smtClean="0">
                <a:latin typeface="Courier New" pitchFamily="49" charset="0"/>
                <a:cs typeface="Courier New" pitchFamily="49" charset="0"/>
              </a:rPr>
              <a:t>первая</a:t>
            </a:r>
          </a:p>
          <a:p>
            <a:pPr algn="ctr"/>
            <a:r>
              <a:rPr lang="ru-RU" sz="1200" dirty="0" smtClean="0">
                <a:latin typeface="Courier New" pitchFamily="49" charset="0"/>
                <a:cs typeface="Courier New" pitchFamily="49" charset="0"/>
              </a:rPr>
              <a:t>ГЭС</a:t>
            </a:r>
          </a:p>
          <a:p>
            <a:pPr algn="ctr"/>
            <a:r>
              <a:rPr lang="ru-RU" sz="1200" dirty="0" smtClean="0">
                <a:latin typeface="Courier New" pitchFamily="49" charset="0"/>
                <a:cs typeface="Courier New" pitchFamily="49" charset="0"/>
              </a:rPr>
              <a:t>России</a:t>
            </a:r>
          </a:p>
        </p:txBody>
      </p:sp>
      <p:sp>
        <p:nvSpPr>
          <p:cNvPr id="46" name="TextBox 45"/>
          <p:cNvSpPr txBox="1"/>
          <p:nvPr/>
        </p:nvSpPr>
        <p:spPr>
          <a:xfrm>
            <a:off x="6084168" y="2564904"/>
            <a:ext cx="576064" cy="576064"/>
          </a:xfrm>
          <a:prstGeom prst="rect">
            <a:avLst/>
          </a:prstGeom>
          <a:noFill/>
        </p:spPr>
        <p:txBody>
          <a:bodyPr wrap="square" rtlCol="0">
            <a:prstTxWarp prst="textButton">
              <a:avLst>
                <a:gd name="adj" fmla="val 9288693"/>
              </a:avLst>
            </a:prstTxWarp>
            <a:spAutoFit/>
          </a:bodyPr>
          <a:lstStyle/>
          <a:p>
            <a:pPr algn="ctr"/>
            <a:endParaRPr lang="ru-RU" sz="1200" dirty="0" smtClean="0">
              <a:latin typeface="Courier New" pitchFamily="49" charset="0"/>
              <a:cs typeface="Courier New" pitchFamily="49" charset="0"/>
            </a:endParaRPr>
          </a:p>
          <a:p>
            <a:pPr algn="ctr"/>
            <a:r>
              <a:rPr lang="ru-RU" sz="1200" dirty="0" smtClean="0">
                <a:latin typeface="Courier New" pitchFamily="49" charset="0"/>
                <a:cs typeface="Courier New" pitchFamily="49" charset="0"/>
              </a:rPr>
              <a:t>ГОЭЛРО</a:t>
            </a:r>
          </a:p>
          <a:p>
            <a:pPr algn="ctr"/>
            <a:endParaRPr lang="ru-RU" sz="1200" dirty="0" smtClean="0">
              <a:latin typeface="Courier New" pitchFamily="49" charset="0"/>
              <a:cs typeface="Courier New" pitchFamily="49" charset="0"/>
            </a:endParaRPr>
          </a:p>
        </p:txBody>
      </p:sp>
      <p:sp>
        <p:nvSpPr>
          <p:cNvPr id="47" name="TextBox 46"/>
          <p:cNvSpPr txBox="1"/>
          <p:nvPr/>
        </p:nvSpPr>
        <p:spPr>
          <a:xfrm>
            <a:off x="6804248" y="5301208"/>
            <a:ext cx="576064" cy="576064"/>
          </a:xfrm>
          <a:prstGeom prst="rect">
            <a:avLst/>
          </a:prstGeom>
          <a:noFill/>
        </p:spPr>
        <p:txBody>
          <a:bodyPr wrap="square" rtlCol="0">
            <a:prstTxWarp prst="textButton">
              <a:avLst>
                <a:gd name="adj" fmla="val 9288693"/>
              </a:avLst>
            </a:prstTxWarp>
            <a:spAutoFit/>
          </a:bodyPr>
          <a:lstStyle/>
          <a:p>
            <a:pPr algn="ctr"/>
            <a:r>
              <a:rPr lang="ru-RU" sz="1200" dirty="0" smtClean="0">
                <a:latin typeface="Courier New" pitchFamily="49" charset="0"/>
                <a:cs typeface="Courier New" pitchFamily="49" charset="0"/>
              </a:rPr>
              <a:t>мирный</a:t>
            </a:r>
          </a:p>
          <a:p>
            <a:pPr algn="ctr"/>
            <a:r>
              <a:rPr lang="ru-RU" sz="1200" dirty="0" smtClean="0">
                <a:latin typeface="Courier New" pitchFamily="49" charset="0"/>
                <a:cs typeface="Courier New" pitchFamily="49" charset="0"/>
              </a:rPr>
              <a:t>атом</a:t>
            </a:r>
          </a:p>
        </p:txBody>
      </p:sp>
      <p:sp>
        <p:nvSpPr>
          <p:cNvPr id="48" name="TextBox 47"/>
          <p:cNvSpPr txBox="1"/>
          <p:nvPr/>
        </p:nvSpPr>
        <p:spPr>
          <a:xfrm>
            <a:off x="8279904" y="4653136"/>
            <a:ext cx="864096" cy="360040"/>
          </a:xfrm>
          <a:prstGeom prst="rect">
            <a:avLst/>
          </a:prstGeom>
          <a:noFill/>
        </p:spPr>
        <p:txBody>
          <a:bodyPr wrap="square" rtlCol="0">
            <a:prstTxWarp prst="textButton">
              <a:avLst>
                <a:gd name="adj" fmla="val 10332995"/>
              </a:avLst>
            </a:prstTxWarp>
            <a:spAutoFit/>
          </a:bodyPr>
          <a:lstStyle/>
          <a:p>
            <a:pPr algn="ctr"/>
            <a:r>
              <a:rPr lang="ru-RU" sz="1200" dirty="0" smtClean="0">
                <a:latin typeface="Courier New" pitchFamily="49" charset="0"/>
                <a:cs typeface="Courier New" pitchFamily="49" charset="0"/>
              </a:rPr>
              <a:t>А</a:t>
            </a:r>
          </a:p>
          <a:p>
            <a:pPr algn="ctr"/>
            <a:r>
              <a:rPr lang="ru-RU" sz="1200" dirty="0" smtClean="0">
                <a:latin typeface="Courier New" pitchFamily="49" charset="0"/>
                <a:cs typeface="Courier New" pitchFamily="49" charset="0"/>
              </a:rPr>
              <a:t>что</a:t>
            </a:r>
          </a:p>
          <a:p>
            <a:pPr algn="ctr"/>
            <a:r>
              <a:rPr lang="ru-RU" sz="1200" dirty="0" smtClean="0">
                <a:latin typeface="Courier New" pitchFamily="49" charset="0"/>
                <a:cs typeface="Courier New" pitchFamily="49" charset="0"/>
              </a:rPr>
              <a:t>дальше?</a:t>
            </a:r>
          </a:p>
        </p:txBody>
      </p:sp>
      <p:sp>
        <p:nvSpPr>
          <p:cNvPr id="51" name="TextBox 50"/>
          <p:cNvSpPr txBox="1"/>
          <p:nvPr/>
        </p:nvSpPr>
        <p:spPr>
          <a:xfrm>
            <a:off x="8279904" y="5993904"/>
            <a:ext cx="864096" cy="819472"/>
          </a:xfrm>
          <a:prstGeom prst="rect">
            <a:avLst/>
          </a:prstGeom>
          <a:noFill/>
        </p:spPr>
        <p:txBody>
          <a:bodyPr wrap="square" rtlCol="0">
            <a:prstTxWarp prst="textButton">
              <a:avLst>
                <a:gd name="adj" fmla="val 9288693"/>
              </a:avLst>
            </a:prstTxWarp>
            <a:spAutoFit/>
          </a:bodyPr>
          <a:lstStyle/>
          <a:p>
            <a:pPr algn="ctr"/>
            <a:r>
              <a:rPr lang="ru-RU" sz="1200" dirty="0" smtClean="0">
                <a:latin typeface="Courier New" pitchFamily="49" charset="0"/>
                <a:cs typeface="Courier New" pitchFamily="49" charset="0"/>
              </a:rPr>
              <a:t>большое</a:t>
            </a:r>
          </a:p>
          <a:p>
            <a:pPr algn="ctr"/>
            <a:endParaRPr lang="ru-RU" sz="1200" dirty="0" smtClean="0">
              <a:latin typeface="Courier New" pitchFamily="49" charset="0"/>
              <a:cs typeface="Courier New" pitchFamily="49" charset="0"/>
            </a:endParaRPr>
          </a:p>
          <a:p>
            <a:pPr algn="ctr"/>
            <a:r>
              <a:rPr lang="ru-RU" sz="1200" dirty="0" smtClean="0">
                <a:latin typeface="Courier New" pitchFamily="49" charset="0"/>
                <a:cs typeface="Courier New" pitchFamily="49" charset="0"/>
              </a:rPr>
              <a:t>спасибо</a:t>
            </a:r>
          </a:p>
        </p:txBody>
      </p:sp>
      <p:sp>
        <p:nvSpPr>
          <p:cNvPr id="52" name="Управляющая кнопка: в конец 51">
            <a:hlinkClick r:id="" action="ppaction://hlinkshowjump?jump=lastslide" highlightClick="1"/>
          </p:cNvPr>
          <p:cNvSpPr/>
          <p:nvPr/>
        </p:nvSpPr>
        <p:spPr>
          <a:xfrm>
            <a:off x="8388424" y="6165304"/>
            <a:ext cx="576064" cy="432048"/>
          </a:xfrm>
          <a:prstGeom prst="actionButtonEnd">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r"/>
            <a:r>
              <a:rPr lang="ru-RU" b="1" dirty="0" smtClean="0">
                <a:latin typeface="Arial" pitchFamily="34" charset="0"/>
                <a:cs typeface="Arial" pitchFamily="34" charset="0"/>
              </a:rPr>
              <a:t>          Электризация янтаря</a:t>
            </a:r>
            <a:endParaRPr lang="ru-RU" b="1" dirty="0">
              <a:latin typeface="Arial" pitchFamily="34" charset="0"/>
              <a:cs typeface="Arial" pitchFamily="34" charset="0"/>
            </a:endParaRPr>
          </a:p>
        </p:txBody>
      </p:sp>
      <p:sp>
        <p:nvSpPr>
          <p:cNvPr id="3" name="Содержимое 2"/>
          <p:cNvSpPr>
            <a:spLocks noGrp="1"/>
          </p:cNvSpPr>
          <p:nvPr>
            <p:ph idx="1"/>
          </p:nvPr>
        </p:nvSpPr>
        <p:spPr>
          <a:xfrm>
            <a:off x="323528" y="1412776"/>
            <a:ext cx="8515672" cy="4525963"/>
          </a:xfrm>
        </p:spPr>
        <p:txBody>
          <a:bodyPr>
            <a:normAutofit lnSpcReduction="10000"/>
          </a:bodyPr>
          <a:lstStyle/>
          <a:p>
            <a:pPr algn="just">
              <a:buNone/>
            </a:pPr>
            <a:r>
              <a:rPr lang="ru-RU" dirty="0" smtClean="0">
                <a:latin typeface="Times New Roman" pitchFamily="18" charset="0"/>
                <a:cs typeface="Times New Roman" pitchFamily="18" charset="0"/>
              </a:rPr>
              <a:t>               Около </a:t>
            </a:r>
            <a:r>
              <a:rPr lang="ru-RU" b="1" dirty="0" smtClean="0">
                <a:latin typeface="Times New Roman" pitchFamily="18" charset="0"/>
                <a:cs typeface="Times New Roman" pitchFamily="18" charset="0"/>
              </a:rPr>
              <a:t>600 года до н.э</a:t>
            </a:r>
            <a:r>
              <a:rPr lang="ru-RU" dirty="0" smtClean="0">
                <a:latin typeface="Times New Roman" pitchFamily="18" charset="0"/>
                <a:cs typeface="Times New Roman" pitchFamily="18" charset="0"/>
              </a:rPr>
              <a:t>., как гласят сохранившиеся предания, древнегреческому философу Фалесу Милетскому (625 —545 до н. э.) было известно свойство янтаря, натертого об шерсть, притягивать легкие предметы. Словом “электрон” древние греки называли янтарь. От него же пошло и слово “электричество”. Греки всего лишь наблюдали явления электричества, но не могли объяснить.</a:t>
            </a:r>
          </a:p>
          <a:p>
            <a:pPr>
              <a:buNone/>
            </a:pPr>
            <a:endParaRPr lang="ru-RU" dirty="0"/>
          </a:p>
        </p:txBody>
      </p:sp>
      <p:pic>
        <p:nvPicPr>
          <p:cNvPr id="16388" name="Picture 4" descr="Отдых в России: Янтарь, Как много в этом слове"/>
          <p:cNvPicPr>
            <a:picLocks noChangeAspect="1" noChangeArrowheads="1"/>
          </p:cNvPicPr>
          <p:nvPr/>
        </p:nvPicPr>
        <p:blipFill>
          <a:blip r:embed="rId2" cstate="print"/>
          <a:srcRect/>
          <a:stretch>
            <a:fillRect/>
          </a:stretch>
        </p:blipFill>
        <p:spPr bwMode="auto">
          <a:xfrm>
            <a:off x="6623720" y="5377335"/>
            <a:ext cx="2520280" cy="1480665"/>
          </a:xfrm>
          <a:prstGeom prst="rect">
            <a:avLst/>
          </a:prstGeom>
          <a:noFill/>
        </p:spPr>
      </p:pic>
      <p:pic>
        <p:nvPicPr>
          <p:cNvPr id="16392" name="Picture 8" descr="Математика в Элладе. Фалес Милетский"/>
          <p:cNvPicPr>
            <a:picLocks noChangeAspect="1" noChangeArrowheads="1"/>
          </p:cNvPicPr>
          <p:nvPr/>
        </p:nvPicPr>
        <p:blipFill>
          <a:blip r:embed="rId3" cstate="print"/>
          <a:srcRect/>
          <a:stretch>
            <a:fillRect/>
          </a:stretch>
        </p:blipFill>
        <p:spPr bwMode="auto">
          <a:xfrm>
            <a:off x="0" y="0"/>
            <a:ext cx="1730292" cy="1988840"/>
          </a:xfrm>
          <a:prstGeom prst="rect">
            <a:avLst/>
          </a:prstGeom>
          <a:noFill/>
        </p:spPr>
      </p:pic>
      <p:sp>
        <p:nvSpPr>
          <p:cNvPr id="7" name="Управляющая кнопка: в начало 6">
            <a:hlinkClick r:id="rId4" action="ppaction://hlinksldjump" highlightClick="1"/>
          </p:cNvPr>
          <p:cNvSpPr/>
          <p:nvPr/>
        </p:nvSpPr>
        <p:spPr>
          <a:xfrm>
            <a:off x="827584" y="6093296"/>
            <a:ext cx="504056" cy="360040"/>
          </a:xfrm>
          <a:prstGeom prst="actionButtonBeginning">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 name="Управляющая кнопка: назад 8">
            <a:hlinkClick r:id="" action="ppaction://hlinkshowjump?jump=previousslide" highlightClick="1"/>
          </p:cNvPr>
          <p:cNvSpPr/>
          <p:nvPr/>
        </p:nvSpPr>
        <p:spPr>
          <a:xfrm>
            <a:off x="8028384" y="0"/>
            <a:ext cx="432048" cy="360040"/>
          </a:xfrm>
          <a:prstGeom prst="actionButtonBackPrevious">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0" name="Управляющая кнопка: далее 9">
            <a:hlinkClick r:id="" action="ppaction://hlinkshowjump?jump=nextslide" highlightClick="1"/>
          </p:cNvPr>
          <p:cNvSpPr/>
          <p:nvPr/>
        </p:nvSpPr>
        <p:spPr>
          <a:xfrm>
            <a:off x="8711952" y="0"/>
            <a:ext cx="432048" cy="360040"/>
          </a:xfrm>
          <a:prstGeom prst="actionButtonForwardNex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r"/>
            <a:r>
              <a:rPr lang="ru-RU" sz="3200" b="1" dirty="0" smtClean="0">
                <a:latin typeface="Arial" pitchFamily="34" charset="0"/>
                <a:cs typeface="Arial" pitchFamily="34" charset="0"/>
              </a:rPr>
              <a:t>Первая электрическая машина</a:t>
            </a:r>
            <a:endParaRPr lang="ru-RU" sz="3200" b="1" dirty="0">
              <a:latin typeface="Arial" pitchFamily="34" charset="0"/>
              <a:cs typeface="Arial" pitchFamily="34" charset="0"/>
            </a:endParaRPr>
          </a:p>
        </p:txBody>
      </p:sp>
      <p:sp>
        <p:nvSpPr>
          <p:cNvPr id="3" name="Содержимое 2"/>
          <p:cNvSpPr>
            <a:spLocks noGrp="1"/>
          </p:cNvSpPr>
          <p:nvPr>
            <p:ph idx="1"/>
          </p:nvPr>
        </p:nvSpPr>
        <p:spPr>
          <a:xfrm>
            <a:off x="179512" y="1554162"/>
            <a:ext cx="8812088" cy="4525963"/>
          </a:xfrm>
        </p:spPr>
        <p:txBody>
          <a:bodyPr>
            <a:normAutofit/>
          </a:bodyPr>
          <a:lstStyle/>
          <a:p>
            <a:pPr algn="just">
              <a:buNone/>
            </a:pPr>
            <a:r>
              <a:rPr lang="ru-RU" dirty="0" smtClean="0"/>
              <a:t>             </a:t>
            </a:r>
            <a:r>
              <a:rPr lang="ru-RU" spc="-50" dirty="0" smtClean="0"/>
              <a:t> </a:t>
            </a:r>
            <a:r>
              <a:rPr lang="ru-RU" sz="3100" dirty="0" smtClean="0">
                <a:latin typeface="Times New Roman" pitchFamily="18" charset="0"/>
                <a:cs typeface="Times New Roman" pitchFamily="18" charset="0"/>
              </a:rPr>
              <a:t>В</a:t>
            </a:r>
            <a:r>
              <a:rPr lang="ru-RU" sz="3100" b="1" dirty="0" smtClean="0">
                <a:latin typeface="Times New Roman" pitchFamily="18" charset="0"/>
                <a:cs typeface="Times New Roman" pitchFamily="18" charset="0"/>
              </a:rPr>
              <a:t> 1663 году</a:t>
            </a:r>
            <a:r>
              <a:rPr lang="ru-RU" sz="3100" dirty="0" smtClean="0">
                <a:latin typeface="Times New Roman" pitchFamily="18" charset="0"/>
                <a:cs typeface="Times New Roman" pitchFamily="18" charset="0"/>
              </a:rPr>
              <a:t> </a:t>
            </a:r>
            <a:r>
              <a:rPr lang="ru-RU" sz="3100" dirty="0" err="1" smtClean="0">
                <a:latin typeface="Times New Roman" pitchFamily="18" charset="0"/>
                <a:cs typeface="Times New Roman" pitchFamily="18" charset="0"/>
              </a:rPr>
              <a:t>Отто</a:t>
            </a:r>
            <a:r>
              <a:rPr lang="ru-RU" sz="3100" dirty="0" smtClean="0">
                <a:latin typeface="Times New Roman" pitchFamily="18" charset="0"/>
                <a:cs typeface="Times New Roman" pitchFamily="18" charset="0"/>
              </a:rPr>
              <a:t> фон </a:t>
            </a:r>
            <a:r>
              <a:rPr lang="ru-RU" sz="3100" dirty="0" err="1" smtClean="0">
                <a:latin typeface="Times New Roman" pitchFamily="18" charset="0"/>
                <a:cs typeface="Times New Roman" pitchFamily="18" charset="0"/>
              </a:rPr>
              <a:t>Герике</a:t>
            </a:r>
            <a:r>
              <a:rPr lang="ru-RU" sz="3100" dirty="0" smtClean="0">
                <a:latin typeface="Times New Roman" pitchFamily="18" charset="0"/>
                <a:cs typeface="Times New Roman" pitchFamily="18" charset="0"/>
              </a:rPr>
              <a:t> (1602 — 1686) создает один из первых электростатических генераторов, производящих электричество трением. Он представлял собой шар, отлитый из серы, натираемый руками. В 1672 году обнаружил, что заряженный шар потрескивает и светится в темноте (электролюминесценция).</a:t>
            </a:r>
            <a:endParaRPr lang="ru-RU" sz="3100" dirty="0" smtClean="0"/>
          </a:p>
          <a:p>
            <a:pPr algn="just">
              <a:buNone/>
            </a:pPr>
            <a:endParaRPr lang="ru-RU" dirty="0"/>
          </a:p>
        </p:txBody>
      </p:sp>
      <p:pic>
        <p:nvPicPr>
          <p:cNvPr id="17410" name="Picture 2" descr="Что общего и в чем различия между скафандром космонавта и ко…"/>
          <p:cNvPicPr>
            <a:picLocks noChangeAspect="1" noChangeArrowheads="1"/>
          </p:cNvPicPr>
          <p:nvPr/>
        </p:nvPicPr>
        <p:blipFill>
          <a:blip r:embed="rId2" cstate="print"/>
          <a:srcRect/>
          <a:stretch>
            <a:fillRect/>
          </a:stretch>
        </p:blipFill>
        <p:spPr bwMode="auto">
          <a:xfrm>
            <a:off x="0" y="0"/>
            <a:ext cx="1491630" cy="1988840"/>
          </a:xfrm>
          <a:prstGeom prst="rect">
            <a:avLst/>
          </a:prstGeom>
          <a:noFill/>
        </p:spPr>
      </p:pic>
      <p:pic>
        <p:nvPicPr>
          <p:cNvPr id="17412" name="Picture 4" descr="гравитация - опыт и логика. - Основа 6 - Физика - Новая Теор…"/>
          <p:cNvPicPr>
            <a:picLocks noChangeAspect="1" noChangeArrowheads="1"/>
          </p:cNvPicPr>
          <p:nvPr/>
        </p:nvPicPr>
        <p:blipFill>
          <a:blip r:embed="rId3" cstate="print"/>
          <a:srcRect/>
          <a:stretch>
            <a:fillRect/>
          </a:stretch>
        </p:blipFill>
        <p:spPr bwMode="auto">
          <a:xfrm>
            <a:off x="6516216" y="5130483"/>
            <a:ext cx="2627784" cy="1727517"/>
          </a:xfrm>
          <a:prstGeom prst="rect">
            <a:avLst/>
          </a:prstGeom>
          <a:noFill/>
        </p:spPr>
      </p:pic>
      <p:sp>
        <p:nvSpPr>
          <p:cNvPr id="9" name="Управляющая кнопка: в начало 8">
            <a:hlinkClick r:id="rId4" action="ppaction://hlinksldjump" highlightClick="1"/>
          </p:cNvPr>
          <p:cNvSpPr/>
          <p:nvPr/>
        </p:nvSpPr>
        <p:spPr>
          <a:xfrm>
            <a:off x="827584" y="6093296"/>
            <a:ext cx="504056" cy="360040"/>
          </a:xfrm>
          <a:prstGeom prst="actionButtonBeginning">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0" name="Управляющая кнопка: назад 9">
            <a:hlinkClick r:id="" action="ppaction://hlinkshowjump?jump=previousslide" highlightClick="1"/>
          </p:cNvPr>
          <p:cNvSpPr/>
          <p:nvPr/>
        </p:nvSpPr>
        <p:spPr>
          <a:xfrm>
            <a:off x="8028384" y="0"/>
            <a:ext cx="432048" cy="360040"/>
          </a:xfrm>
          <a:prstGeom prst="actionButtonBackPrevious">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1" name="Управляющая кнопка: далее 10">
            <a:hlinkClick r:id="" action="ppaction://hlinkshowjump?jump=nextslide" highlightClick="1"/>
          </p:cNvPr>
          <p:cNvSpPr/>
          <p:nvPr/>
        </p:nvSpPr>
        <p:spPr>
          <a:xfrm>
            <a:off x="8711952" y="0"/>
            <a:ext cx="432048" cy="360040"/>
          </a:xfrm>
          <a:prstGeom prst="actionButtonForwardNex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r"/>
            <a:r>
              <a:rPr lang="ru-RU" sz="3200" b="1" dirty="0" smtClean="0">
                <a:latin typeface="Arial" pitchFamily="34" charset="0"/>
                <a:cs typeface="Arial" pitchFamily="34" charset="0"/>
              </a:rPr>
              <a:t>Проводники и изоляторы</a:t>
            </a:r>
            <a:endParaRPr lang="ru-RU" sz="3200" b="1" dirty="0">
              <a:latin typeface="Arial" pitchFamily="34" charset="0"/>
              <a:cs typeface="Arial" pitchFamily="34" charset="0"/>
            </a:endParaRPr>
          </a:p>
        </p:txBody>
      </p:sp>
      <p:sp>
        <p:nvSpPr>
          <p:cNvPr id="3" name="Содержимое 2"/>
          <p:cNvSpPr>
            <a:spLocks noGrp="1"/>
          </p:cNvSpPr>
          <p:nvPr>
            <p:ph idx="1"/>
          </p:nvPr>
        </p:nvSpPr>
        <p:spPr/>
        <p:txBody>
          <a:bodyPr>
            <a:normAutofit/>
          </a:bodyPr>
          <a:lstStyle/>
          <a:p>
            <a:pPr algn="just">
              <a:buNone/>
            </a:pPr>
            <a:r>
              <a:rPr lang="ru-RU" b="1" dirty="0" smtClean="0">
                <a:latin typeface="Times New Roman" pitchFamily="18" charset="0"/>
                <a:cs typeface="Times New Roman" pitchFamily="18" charset="0"/>
              </a:rPr>
              <a:t>                В 1729 году</a:t>
            </a:r>
            <a:r>
              <a:rPr lang="ru-RU" dirty="0" smtClean="0">
                <a:latin typeface="Times New Roman" pitchFamily="18" charset="0"/>
                <a:cs typeface="Times New Roman" pitchFamily="18" charset="0"/>
              </a:rPr>
              <a:t>  учёный Стивен Грей (1666—1736), который изучал свойства движения электричества, обнаружил, что не все материалы могут проводить электрический ток. Вещества, которые проводят ток, получили название «электрики» (проводники), а те, которые не проводят ток, – «диэлектрики» (изоляторы).</a:t>
            </a:r>
          </a:p>
          <a:p>
            <a:pPr>
              <a:buNone/>
            </a:pPr>
            <a:endParaRPr lang="ru-RU" dirty="0"/>
          </a:p>
        </p:txBody>
      </p:sp>
      <p:pic>
        <p:nvPicPr>
          <p:cNvPr id="18435" name="Picture 3"/>
          <p:cNvPicPr>
            <a:picLocks noChangeAspect="1" noChangeArrowheads="1"/>
          </p:cNvPicPr>
          <p:nvPr/>
        </p:nvPicPr>
        <p:blipFill>
          <a:blip r:embed="rId2" cstate="print"/>
          <a:srcRect/>
          <a:stretch>
            <a:fillRect/>
          </a:stretch>
        </p:blipFill>
        <p:spPr bwMode="auto">
          <a:xfrm>
            <a:off x="0" y="0"/>
            <a:ext cx="1707574" cy="2132856"/>
          </a:xfrm>
          <a:prstGeom prst="rect">
            <a:avLst/>
          </a:prstGeom>
          <a:noFill/>
          <a:ln w="9525">
            <a:noFill/>
            <a:miter lim="800000"/>
            <a:headEnd/>
            <a:tailEnd/>
          </a:ln>
          <a:effectLst/>
        </p:spPr>
      </p:pic>
      <p:pic>
        <p:nvPicPr>
          <p:cNvPr id="18439" name="Picture 7"/>
          <p:cNvPicPr>
            <a:picLocks noChangeAspect="1" noChangeArrowheads="1"/>
          </p:cNvPicPr>
          <p:nvPr/>
        </p:nvPicPr>
        <p:blipFill>
          <a:blip r:embed="rId3" cstate="print"/>
          <a:srcRect/>
          <a:stretch>
            <a:fillRect/>
          </a:stretch>
        </p:blipFill>
        <p:spPr bwMode="auto">
          <a:xfrm>
            <a:off x="6804248" y="5030061"/>
            <a:ext cx="2339753" cy="1827939"/>
          </a:xfrm>
          <a:prstGeom prst="rect">
            <a:avLst/>
          </a:prstGeom>
          <a:noFill/>
          <a:ln w="9525">
            <a:noFill/>
            <a:miter lim="800000"/>
            <a:headEnd/>
            <a:tailEnd/>
          </a:ln>
          <a:effectLst/>
        </p:spPr>
      </p:pic>
      <p:sp>
        <p:nvSpPr>
          <p:cNvPr id="8" name="Управляющая кнопка: в начало 7">
            <a:hlinkClick r:id="rId4" action="ppaction://hlinksldjump" highlightClick="1"/>
          </p:cNvPr>
          <p:cNvSpPr/>
          <p:nvPr/>
        </p:nvSpPr>
        <p:spPr>
          <a:xfrm>
            <a:off x="827584" y="6093296"/>
            <a:ext cx="504056" cy="360040"/>
          </a:xfrm>
          <a:prstGeom prst="actionButtonBeginning">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0" name="Управляющая кнопка: назад 9">
            <a:hlinkClick r:id="" action="ppaction://hlinkshowjump?jump=previousslide" highlightClick="1"/>
          </p:cNvPr>
          <p:cNvSpPr/>
          <p:nvPr/>
        </p:nvSpPr>
        <p:spPr>
          <a:xfrm>
            <a:off x="8028384" y="0"/>
            <a:ext cx="432048" cy="360040"/>
          </a:xfrm>
          <a:prstGeom prst="actionButtonBackPrevious">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1" name="Управляющая кнопка: далее 10">
            <a:hlinkClick r:id="" action="ppaction://hlinkshowjump?jump=nextslide" highlightClick="1"/>
          </p:cNvPr>
          <p:cNvSpPr/>
          <p:nvPr/>
        </p:nvSpPr>
        <p:spPr>
          <a:xfrm>
            <a:off x="8711952" y="0"/>
            <a:ext cx="432048" cy="360040"/>
          </a:xfrm>
          <a:prstGeom prst="actionButtonForwardNex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r"/>
            <a:r>
              <a:rPr lang="ru-RU" sz="3200" b="1" dirty="0" smtClean="0">
                <a:latin typeface="Arial" pitchFamily="34" charset="0"/>
                <a:cs typeface="Arial" pitchFamily="34" charset="0"/>
              </a:rPr>
              <a:t>Лейденская  банка</a:t>
            </a:r>
            <a:endParaRPr lang="ru-RU" sz="3200" b="1" dirty="0">
              <a:latin typeface="Arial" pitchFamily="34" charset="0"/>
              <a:cs typeface="Arial" pitchFamily="34" charset="0"/>
            </a:endParaRPr>
          </a:p>
        </p:txBody>
      </p:sp>
      <p:sp>
        <p:nvSpPr>
          <p:cNvPr id="3" name="Содержимое 2"/>
          <p:cNvSpPr>
            <a:spLocks noGrp="1"/>
          </p:cNvSpPr>
          <p:nvPr>
            <p:ph idx="1"/>
          </p:nvPr>
        </p:nvSpPr>
        <p:spPr/>
        <p:txBody>
          <a:bodyPr/>
          <a:lstStyle/>
          <a:p>
            <a:pPr algn="just">
              <a:buNone/>
            </a:pPr>
            <a:r>
              <a:rPr lang="ru-RU" dirty="0" smtClean="0">
                <a:latin typeface="Times New Roman" pitchFamily="18" charset="0"/>
                <a:cs typeface="Times New Roman" pitchFamily="18" charset="0"/>
              </a:rPr>
              <a:t>                 В</a:t>
            </a:r>
            <a:r>
              <a:rPr lang="ru-RU" b="1" dirty="0" smtClean="0">
                <a:latin typeface="Times New Roman" pitchFamily="18" charset="0"/>
                <a:cs typeface="Times New Roman" pitchFamily="18" charset="0"/>
              </a:rPr>
              <a:t> 1745 году</a:t>
            </a:r>
            <a:r>
              <a:rPr lang="ru-RU" dirty="0" smtClean="0">
                <a:latin typeface="Times New Roman" pitchFamily="18" charset="0"/>
                <a:cs typeface="Times New Roman" pitchFamily="18" charset="0"/>
              </a:rPr>
              <a:t> голландский физик и математик Лейденского университета Питер </a:t>
            </a:r>
            <a:r>
              <a:rPr lang="ru-RU" dirty="0" err="1" smtClean="0">
                <a:latin typeface="Times New Roman" pitchFamily="18" charset="0"/>
                <a:cs typeface="Times New Roman" pitchFamily="18" charset="0"/>
              </a:rPr>
              <a:t>ван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Мушенбрук</a:t>
            </a:r>
            <a:r>
              <a:rPr lang="ru-RU" dirty="0" smtClean="0">
                <a:latin typeface="Times New Roman" pitchFamily="18" charset="0"/>
                <a:cs typeface="Times New Roman" pitchFamily="18" charset="0"/>
              </a:rPr>
              <a:t> (1692-1761) обнаружил, что стеклянная банка оклеенная оловянной фольгой, способна накапливать электричество. </a:t>
            </a:r>
            <a:r>
              <a:rPr lang="ru-RU" dirty="0" err="1" smtClean="0">
                <a:latin typeface="Times New Roman" pitchFamily="18" charset="0"/>
                <a:cs typeface="Times New Roman" pitchFamily="18" charset="0"/>
              </a:rPr>
              <a:t>Мушенбрук</a:t>
            </a:r>
            <a:r>
              <a:rPr lang="ru-RU" dirty="0" smtClean="0">
                <a:latin typeface="Times New Roman" pitchFamily="18" charset="0"/>
                <a:cs typeface="Times New Roman" pitchFamily="18" charset="0"/>
              </a:rPr>
              <a:t> назвал ее лейденская банка. Это по сути был первый электрический конденсатор.</a:t>
            </a:r>
          </a:p>
          <a:p>
            <a:endParaRPr lang="ru-RU" dirty="0"/>
          </a:p>
        </p:txBody>
      </p:sp>
      <p:pic>
        <p:nvPicPr>
          <p:cNvPr id="1028" name="Picture 4" descr="14 марта 1692 года в старинном голландском городе Лейдене родился"/>
          <p:cNvPicPr>
            <a:picLocks noChangeAspect="1" noChangeArrowheads="1"/>
          </p:cNvPicPr>
          <p:nvPr/>
        </p:nvPicPr>
        <p:blipFill>
          <a:blip r:embed="rId2" cstate="print"/>
          <a:srcRect/>
          <a:stretch>
            <a:fillRect/>
          </a:stretch>
        </p:blipFill>
        <p:spPr bwMode="auto">
          <a:xfrm>
            <a:off x="1" y="1"/>
            <a:ext cx="1837396" cy="2132856"/>
          </a:xfrm>
          <a:prstGeom prst="rect">
            <a:avLst/>
          </a:prstGeom>
          <a:noFill/>
        </p:spPr>
      </p:pic>
      <p:pic>
        <p:nvPicPr>
          <p:cNvPr id="1030" name="Picture 6" descr="1. Introduction"/>
          <p:cNvPicPr>
            <a:picLocks noChangeAspect="1" noChangeArrowheads="1"/>
          </p:cNvPicPr>
          <p:nvPr/>
        </p:nvPicPr>
        <p:blipFill>
          <a:blip r:embed="rId3" cstate="print"/>
          <a:srcRect/>
          <a:stretch>
            <a:fillRect/>
          </a:stretch>
        </p:blipFill>
        <p:spPr bwMode="auto">
          <a:xfrm>
            <a:off x="6804248" y="5021294"/>
            <a:ext cx="2339752" cy="1836706"/>
          </a:xfrm>
          <a:prstGeom prst="rect">
            <a:avLst/>
          </a:prstGeom>
          <a:noFill/>
        </p:spPr>
      </p:pic>
      <p:sp>
        <p:nvSpPr>
          <p:cNvPr id="9" name="Управляющая кнопка: в начало 8">
            <a:hlinkClick r:id="rId4" action="ppaction://hlinksldjump" highlightClick="1"/>
          </p:cNvPr>
          <p:cNvSpPr/>
          <p:nvPr/>
        </p:nvSpPr>
        <p:spPr>
          <a:xfrm>
            <a:off x="827584" y="6093296"/>
            <a:ext cx="504056" cy="360040"/>
          </a:xfrm>
          <a:prstGeom prst="actionButtonBeginning">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0" name="Управляющая кнопка: назад 9">
            <a:hlinkClick r:id="" action="ppaction://hlinkshowjump?jump=previousslide" highlightClick="1"/>
          </p:cNvPr>
          <p:cNvSpPr/>
          <p:nvPr/>
        </p:nvSpPr>
        <p:spPr>
          <a:xfrm>
            <a:off x="8028384" y="0"/>
            <a:ext cx="432048" cy="360040"/>
          </a:xfrm>
          <a:prstGeom prst="actionButtonBackPrevious">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1" name="Управляющая кнопка: далее 10">
            <a:hlinkClick r:id="" action="ppaction://hlinkshowjump?jump=nextslide" highlightClick="1"/>
          </p:cNvPr>
          <p:cNvSpPr/>
          <p:nvPr/>
        </p:nvSpPr>
        <p:spPr>
          <a:xfrm>
            <a:off x="8711952" y="0"/>
            <a:ext cx="432048" cy="360040"/>
          </a:xfrm>
          <a:prstGeom prst="actionButtonForwardNex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r"/>
            <a:r>
              <a:rPr lang="ru-RU" sz="3200" b="1" dirty="0" smtClean="0">
                <a:latin typeface="Arial" pitchFamily="34" charset="0"/>
                <a:cs typeface="Arial" pitchFamily="34" charset="0"/>
              </a:rPr>
              <a:t>Вольтов столб</a:t>
            </a:r>
            <a:endParaRPr lang="ru-RU" sz="3200" b="1" dirty="0">
              <a:latin typeface="Arial" pitchFamily="34" charset="0"/>
              <a:cs typeface="Arial" pitchFamily="34" charset="0"/>
            </a:endParaRPr>
          </a:p>
        </p:txBody>
      </p:sp>
      <p:sp>
        <p:nvSpPr>
          <p:cNvPr id="3" name="Содержимое 2"/>
          <p:cNvSpPr>
            <a:spLocks noGrp="1"/>
          </p:cNvSpPr>
          <p:nvPr>
            <p:ph idx="1"/>
          </p:nvPr>
        </p:nvSpPr>
        <p:spPr/>
        <p:txBody>
          <a:bodyPr/>
          <a:lstStyle/>
          <a:p>
            <a:pPr algn="just">
              <a:buNone/>
            </a:pPr>
            <a:r>
              <a:rPr lang="ru-RU" spc="-100" dirty="0" smtClean="0">
                <a:latin typeface="Times New Roman" pitchFamily="18" charset="0"/>
                <a:cs typeface="Times New Roman" pitchFamily="18" charset="0"/>
              </a:rPr>
              <a:t>                 В </a:t>
            </a:r>
            <a:r>
              <a:rPr lang="ru-RU" b="1" spc="-100" dirty="0" smtClean="0">
                <a:latin typeface="Times New Roman" pitchFamily="18" charset="0"/>
                <a:cs typeface="Times New Roman" pitchFamily="18" charset="0"/>
              </a:rPr>
              <a:t>1800 году </a:t>
            </a:r>
            <a:r>
              <a:rPr lang="ru-RU" spc="-100" dirty="0" err="1" smtClean="0">
                <a:latin typeface="Times New Roman" pitchFamily="18" charset="0"/>
                <a:cs typeface="Times New Roman" pitchFamily="18" charset="0"/>
              </a:rPr>
              <a:t>Алессандро</a:t>
            </a:r>
            <a:r>
              <a:rPr lang="ru-RU" spc="-100" dirty="0" smtClean="0">
                <a:latin typeface="Times New Roman" pitchFamily="18" charset="0"/>
                <a:cs typeface="Times New Roman" pitchFamily="18" charset="0"/>
              </a:rPr>
              <a:t> Вольта (1745 – 1827) построил химическую батарею (Вольтов столб): стало возможным получать электричество с помощью химических реакций. Он опустил в банку с кислотой две пластинки —цинковую и медную — и соединил их проволокой.  Вольта предположил и показал, что по проволоке протекает электрический ток.</a:t>
            </a:r>
          </a:p>
          <a:p>
            <a:endParaRPr lang="ru-RU" dirty="0">
              <a:solidFill>
                <a:schemeClr val="tx1"/>
              </a:solidFill>
            </a:endParaRPr>
          </a:p>
        </p:txBody>
      </p:sp>
      <p:pic>
        <p:nvPicPr>
          <p:cNvPr id="20482" name="Picture 2" descr="http://shkolazhizni.ru/img/content/i26/26587.jpg"/>
          <p:cNvPicPr>
            <a:picLocks noChangeAspect="1" noChangeArrowheads="1"/>
          </p:cNvPicPr>
          <p:nvPr/>
        </p:nvPicPr>
        <p:blipFill>
          <a:blip r:embed="rId2" cstate="print"/>
          <a:srcRect/>
          <a:stretch>
            <a:fillRect/>
          </a:stretch>
        </p:blipFill>
        <p:spPr bwMode="auto">
          <a:xfrm>
            <a:off x="7956376" y="5027081"/>
            <a:ext cx="1187623" cy="1830919"/>
          </a:xfrm>
          <a:prstGeom prst="rect">
            <a:avLst/>
          </a:prstGeom>
          <a:noFill/>
        </p:spPr>
      </p:pic>
      <p:pic>
        <p:nvPicPr>
          <p:cNvPr id="20483" name="Picture 3"/>
          <p:cNvPicPr>
            <a:picLocks noChangeAspect="1" noChangeArrowheads="1"/>
          </p:cNvPicPr>
          <p:nvPr/>
        </p:nvPicPr>
        <p:blipFill>
          <a:blip r:embed="rId3" cstate="print"/>
          <a:srcRect/>
          <a:stretch>
            <a:fillRect/>
          </a:stretch>
        </p:blipFill>
        <p:spPr bwMode="auto">
          <a:xfrm>
            <a:off x="-1" y="0"/>
            <a:ext cx="1759305" cy="2132856"/>
          </a:xfrm>
          <a:prstGeom prst="rect">
            <a:avLst/>
          </a:prstGeom>
          <a:noFill/>
          <a:ln w="9525">
            <a:noFill/>
            <a:miter lim="800000"/>
            <a:headEnd/>
            <a:tailEnd/>
          </a:ln>
          <a:effectLst/>
        </p:spPr>
      </p:pic>
      <p:sp>
        <p:nvSpPr>
          <p:cNvPr id="8" name="Управляющая кнопка: в начало 7">
            <a:hlinkClick r:id="rId4" action="ppaction://hlinksldjump" highlightClick="1"/>
          </p:cNvPr>
          <p:cNvSpPr/>
          <p:nvPr/>
        </p:nvSpPr>
        <p:spPr>
          <a:xfrm>
            <a:off x="827584" y="6093296"/>
            <a:ext cx="504056" cy="360040"/>
          </a:xfrm>
          <a:prstGeom prst="actionButtonBeginning">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 name="Управляющая кнопка: назад 8">
            <a:hlinkClick r:id="" action="ppaction://hlinkshowjump?jump=previousslide" highlightClick="1"/>
          </p:cNvPr>
          <p:cNvSpPr/>
          <p:nvPr/>
        </p:nvSpPr>
        <p:spPr>
          <a:xfrm>
            <a:off x="8028384" y="0"/>
            <a:ext cx="432048" cy="360040"/>
          </a:xfrm>
          <a:prstGeom prst="actionButtonBackPrevious">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0" name="Управляющая кнопка: далее 9">
            <a:hlinkClick r:id="" action="ppaction://hlinkshowjump?jump=nextslide" highlightClick="1"/>
          </p:cNvPr>
          <p:cNvSpPr/>
          <p:nvPr/>
        </p:nvSpPr>
        <p:spPr>
          <a:xfrm>
            <a:off x="8711952" y="0"/>
            <a:ext cx="432048" cy="360040"/>
          </a:xfrm>
          <a:prstGeom prst="actionButtonForwardNex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r"/>
            <a:r>
              <a:rPr lang="ru-RU" sz="3200" b="1" dirty="0" smtClean="0">
                <a:latin typeface="Arial" pitchFamily="34" charset="0"/>
                <a:cs typeface="Arial" pitchFamily="34" charset="0"/>
              </a:rPr>
              <a:t>Электрическая дуга</a:t>
            </a:r>
            <a:endParaRPr lang="ru-RU" sz="3200" b="1" dirty="0">
              <a:latin typeface="Arial" pitchFamily="34" charset="0"/>
              <a:cs typeface="Arial" pitchFamily="34" charset="0"/>
            </a:endParaRPr>
          </a:p>
        </p:txBody>
      </p:sp>
      <p:sp>
        <p:nvSpPr>
          <p:cNvPr id="3" name="Содержимое 2"/>
          <p:cNvSpPr>
            <a:spLocks noGrp="1"/>
          </p:cNvSpPr>
          <p:nvPr>
            <p:ph idx="1"/>
          </p:nvPr>
        </p:nvSpPr>
        <p:spPr/>
        <p:txBody>
          <a:bodyPr/>
          <a:lstStyle/>
          <a:p>
            <a:pPr algn="just">
              <a:buNone/>
            </a:pPr>
            <a:r>
              <a:rPr lang="ru-RU" dirty="0" smtClean="0">
                <a:latin typeface="Times New Roman" pitchFamily="18" charset="0"/>
                <a:cs typeface="Times New Roman" pitchFamily="18" charset="0"/>
              </a:rPr>
              <a:t>                   В</a:t>
            </a:r>
            <a:r>
              <a:rPr lang="ru-RU" b="1" dirty="0" smtClean="0">
                <a:latin typeface="Times New Roman" pitchFamily="18" charset="0"/>
                <a:cs typeface="Times New Roman" pitchFamily="18" charset="0"/>
              </a:rPr>
              <a:t> 1801 году</a:t>
            </a:r>
            <a:r>
              <a:rPr lang="ru-RU" dirty="0" smtClean="0">
                <a:latin typeface="Times New Roman" pitchFamily="18" charset="0"/>
                <a:cs typeface="Times New Roman" pitchFamily="18" charset="0"/>
              </a:rPr>
              <a:t> Василий Владимирович Петров (1761 – 1834 ) установил возможность практического использования электрического тока для нагрева проводников, наблюдал явление электрической дуги в вакууме и различных газах. Выдвинул идею использования тока для освещения и плавки металлов.</a:t>
            </a:r>
          </a:p>
          <a:p>
            <a:endParaRPr lang="ru-RU" dirty="0"/>
          </a:p>
        </p:txBody>
      </p:sp>
      <p:pic>
        <p:nvPicPr>
          <p:cNvPr id="1026" name="Picture 2" descr="http://tula-football.ru/wp-content/uploads/2013/05/electro_duga.jpg"/>
          <p:cNvPicPr>
            <a:picLocks noChangeAspect="1" noChangeArrowheads="1"/>
          </p:cNvPicPr>
          <p:nvPr/>
        </p:nvPicPr>
        <p:blipFill>
          <a:blip r:embed="rId2" cstate="print"/>
          <a:srcRect/>
          <a:stretch>
            <a:fillRect/>
          </a:stretch>
        </p:blipFill>
        <p:spPr bwMode="auto">
          <a:xfrm>
            <a:off x="6660232" y="4995173"/>
            <a:ext cx="2483768" cy="1862827"/>
          </a:xfrm>
          <a:prstGeom prst="rect">
            <a:avLst/>
          </a:prstGeom>
          <a:noFill/>
        </p:spPr>
      </p:pic>
      <p:pic>
        <p:nvPicPr>
          <p:cNvPr id="1030" name="Picture 6" descr="http://www.eduspb.com/public/img/biography/p/petrov_v.jpg"/>
          <p:cNvPicPr>
            <a:picLocks noChangeAspect="1" noChangeArrowheads="1"/>
          </p:cNvPicPr>
          <p:nvPr/>
        </p:nvPicPr>
        <p:blipFill>
          <a:blip r:embed="rId3" cstate="print"/>
          <a:srcRect/>
          <a:stretch>
            <a:fillRect/>
          </a:stretch>
        </p:blipFill>
        <p:spPr bwMode="auto">
          <a:xfrm>
            <a:off x="0" y="0"/>
            <a:ext cx="1763688" cy="2189914"/>
          </a:xfrm>
          <a:prstGeom prst="rect">
            <a:avLst/>
          </a:prstGeom>
          <a:noFill/>
        </p:spPr>
      </p:pic>
      <p:sp>
        <p:nvSpPr>
          <p:cNvPr id="9" name="Управляющая кнопка: в начало 8">
            <a:hlinkClick r:id="rId4" action="ppaction://hlinksldjump" highlightClick="1"/>
          </p:cNvPr>
          <p:cNvSpPr/>
          <p:nvPr/>
        </p:nvSpPr>
        <p:spPr>
          <a:xfrm>
            <a:off x="827584" y="6093296"/>
            <a:ext cx="504056" cy="360040"/>
          </a:xfrm>
          <a:prstGeom prst="actionButtonBeginning">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0" name="Управляющая кнопка: назад 9">
            <a:hlinkClick r:id="" action="ppaction://hlinkshowjump?jump=previousslide" highlightClick="1"/>
          </p:cNvPr>
          <p:cNvSpPr/>
          <p:nvPr/>
        </p:nvSpPr>
        <p:spPr>
          <a:xfrm>
            <a:off x="8028384" y="0"/>
            <a:ext cx="432048" cy="360040"/>
          </a:xfrm>
          <a:prstGeom prst="actionButtonBackPrevious">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1" name="Управляющая кнопка: далее 10">
            <a:hlinkClick r:id="" action="ppaction://hlinkshowjump?jump=nextslide" highlightClick="1"/>
          </p:cNvPr>
          <p:cNvSpPr/>
          <p:nvPr/>
        </p:nvSpPr>
        <p:spPr>
          <a:xfrm>
            <a:off x="8711952" y="0"/>
            <a:ext cx="432048" cy="360040"/>
          </a:xfrm>
          <a:prstGeom prst="actionButtonForwardNex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spDef>
      <a:spPr>
        <a:solidFill>
          <a:schemeClr val="accent1"/>
        </a:solidFill>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docProps/app.xml><?xml version="1.0" encoding="utf-8"?>
<Properties xmlns="http://schemas.openxmlformats.org/officeDocument/2006/extended-properties" xmlns:vt="http://schemas.openxmlformats.org/officeDocument/2006/docPropsVTypes">
  <Template>Trek</Template>
  <TotalTime>761</TotalTime>
  <Words>545</Words>
  <Application>Microsoft Office PowerPoint</Application>
  <PresentationFormat>Экран (4:3)</PresentationFormat>
  <Paragraphs>121</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Трек</vt:lpstr>
      <vt:lpstr>ИСТОРИЯ РАЗВИТИЯ ЭЛЕКТРИЧЕСТВА</vt:lpstr>
      <vt:lpstr>АННОТАЦИЯ</vt:lpstr>
      <vt:lpstr>Электричество:  от древних греков до наших дней</vt:lpstr>
      <vt:lpstr>          Электризация янтаря</vt:lpstr>
      <vt:lpstr>Первая электрическая машина</vt:lpstr>
      <vt:lpstr>Проводники и изоляторы</vt:lpstr>
      <vt:lpstr>Лейденская  банка</vt:lpstr>
      <vt:lpstr>Вольтов столб</vt:lpstr>
      <vt:lpstr>Электрическая дуга</vt:lpstr>
      <vt:lpstr>Рождение электротехники</vt:lpstr>
      <vt:lpstr>Электродвигатель</vt:lpstr>
      <vt:lpstr>телефон</vt:lpstr>
      <vt:lpstr>электростанция</vt:lpstr>
      <vt:lpstr>Электростанции россии</vt:lpstr>
      <vt:lpstr>Первая гидроэлектростанция россии</vt:lpstr>
      <vt:lpstr>гоэлро</vt:lpstr>
      <vt:lpstr>Мирный атом</vt:lpstr>
      <vt:lpstr>Экзотика</vt:lpstr>
      <vt:lpstr>А что дальше???</vt:lpstr>
      <vt:lpstr>Большое спасибо!!!</vt:lpstr>
    </vt:vector>
  </TitlesOfParts>
  <Company>Krokoz™</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1</dc:creator>
  <cp:lastModifiedBy>3</cp:lastModifiedBy>
  <cp:revision>154</cp:revision>
  <dcterms:created xsi:type="dcterms:W3CDTF">2014-11-08T08:17:48Z</dcterms:created>
  <dcterms:modified xsi:type="dcterms:W3CDTF">2018-07-06T07:13:05Z</dcterms:modified>
</cp:coreProperties>
</file>