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76" r:id="rId18"/>
    <p:sldId id="277" r:id="rId19"/>
    <p:sldId id="273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7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6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CF97ED-5C87-4F62-821C-8E188D4ADC42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541AC56-76D5-4F5C-B967-9951DB8501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97ED-5C87-4F62-821C-8E188D4ADC42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AC56-76D5-4F5C-B967-9951DB8501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97ED-5C87-4F62-821C-8E188D4ADC42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AC56-76D5-4F5C-B967-9951DB8501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CF97ED-5C87-4F62-821C-8E188D4ADC42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AC56-76D5-4F5C-B967-9951DB8501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CF97ED-5C87-4F62-821C-8E188D4ADC42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541AC56-76D5-4F5C-B967-9951DB85015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CF97ED-5C87-4F62-821C-8E188D4ADC42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541AC56-76D5-4F5C-B967-9951DB8501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CF97ED-5C87-4F62-821C-8E188D4ADC42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541AC56-76D5-4F5C-B967-9951DB8501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F97ED-5C87-4F62-821C-8E188D4ADC42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1AC56-76D5-4F5C-B967-9951DB8501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CF97ED-5C87-4F62-821C-8E188D4ADC42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541AC56-76D5-4F5C-B967-9951DB8501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CF97ED-5C87-4F62-821C-8E188D4ADC42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541AC56-76D5-4F5C-B967-9951DB8501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CF97ED-5C87-4F62-821C-8E188D4ADC42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541AC56-76D5-4F5C-B967-9951DB8501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CF97ED-5C87-4F62-821C-8E188D4ADC42}" type="datetimeFigureOut">
              <a:rPr lang="ru-RU" smtClean="0"/>
              <a:pPr/>
              <a:t>05.07.2018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541AC56-76D5-4F5C-B967-9951DB8501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>
                <a:latin typeface="Georgia" pitchFamily="18" charset="0"/>
              </a:rPr>
              <a:t>ИСТОРИЯ РАЗВИТИЯ И ЖИВОТНЫЙ МИР</a:t>
            </a:r>
            <a:r>
              <a:rPr lang="ru-RU" i="1" dirty="0">
                <a:latin typeface="Georgia" pitchFamily="18" charset="0"/>
              </a:rPr>
              <a:t/>
            </a:r>
            <a:br>
              <a:rPr lang="ru-RU" i="1" dirty="0">
                <a:latin typeface="Georgia" pitchFamily="18" charset="0"/>
              </a:rPr>
            </a:br>
            <a:r>
              <a:rPr lang="ru-RU" i="1" dirty="0">
                <a:latin typeface="Georgia" pitchFamily="18" charset="0"/>
              </a:rPr>
              <a:t>Калининградского зоопарка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new_photo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544" y="2132856"/>
            <a:ext cx="8280920" cy="4248472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Зоопарк г. Калининграда - с 1946 г. по настоящее время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На заключительном этапе Второй мировой войны, в апреле 1945 г., командование вермахта и </a:t>
            </a:r>
            <a:r>
              <a:rPr lang="ru-RU" dirty="0" err="1"/>
              <a:t>фольксштурма</a:t>
            </a:r>
            <a:r>
              <a:rPr lang="ru-RU" dirty="0"/>
              <a:t> использовало все постройки зоопарка в качестве оборонительных сооружений. В связи с этим на территории зоопарка развернулись ожесточенные бои между советскими войсками и немецкой армией. В этот период часть деревянных сооружений сгорела, почти все животные погибли – остались только четыре:  лань, барсук, осёл и раненый бегемот </a:t>
            </a:r>
            <a:r>
              <a:rPr lang="ru-RU" dirty="0" err="1"/>
              <a:t>Ганс</a:t>
            </a:r>
            <a:r>
              <a:rPr lang="ru-RU" dirty="0"/>
              <a:t>, история лечения которого зоотехником В.П. Полонским и поныне является одной из самых ярких и популярных в багаже калининградских гидов-экскурсоводов при проведении обзорной экскурсии по городу фото солдата на бегемоте.</a:t>
            </a:r>
          </a:p>
        </p:txBody>
      </p:sp>
      <p:pic>
        <p:nvPicPr>
          <p:cNvPr id="5" name="Содержимое 4" descr="7fdb33bc13830ee70412e9057ed6ee48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72000" y="1700808"/>
            <a:ext cx="4248472" cy="3600400"/>
          </a:xfrm>
        </p:spPr>
      </p:pic>
    </p:spTree>
  </p:cSld>
  <p:clrMapOvr>
    <a:masterClrMapping/>
  </p:clrMapOvr>
  <p:transition spd="slow" advTm="3000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548680"/>
            <a:ext cx="3886200" cy="5832648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/>
              <a:t>27 июня 1947 года, было принято постановление Совета Министров РСФСР № 461 «О мерах по восстановлению хозяйства Калининграда и Калининградской области». Постановлением предусматривалось восстановление зоопарка на базе кенигсбергского зоосада, до 1949 года зоопарк существовал в структуре объединенной организации «Зоопарк-Парк отдыха </a:t>
            </a:r>
            <a:r>
              <a:rPr lang="ru-RU" i="1" dirty="0"/>
              <a:t>(прим. - впоследствии – парк им.Калинина)</a:t>
            </a:r>
            <a:r>
              <a:rPr lang="ru-RU" dirty="0"/>
              <a:t>».</a:t>
            </a:r>
          </a:p>
          <a:p>
            <a:pPr fontAlgn="base"/>
            <a:r>
              <a:rPr lang="ru-RU" dirty="0"/>
              <a:t>В послевоенный период происходит изменение границ территории зоопарка. К зоопарку присоединяется зона жилой застройки с запада, но уходит часть территории, на которой располагались спортивные корты. Меняется объемно-пространственная структура территории. Зоопарк теряет спортивные и развлекательные функции,  становится учреждением с культурно-просветительской направленностью.</a:t>
            </a:r>
          </a:p>
          <a:p>
            <a:endParaRPr lang="ru-RU" dirty="0"/>
          </a:p>
        </p:txBody>
      </p:sp>
      <p:pic>
        <p:nvPicPr>
          <p:cNvPr id="7" name="Рисунок 6" descr="Kaliningradskiy-zoopark-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11960" y="836712"/>
            <a:ext cx="4608512" cy="4896544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332656"/>
            <a:ext cx="3886200" cy="6120680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/>
              <a:t>Большую помощь в наведении порядка оказывали ежегодно горожане на проводимых субботниках (покраска ограждений, уборка территории, высаживание кустарников и деревьев). На территории зоопарка был создан небольшой сад и огород, с которых животные получали свежие овощи, фрукты, ягоды; за городом были выделены большие участки лугов, на которых заготавливалось сено для нужд животных зоопарка силами работников зоопарка.</a:t>
            </a:r>
          </a:p>
          <a:p>
            <a:pPr fontAlgn="base"/>
            <a:r>
              <a:rPr lang="ru-RU" dirty="0"/>
              <a:t>Период 1990-х гг. был, пожалуй, самым тяжелым для Калининградского зоопарка. Учреждение испытывало серьезные финансовые затруднения, к тому же прекратилась шефская помощь предприятий. Все это привело к тому, что за небольшим исключением, большинство вольер (свыше 80 %!) к 2010 году требовало срочной реконструкции или капитального ремонта.</a:t>
            </a:r>
          </a:p>
          <a:p>
            <a:endParaRPr lang="ru-RU" dirty="0"/>
          </a:p>
        </p:txBody>
      </p:sp>
      <p:pic>
        <p:nvPicPr>
          <p:cNvPr id="4" name="Рисунок 3" descr="220px-Калининградский_зоопарк._Жираф_и_Толик.1976_год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83968" y="908720"/>
            <a:ext cx="4680520" cy="4752528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4077072"/>
            <a:ext cx="8280920" cy="22860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Калининградский зоопарк является постоянным членом Евроазиатской региональной ассоциации зоопарков и аквариумов (EARAZA), объединяющей зоопарки стран СНГ и ближнего зарубежья, а также кандидатом в члены EAZA (Европейская ассоциация зоопарков и аквариумов). Наш зоопарк участвует во многих международных программах по разведению и сохранению редких видов. Активное сотрудничество с зоопарками России и европейских стран открывает большие возможности для развития зоопарка.</a:t>
            </a:r>
          </a:p>
        </p:txBody>
      </p:sp>
      <p:pic>
        <p:nvPicPr>
          <p:cNvPr id="4" name="Рисунок 3" descr="zoopark-zimoy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07705" y="332656"/>
            <a:ext cx="5328592" cy="3528392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ЖИВОТНЫЙ МИР ЗООПАРКА</a:t>
            </a:r>
          </a:p>
        </p:txBody>
      </p:sp>
      <p:pic>
        <p:nvPicPr>
          <p:cNvPr id="6" name="Содержимое 5" descr="img_965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0232" y="1882775"/>
            <a:ext cx="6863535" cy="4572000"/>
          </a:xfrm>
        </p:spPr>
      </p:pic>
      <p:sp>
        <p:nvSpPr>
          <p:cNvPr id="4" name="Подзаголовок 3"/>
          <p:cNvSpPr>
            <a:spLocks noGrp="1"/>
          </p:cNvSpPr>
          <p:nvPr>
            <p:ph type="body" sz="half" idx="4294967295"/>
          </p:nvPr>
        </p:nvSpPr>
        <p:spPr>
          <a:xfrm>
            <a:off x="899592" y="1124744"/>
            <a:ext cx="7334250" cy="685800"/>
          </a:xfrm>
        </p:spPr>
        <p:txBody>
          <a:bodyPr/>
          <a:lstStyle/>
          <a:p>
            <a:pPr algn="ctr"/>
            <a:r>
              <a:rPr lang="ru-RU" b="1" i="1" u="sng" dirty="0"/>
              <a:t>Дикобраз</a:t>
            </a:r>
          </a:p>
        </p:txBody>
      </p:sp>
    </p:spTree>
  </p:cSld>
  <p:clrMapOvr>
    <a:masterClrMapping/>
  </p:clrMapOvr>
  <p:transition spd="slow" advTm="3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Сивуч</a:t>
            </a:r>
          </a:p>
        </p:txBody>
      </p:sp>
      <p:pic>
        <p:nvPicPr>
          <p:cNvPr id="4" name="Содержимое 3" descr="igor9190_zoo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37360" y="2344547"/>
            <a:ext cx="5669280" cy="3648456"/>
          </a:xfrm>
        </p:spPr>
      </p:pic>
    </p:spTree>
  </p:cSld>
  <p:clrMapOvr>
    <a:masterClrMapping/>
  </p:clrMapOvr>
  <p:transition spd="slow" advTm="3000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>
                <a:solidFill>
                  <a:schemeClr val="tx1"/>
                </a:solidFill>
              </a:rPr>
              <a:t>Моко</a:t>
            </a:r>
            <a:r>
              <a:rPr lang="ru-RU" b="1" i="1" dirty="0">
                <a:solidFill>
                  <a:schemeClr val="tx1"/>
                </a:solidFill>
              </a:rPr>
              <a:t> (горная свинка)</a:t>
            </a:r>
          </a:p>
        </p:txBody>
      </p:sp>
      <p:pic>
        <p:nvPicPr>
          <p:cNvPr id="4" name="Содержимое 3" descr="img_935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0232" y="1882775"/>
            <a:ext cx="6863535" cy="4572000"/>
          </a:xfrm>
        </p:spPr>
      </p:pic>
    </p:spTree>
  </p:cSld>
  <p:clrMapOvr>
    <a:masterClrMapping/>
  </p:clrMapOvr>
  <p:transition spd="slow" advTm="3000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>
                <a:solidFill>
                  <a:schemeClr val="tx1"/>
                </a:solidFill>
              </a:rPr>
              <a:t>Капибара</a:t>
            </a:r>
            <a:r>
              <a:rPr lang="ru-RU" b="1" i="1" dirty="0">
                <a:solidFill>
                  <a:schemeClr val="tx1"/>
                </a:solidFill>
              </a:rPr>
              <a:t> (</a:t>
            </a:r>
            <a:r>
              <a:rPr lang="ru-RU" b="1" i="1" dirty="0" err="1">
                <a:solidFill>
                  <a:schemeClr val="tx1"/>
                </a:solidFill>
              </a:rPr>
              <a:t>водосвинка</a:t>
            </a:r>
            <a:r>
              <a:rPr lang="ru-RU" b="1" i="1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Содержимое 3" descr="img_620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0232" y="1882775"/>
            <a:ext cx="6863535" cy="4572000"/>
          </a:xfrm>
        </p:spPr>
      </p:pic>
    </p:spTree>
  </p:cSld>
  <p:clrMapOvr>
    <a:masterClrMapping/>
  </p:clrMapOvr>
  <p:transition spd="slow" advTm="3000"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Зебра Гранта</a:t>
            </a:r>
          </a:p>
        </p:txBody>
      </p:sp>
      <p:pic>
        <p:nvPicPr>
          <p:cNvPr id="4" name="Содержимое 3" descr="dsc0483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ransition spd="slow" advTm="3000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1"/>
                </a:solidFill>
              </a:rPr>
              <a:t>Балтийский серый тюлень</a:t>
            </a:r>
          </a:p>
        </p:txBody>
      </p:sp>
      <p:pic>
        <p:nvPicPr>
          <p:cNvPr id="4" name="Содержимое 3" descr="igor1436_sea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00186" y="1882775"/>
            <a:ext cx="7343627" cy="4572000"/>
          </a:xfrm>
        </p:spPr>
      </p:pic>
    </p:spTree>
  </p:cSld>
  <p:clrMapOvr>
    <a:masterClrMapping/>
  </p:clrMapOvr>
  <p:transition spd="slow" advTm="3000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/>
              <a:t>Историческая справка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/>
              <a:t>Калининградский зоопарк - один из трех исторических зоопарков России (наряду с зоопарками Москвы и Санкт-Петербурга). Располагается на территории бывшего Кёнигсбергского зоопарка, который был основан Германом </a:t>
            </a:r>
            <a:r>
              <a:rPr lang="ru-RU" dirty="0" err="1"/>
              <a:t>Клаассом</a:t>
            </a:r>
            <a:r>
              <a:rPr lang="ru-RU" dirty="0"/>
              <a:t>, немецким предпринимателем в 1896 году. Калининграду отошел после капитуляции немецких войск в 1945 году.</a:t>
            </a:r>
          </a:p>
          <a:p>
            <a:pPr fontAlgn="base"/>
            <a:r>
              <a:rPr lang="ru-RU" dirty="0"/>
              <a:t>На данный момент Калининградский зоопарк занимает территорию в 16,7 ГА. В коллекции насчитывается 2360 животных 302 видов  (данные на 1 января 2014 г.)</a:t>
            </a:r>
          </a:p>
          <a:p>
            <a:pPr fontAlgn="base"/>
            <a:r>
              <a:rPr lang="ru-RU" dirty="0"/>
              <a:t>Историю зоопарка Кёнигсберга - Калининграда можно разделить на четыре этапа. Каждый из которых так или иначе оказал своё влияние на нынешний облик зоологического сада.</a:t>
            </a:r>
          </a:p>
          <a:p>
            <a:pPr fontAlgn="base"/>
            <a:r>
              <a:rPr lang="ru-RU" dirty="0"/>
              <a:t>.</a:t>
            </a:r>
          </a:p>
        </p:txBody>
      </p:sp>
    </p:spTree>
  </p:cSld>
  <p:clrMapOvr>
    <a:masterClrMapping/>
  </p:clrMapOvr>
  <p:transition spd="slow" advTm="3000"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chemeClr val="tx1"/>
                </a:solidFill>
              </a:rPr>
              <a:t>Бразильский (равнинный) тапир</a:t>
            </a:r>
          </a:p>
        </p:txBody>
      </p:sp>
      <p:pic>
        <p:nvPicPr>
          <p:cNvPr id="4" name="Содержимое 3" descr="img_815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0232" y="1882775"/>
            <a:ext cx="6863535" cy="4572000"/>
          </a:xfrm>
        </p:spPr>
      </p:pic>
    </p:spTree>
  </p:cSld>
  <p:clrMapOvr>
    <a:masterClrMapping/>
  </p:clrMapOvr>
  <p:transition spd="slow" advTm="3000"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Домашний осел</a:t>
            </a:r>
          </a:p>
        </p:txBody>
      </p:sp>
      <p:pic>
        <p:nvPicPr>
          <p:cNvPr id="4" name="Содержимое 3" descr="dscn394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15616" y="1700808"/>
            <a:ext cx="7128792" cy="4680520"/>
          </a:xfrm>
        </p:spPr>
      </p:pic>
    </p:spTree>
  </p:cSld>
  <p:clrMapOvr>
    <a:masterClrMapping/>
  </p:clrMapOvr>
  <p:transition spd="slow" advTm="3000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chemeClr val="tx1"/>
                </a:solidFill>
              </a:rPr>
              <a:t>Дальневосточный (Амурский) леопард</a:t>
            </a:r>
          </a:p>
        </p:txBody>
      </p:sp>
      <p:pic>
        <p:nvPicPr>
          <p:cNvPr id="4" name="Содержимое 3" descr="zz-011f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9552" y="1700808"/>
            <a:ext cx="7776864" cy="4680520"/>
          </a:xfrm>
        </p:spPr>
      </p:pic>
    </p:spTree>
  </p:cSld>
  <p:clrMapOvr>
    <a:masterClrMapping/>
  </p:clrMapOvr>
  <p:transition spd="slow" advTm="3000"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Уссурийский белогрудый (гималайский) медведь</a:t>
            </a:r>
          </a:p>
        </p:txBody>
      </p:sp>
      <p:pic>
        <p:nvPicPr>
          <p:cNvPr id="4" name="Содержимое 3" descr="dsc0342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ransition spd="slow" advTm="3000"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Лев</a:t>
            </a:r>
          </a:p>
        </p:txBody>
      </p:sp>
      <p:pic>
        <p:nvPicPr>
          <p:cNvPr id="4" name="Содержимое 3" descr="9-_21_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81064" y="1882775"/>
            <a:ext cx="6981872" cy="4572000"/>
          </a:xfrm>
        </p:spPr>
      </p:pic>
    </p:spTree>
  </p:cSld>
  <p:clrMapOvr>
    <a:masterClrMapping/>
  </p:clrMapOvr>
  <p:transition spd="slow" advTm="3000"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>
                <a:solidFill>
                  <a:schemeClr val="tx1"/>
                </a:solidFill>
              </a:rPr>
              <a:t>Восточно-сибирская</a:t>
            </a:r>
            <a:r>
              <a:rPr lang="ru-RU" b="1" i="1" dirty="0">
                <a:solidFill>
                  <a:schemeClr val="tx1"/>
                </a:solidFill>
              </a:rPr>
              <a:t> рысь</a:t>
            </a:r>
          </a:p>
        </p:txBody>
      </p:sp>
      <p:pic>
        <p:nvPicPr>
          <p:cNvPr id="4" name="Содержимое 3" descr="satik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71600" y="1700808"/>
            <a:ext cx="7200800" cy="4680520"/>
          </a:xfrm>
        </p:spPr>
      </p:pic>
    </p:spTree>
  </p:cSld>
  <p:clrMapOvr>
    <a:masterClrMapping/>
  </p:clrMapOvr>
  <p:transition spd="slow" advTm="3000"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Амурский тигр</a:t>
            </a:r>
          </a:p>
        </p:txBody>
      </p:sp>
      <p:pic>
        <p:nvPicPr>
          <p:cNvPr id="4" name="Содержимое 3" descr="zoo_103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99592" y="1700808"/>
            <a:ext cx="7488832" cy="4752528"/>
          </a:xfrm>
        </p:spPr>
      </p:pic>
    </p:spTree>
  </p:cSld>
  <p:clrMapOvr>
    <a:masterClrMapping/>
  </p:clrMapOvr>
  <p:transition spd="slow" advTm="3000"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Полярный волк</a:t>
            </a:r>
          </a:p>
        </p:txBody>
      </p:sp>
      <p:pic>
        <p:nvPicPr>
          <p:cNvPr id="4" name="Содержимое 3" descr="img_766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0232" y="1882775"/>
            <a:ext cx="6863535" cy="4572000"/>
          </a:xfrm>
        </p:spPr>
      </p:pic>
    </p:spTree>
  </p:cSld>
  <p:clrMapOvr>
    <a:masterClrMapping/>
  </p:clrMapOvr>
  <p:transition spd="slow" advTm="3000"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Гуанако</a:t>
            </a:r>
          </a:p>
        </p:txBody>
      </p:sp>
      <p:pic>
        <p:nvPicPr>
          <p:cNvPr id="4" name="Содержимое 3" descr="img_168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0232" y="1882775"/>
            <a:ext cx="6863535" cy="4572000"/>
          </a:xfrm>
        </p:spPr>
      </p:pic>
    </p:spTree>
  </p:cSld>
  <p:clrMapOvr>
    <a:masterClrMapping/>
  </p:clrMapOvr>
  <p:transition spd="slow" advTm="3000"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Бизон</a:t>
            </a:r>
          </a:p>
        </p:txBody>
      </p:sp>
      <p:pic>
        <p:nvPicPr>
          <p:cNvPr id="4" name="Содержимое 3" descr="zi1_7907_zoo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50818" y="1882775"/>
            <a:ext cx="6442364" cy="4572000"/>
          </a:xfrm>
        </p:spPr>
      </p:pic>
    </p:spTree>
  </p:cSld>
  <p:clrMapOvr>
    <a:masterClrMapping/>
  </p:clrMapOvr>
  <p:transition spd="slow" advTm="3000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82981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/>
              <a:t>Зоопарк г. Кёнигсберга </a:t>
            </a:r>
            <a:br>
              <a:rPr lang="ru-RU" i="1" dirty="0"/>
            </a:br>
            <a:r>
              <a:rPr lang="ru-RU" i="1" dirty="0"/>
              <a:t>(</a:t>
            </a:r>
            <a:r>
              <a:rPr lang="en-US" i="1" dirty="0" err="1"/>
              <a:t>Königsberger</a:t>
            </a:r>
            <a:r>
              <a:rPr lang="en-US" i="1" dirty="0"/>
              <a:t> </a:t>
            </a:r>
            <a:r>
              <a:rPr lang="en-US" i="1" dirty="0" err="1"/>
              <a:t>Tiergarten</a:t>
            </a:r>
            <a:r>
              <a:rPr lang="en-US" i="1" dirty="0"/>
              <a:t>) </a:t>
            </a:r>
            <a:r>
              <a:rPr lang="ru-RU" i="1" dirty="0"/>
              <a:t/>
            </a:r>
            <a:br>
              <a:rPr lang="ru-RU" i="1" dirty="0"/>
            </a:br>
            <a:r>
              <a:rPr lang="en-US" i="1" dirty="0"/>
              <a:t>1896–1946 </a:t>
            </a:r>
            <a:r>
              <a:rPr lang="ru-RU" i="1" dirty="0"/>
              <a:t>гг.</a:t>
            </a:r>
            <a:r>
              <a:rPr lang="ru-RU" b="0" dirty="0"/>
              <a:t/>
            </a:r>
            <a:br>
              <a:rPr lang="ru-RU" b="0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91264" cy="4714544"/>
          </a:xfrm>
        </p:spPr>
        <p:txBody>
          <a:bodyPr>
            <a:noAutofit/>
          </a:bodyPr>
          <a:lstStyle/>
          <a:p>
            <a:pPr fontAlgn="base"/>
            <a:r>
              <a:rPr lang="ru-RU" sz="1200" dirty="0"/>
              <a:t>21 мая 1896 г. зоопарк распахнул свои двери для посетителей. Уже на открытии было показано 893 особи 262 видов животных. Торжественное открытие зоопарка происходило в импозантном Концертном доме (бывшем ранее главным зданием промышленной выставки), вмещавшем в себя около 2000 зрителей! В мае 1897 г. зоопарк получил юридический статус. С самого начала и до 1913 г. директором был Г. </a:t>
            </a:r>
            <a:r>
              <a:rPr lang="ru-RU" sz="1200" dirty="0" err="1"/>
              <a:t>Клаасс</a:t>
            </a:r>
            <a:r>
              <a:rPr lang="ru-RU" sz="1200" dirty="0"/>
              <a:t>.</a:t>
            </a:r>
          </a:p>
          <a:p>
            <a:pPr fontAlgn="base"/>
            <a:r>
              <a:rPr lang="ru-RU" sz="1200" dirty="0"/>
              <a:t>Кенигсбергский зоопарк быстро стал очень популярным местом в городе. Сюда приходили не только посмотреть на животных, но и отдохнуть, погулять, послушать музыку.  Зона отдыха занимала практически всю центральную часть зоопарка. Здесь располагались здания и сооружения, предназначенные для проведения различных развлекательных и увеселительных мероприятий: Концертный зал, вмещавший до 2000 человек (сгорел в 1919 г. и не восстанавливался больше, вместо него были построены два музыкальных павильона), и концертная площадка; Общественный дом с главным рестораном; читальный, музыкальный и выставочный павильоны; летние кафе и рестораны, площадки теннисного клуба «</a:t>
            </a:r>
            <a:r>
              <a:rPr lang="ru-RU" sz="1200" dirty="0" err="1"/>
              <a:t>Тиргартен</a:t>
            </a:r>
            <a:r>
              <a:rPr lang="ru-RU" sz="1200" dirty="0"/>
              <a:t>»; велотрек; игровая площадка для детей. При хорошей погоде играл духовой оркестр, а зимой в Концертном доме, проходили различные значимые мероприятия.</a:t>
            </a:r>
          </a:p>
          <a:p>
            <a:pPr fontAlgn="base"/>
            <a:r>
              <a:rPr lang="ru-RU" sz="1200" dirty="0"/>
              <a:t>Обрамлением всего этого служил великолепный парк. По центру была сформирована дубовая аллея, остальная территория оформлена посадками лип, дубов, каштанов, буков и других деревьев. Ковровые цветочные клумбы менялись несколько раз в течение года, открывая  посетителям все новые роскошные картины. Аллейные и единичные посадки деревьев были сформированы таким образом, чтобы зоны сплошной тени чередовались с открытыми, освещаемыми солнцем, площадками. Доминантой центральной аллеи была водонапорная, она же  -  смотровая, башня. Поднявшись на площадку, расположенную в верхней части башни, можно было увидеть весь зоопарк и даже часть </a:t>
            </a:r>
            <a:r>
              <a:rPr lang="ru-RU" sz="1200" dirty="0" err="1"/>
              <a:t>Вислинского</a:t>
            </a:r>
            <a:r>
              <a:rPr lang="ru-RU" sz="1200" dirty="0"/>
              <a:t> (ныне – Калининградского) залива!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3000"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БЕГЕМОТ</a:t>
            </a:r>
          </a:p>
        </p:txBody>
      </p:sp>
      <p:pic>
        <p:nvPicPr>
          <p:cNvPr id="4" name="Содержимое 3" descr="img_122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0232" y="1882775"/>
            <a:ext cx="6863535" cy="4572000"/>
          </a:xfrm>
        </p:spPr>
      </p:pic>
    </p:spTree>
  </p:cSld>
  <p:clrMapOvr>
    <a:masterClrMapping/>
  </p:clrMapOvr>
  <p:transition spd="slow" advTm="3000">
    <p:dissolv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Сетчатый жираф</a:t>
            </a:r>
          </a:p>
        </p:txBody>
      </p:sp>
      <p:pic>
        <p:nvPicPr>
          <p:cNvPr id="4" name="Содержимое 3" descr="img_074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0232" y="1882775"/>
            <a:ext cx="6863535" cy="4572000"/>
          </a:xfrm>
        </p:spPr>
      </p:pic>
    </p:spTree>
  </p:cSld>
  <p:clrMapOvr>
    <a:masterClrMapping/>
  </p:clrMapOvr>
  <p:transition spd="slow" advTm="3000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3140968"/>
            <a:ext cx="8496944" cy="3717032"/>
          </a:xfrm>
        </p:spPr>
        <p:txBody>
          <a:bodyPr>
            <a:normAutofit/>
          </a:bodyPr>
          <a:lstStyle/>
          <a:p>
            <a:pPr fontAlgn="base"/>
            <a:r>
              <a:rPr lang="ru-RU" dirty="0"/>
              <a:t>Зона экспозиции животных находилась по периферии зоопарка (эта планировка сохранилось, в большей своей части, и до сих пор). Домики зверей утопали в зелени, благодаря этому у зоосада с богатой коллекцией животных сохранялся характер парка.</a:t>
            </a:r>
          </a:p>
          <a:p>
            <a:pPr fontAlgn="base"/>
            <a:r>
              <a:rPr lang="ru-RU" dirty="0"/>
              <a:t>Конференция директоров зоологических садов Германии, состоявшаяся в кенигсбергском зоопарке в 1904 году, выразила большое одобрение тогда еще молодому немецкому зоосаду.</a:t>
            </a:r>
          </a:p>
          <a:p>
            <a:endParaRPr lang="ru-RU" dirty="0"/>
          </a:p>
        </p:txBody>
      </p:sp>
      <p:pic>
        <p:nvPicPr>
          <p:cNvPr id="4" name="Рисунок 3" descr="DSC00832a_4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88640"/>
            <a:ext cx="4063752" cy="2755086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acb_2.jpe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932040" y="260648"/>
            <a:ext cx="3979940" cy="2520280"/>
          </a:xfrm>
        </p:spPr>
      </p:pic>
      <p:sp>
        <p:nvSpPr>
          <p:cNvPr id="8" name="Прямоугольник 7"/>
          <p:cNvSpPr/>
          <p:nvPr/>
        </p:nvSpPr>
        <p:spPr>
          <a:xfrm>
            <a:off x="251520" y="3284984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Значительным событием стало возведение в 1912 г. в зоопарке вдоль ручья первого в Германии Прусского </a:t>
            </a:r>
            <a:r>
              <a:rPr lang="ru-RU" dirty="0" err="1"/>
              <a:t>этнографическего</a:t>
            </a:r>
            <a:r>
              <a:rPr lang="ru-RU" dirty="0"/>
              <a:t> музея (в него были перевезены оригинальные здания деревенской кирхи, ветряной мельницы, кузницы, пекарни, дома </a:t>
            </a:r>
            <a:r>
              <a:rPr lang="ru-RU" dirty="0" err="1"/>
              <a:t>восточнопрусских</a:t>
            </a:r>
            <a:r>
              <a:rPr lang="ru-RU" dirty="0"/>
              <a:t> крестьян, др.). Это произошло благодаря деятельности университетского профессора доктора </a:t>
            </a:r>
            <a:r>
              <a:rPr lang="ru-RU" dirty="0" err="1"/>
              <a:t>Бецценбергера</a:t>
            </a:r>
            <a:r>
              <a:rPr lang="ru-RU" dirty="0"/>
              <a:t> (</a:t>
            </a:r>
            <a:r>
              <a:rPr lang="ru-RU" dirty="0" err="1"/>
              <a:t>Bezzenberger</a:t>
            </a:r>
            <a:r>
              <a:rPr lang="ru-RU" dirty="0"/>
              <a:t>).</a:t>
            </a:r>
          </a:p>
        </p:txBody>
      </p:sp>
    </p:spTree>
  </p:cSld>
  <p:clrMapOvr>
    <a:masterClrMapping/>
  </p:clrMapOvr>
  <p:transition spd="slow" advTm="3000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531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8096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/>
              <a:t>Во время Первой мировой войны зоопарк был закрыт для посетителей, многих его сотрудников мобилизовали в армию (включая директора </a:t>
            </a:r>
            <a:r>
              <a:rPr lang="ru-RU" dirty="0" err="1"/>
              <a:t>Майснера</a:t>
            </a:r>
            <a:r>
              <a:rPr lang="ru-RU" dirty="0"/>
              <a:t>), а в помещениях разместились склады военного обмундирования. Постоянно растущая трудность в приобретении кормов привела к сокращению численности животных. Местные птицы и мелкие животные, все без исключения, были выпущены на волю, старых животных усыпили.</a:t>
            </a:r>
          </a:p>
          <a:p>
            <a:pPr fontAlgn="base"/>
            <a:r>
              <a:rPr lang="ru-RU" dirty="0"/>
              <a:t>1 мая 1918 года были возвращены конфискованные помещения и, после непродолжительного ремонта, 1 июля 1918 года было отпраздновано второе открытие зоопарка.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3000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ЗООПАРК В 1926-1929 гг.</a:t>
            </a:r>
          </a:p>
        </p:txBody>
      </p:sp>
      <p:pic>
        <p:nvPicPr>
          <p:cNvPr id="7" name="Содержимое 6" descr="X_397.pn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844824"/>
            <a:ext cx="4248472" cy="4464496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1200" dirty="0"/>
              <a:t>Во времена всеобщего упадка в стране в 1926-1929 гг., в зоопарк вновь пришли тяжелые времена – поголовье животных снизилось, встала под сомнение финансовая независимость зоопарка.  В 1930 г. для профессиональной помощи был приглашен как директор и научный руководитель зоолог доктор </a:t>
            </a:r>
            <a:r>
              <a:rPr lang="ru-RU" sz="1200" dirty="0" err="1"/>
              <a:t>Рихард</a:t>
            </a:r>
            <a:r>
              <a:rPr lang="ru-RU" sz="1200" dirty="0"/>
              <a:t> Мюллер (1904-1987 гг.),заведующим зоосадом стал доктор </a:t>
            </a:r>
            <a:r>
              <a:rPr lang="ru-RU" sz="1200" dirty="0" err="1"/>
              <a:t>Жозеф</a:t>
            </a:r>
            <a:r>
              <a:rPr lang="ru-RU" sz="1200" dirty="0"/>
              <a:t> Фербер. В этом же году в зоопарке Певческий союз открыл памятник на территории зоопарка в честь 700-летия со дня смерти известнейшего миннезингера и выдающегося лирика эпохи немецкого средневековья, Вальтера фон </a:t>
            </a:r>
            <a:r>
              <a:rPr lang="ru-RU" sz="1200" dirty="0" err="1"/>
              <a:t>дер</a:t>
            </a:r>
            <a:r>
              <a:rPr lang="ru-RU" sz="1200" dirty="0"/>
              <a:t> </a:t>
            </a:r>
            <a:r>
              <a:rPr lang="ru-RU" sz="1200" dirty="0" err="1"/>
              <a:t>Фогельвейде</a:t>
            </a:r>
            <a:r>
              <a:rPr lang="ru-RU" sz="1200" dirty="0"/>
              <a:t> (</a:t>
            </a:r>
            <a:r>
              <a:rPr lang="ru-RU" sz="1200" dirty="0" err="1"/>
              <a:t>WalthersvonderVogelweide</a:t>
            </a:r>
            <a:r>
              <a:rPr lang="ru-RU" sz="1200" dirty="0"/>
              <a:t>) работы Георга Фуга (</a:t>
            </a:r>
            <a:r>
              <a:rPr lang="ru-RU" sz="1200" dirty="0" err="1"/>
              <a:t>GeorgFuhg</a:t>
            </a:r>
            <a:r>
              <a:rPr lang="ru-RU" sz="1200" dirty="0"/>
              <a:t>).</a:t>
            </a:r>
          </a:p>
          <a:p>
            <a:pPr fontAlgn="base"/>
            <a:r>
              <a:rPr lang="ru-RU" sz="1200" dirty="0"/>
              <a:t>Благодаря умелой организации и бережливости во всех областях удалось добиться, что зоопарк стало посещать большое количество посетителей. Однако появились новые трудности – практически все сооружения выставки к этому времени пришли в негодность и стояли на грани разрушения.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3000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Реконструкция зоопарка в 30-е годы.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1100" dirty="0"/>
              <a:t>Как правило, архитектура  зданий отражает характер эпохи и модные увлечения. По фотографиям начала XX века видно, что многие сооружения в зоопарке (домики для животных, вольеры для хищных животных и птиц, беседки) были выполнены в восточном стиле и представляли собой богато декорированные массивные постройки. К 30-м годам XX века эти объекты сильно обветшали и требовали ремонта и реконструкции.</a:t>
            </a:r>
          </a:p>
          <a:p>
            <a:pPr fontAlgn="base"/>
            <a:r>
              <a:rPr lang="ru-RU" sz="1100" dirty="0"/>
              <a:t>В 1933 году перед правлением зоопарка властями города была поставлена трудная задача – на средства, получаемые от доходов, необходимо было провести срочный ремонт и обновление помещений. Новый 10-летний план строительства, составленный в 1935 г., требовал огромной суммы – около 1 500 000 немецких марок. В 1936 г. муниципалитетом и богатыми горожанами было принято решение ежегодно выделять 50 тыс. германских марок для модернизации зоопарка в течение десяти лет. Кроме того, была учреждена специальная лотерея в пользу зоопарка.</a:t>
            </a:r>
          </a:p>
          <a:p>
            <a:pPr fontAlgn="base"/>
            <a:r>
              <a:rPr lang="ru-RU" sz="1100" dirty="0"/>
              <a:t>В конце 30-х – начале 40-х </a:t>
            </a:r>
            <a:r>
              <a:rPr lang="ru-RU" sz="1100" dirty="0" err="1"/>
              <a:t>гг</a:t>
            </a:r>
            <a:r>
              <a:rPr lang="ru-RU" sz="1100" dirty="0"/>
              <a:t> здания и сооружения Прусского этнографического музея были перевезены в </a:t>
            </a:r>
            <a:r>
              <a:rPr lang="ru-RU" sz="1100" dirty="0" err="1"/>
              <a:t>Ольштынек</a:t>
            </a:r>
            <a:r>
              <a:rPr lang="ru-RU" sz="1100" dirty="0"/>
              <a:t> (</a:t>
            </a:r>
            <a:r>
              <a:rPr lang="ru-RU" sz="1100" dirty="0" err="1"/>
              <a:t>в</a:t>
            </a:r>
            <a:r>
              <a:rPr lang="ru-RU" sz="1100" dirty="0"/>
              <a:t> то время территория В.Пруссии. После 1945 г. - Польши), где он существует до сих пор. </a:t>
            </a:r>
          </a:p>
          <a:p>
            <a:endParaRPr lang="ru-RU" dirty="0"/>
          </a:p>
        </p:txBody>
      </p:sp>
      <p:pic>
        <p:nvPicPr>
          <p:cNvPr id="6" name="Содержимое 5" descr="1DSC00875.jpe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5976" y="1772816"/>
            <a:ext cx="4788024" cy="4536503"/>
          </a:xfrm>
        </p:spPr>
      </p:pic>
    </p:spTree>
  </p:cSld>
  <p:clrMapOvr>
    <a:masterClrMapping/>
  </p:clrMapOvr>
  <p:transition spd="slow" advTm="3000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X_372.pn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544" y="1340768"/>
            <a:ext cx="4038600" cy="279525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0649"/>
            <a:ext cx="4038600" cy="5987752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dirty="0"/>
              <a:t>С 1933 по 1936 годы многие сооружения были реконструированы (в том числе главный вход). Они стали проще внешне и более функциональны.  Появились и абсолютно новаторские для того времени "открытые экспозиции", основоположником которых стал знаменитый Карл </a:t>
            </a:r>
            <a:r>
              <a:rPr lang="ru-RU" dirty="0" err="1"/>
              <a:t>Хагенбек</a:t>
            </a:r>
            <a:r>
              <a:rPr lang="ru-RU" dirty="0"/>
              <a:t> - создатель "зоопарка будущего" в Гамбурге. Зрителей поражали кажущейся близостью животных "Ледяная скала", "Медвежья гора" и "Деревня" копытных.  Кроме того, в пользу зоопарка была разрешена специальная лотерея. К 1946 году – 50-летию своего существования, перестройка зоопарка в художественном и современном стиле должна была быть завершена. Но война помешала осуществлению этих планов.</a:t>
            </a:r>
          </a:p>
          <a:p>
            <a:pPr fontAlgn="base"/>
            <a:r>
              <a:rPr lang="ru-RU" dirty="0"/>
              <a:t>В 1938 г. зоопарк стал городским учреждением, а общество «</a:t>
            </a:r>
            <a:r>
              <a:rPr lang="ru-RU" dirty="0" err="1"/>
              <a:t>Тиргартен</a:t>
            </a:r>
            <a:r>
              <a:rPr lang="ru-RU" dirty="0"/>
              <a:t>» </a:t>
            </a:r>
            <a:r>
              <a:rPr lang="ru-RU" dirty="0" err="1"/>
              <a:t>самораспустилось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В 1939–1945 гг. директором зоопарка был доктор </a:t>
            </a:r>
            <a:r>
              <a:rPr lang="ru-RU" dirty="0" err="1"/>
              <a:t>Ханс</a:t>
            </a:r>
            <a:r>
              <a:rPr lang="ru-RU" dirty="0"/>
              <a:t> Георг </a:t>
            </a:r>
            <a:r>
              <a:rPr lang="ru-RU" dirty="0" err="1"/>
              <a:t>Тинеманн</a:t>
            </a:r>
            <a:r>
              <a:rPr lang="ru-RU" dirty="0"/>
              <a:t>, сын известного ученого, создателя орнитологической станции на Куршской косе, после войны – директор зоопарка в городе </a:t>
            </a:r>
            <a:r>
              <a:rPr lang="ru-RU" dirty="0" err="1"/>
              <a:t>Дуйсбурге</a:t>
            </a:r>
            <a:r>
              <a:rPr lang="ru-RU" dirty="0"/>
              <a:t> (Германия).</a:t>
            </a:r>
          </a:p>
          <a:p>
            <a:pPr fontAlgn="base"/>
            <a:r>
              <a:rPr lang="ru-RU" dirty="0"/>
              <a:t>За время своего существования зоопарк переживал периоды расцвета и упадка, перестраивался и строился; экспозиция то сокращалась, то увеличивалась. Но горожане всегда ценили и любили свой зоопарк.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3000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130</TotalTime>
  <Words>732</Words>
  <Application>Microsoft Office PowerPoint</Application>
  <PresentationFormat>Экран (4:3)</PresentationFormat>
  <Paragraphs>52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Яркая</vt:lpstr>
      <vt:lpstr>ИСТОРИЯ РАЗВИТИЯ И ЖИВОТНЫЙ МИР Калининградского зоопарка</vt:lpstr>
      <vt:lpstr>Историческая справка</vt:lpstr>
      <vt:lpstr>Зоопарк г. Кёнигсберга  (Königsberger Tiergarten)  1896–1946 гг. </vt:lpstr>
      <vt:lpstr>Слайд 4</vt:lpstr>
      <vt:lpstr>Слайд 5</vt:lpstr>
      <vt:lpstr>Слайд 6</vt:lpstr>
      <vt:lpstr>ЗООПАРК В 1926-1929 гг.</vt:lpstr>
      <vt:lpstr>Реконструкция зоопарка в 30-е годы.</vt:lpstr>
      <vt:lpstr>Слайд 9</vt:lpstr>
      <vt:lpstr>Зоопарк г. Калининграда - с 1946 г. по настоящее время </vt:lpstr>
      <vt:lpstr>Слайд 11</vt:lpstr>
      <vt:lpstr>Слайд 12</vt:lpstr>
      <vt:lpstr>Слайд 13</vt:lpstr>
      <vt:lpstr>ЖИВОТНЫЙ МИР ЗООПАРКА</vt:lpstr>
      <vt:lpstr>Сивуч</vt:lpstr>
      <vt:lpstr>Моко (горная свинка)</vt:lpstr>
      <vt:lpstr>Капибара (водосвинка)</vt:lpstr>
      <vt:lpstr>Зебра Гранта</vt:lpstr>
      <vt:lpstr>Балтийский серый тюлень</vt:lpstr>
      <vt:lpstr>Бразильский (равнинный) тапир</vt:lpstr>
      <vt:lpstr>Домашний осел</vt:lpstr>
      <vt:lpstr>Дальневосточный (Амурский) леопард</vt:lpstr>
      <vt:lpstr>Уссурийский белогрудый (гималайский) медведь</vt:lpstr>
      <vt:lpstr>Лев</vt:lpstr>
      <vt:lpstr>Восточно-сибирская рысь</vt:lpstr>
      <vt:lpstr>Амурский тигр</vt:lpstr>
      <vt:lpstr>Полярный волк</vt:lpstr>
      <vt:lpstr>Гуанако</vt:lpstr>
      <vt:lpstr>Бизон</vt:lpstr>
      <vt:lpstr>БЕГЕМОТ</vt:lpstr>
      <vt:lpstr>Сетчатый жираф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ЖИВОТНЫЙ МИР Калининградского зоопарка</dc:title>
  <dc:creator>ASUS</dc:creator>
  <cp:lastModifiedBy>ASUS</cp:lastModifiedBy>
  <cp:revision>16</cp:revision>
  <cp:lastPrinted>2018-07-05T22:17:54Z</cp:lastPrinted>
  <dcterms:created xsi:type="dcterms:W3CDTF">2018-07-05T20:00:14Z</dcterms:created>
  <dcterms:modified xsi:type="dcterms:W3CDTF">2018-07-05T22:28:07Z</dcterms:modified>
</cp:coreProperties>
</file>