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76" r:id="rId4"/>
    <p:sldId id="257" r:id="rId5"/>
    <p:sldId id="261" r:id="rId6"/>
    <p:sldId id="262" r:id="rId7"/>
    <p:sldId id="265" r:id="rId8"/>
    <p:sldId id="263" r:id="rId9"/>
    <p:sldId id="264" r:id="rId10"/>
    <p:sldId id="267" r:id="rId11"/>
    <p:sldId id="268" r:id="rId12"/>
    <p:sldId id="269" r:id="rId13"/>
    <p:sldId id="278" r:id="rId14"/>
    <p:sldId id="266" r:id="rId15"/>
    <p:sldId id="277" r:id="rId16"/>
    <p:sldId id="270" r:id="rId17"/>
    <p:sldId id="271" r:id="rId18"/>
    <p:sldId id="274" r:id="rId19"/>
    <p:sldId id="272" r:id="rId20"/>
    <p:sldId id="273" r:id="rId21"/>
    <p:sldId id="275" r:id="rId22"/>
    <p:sldId id="25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9" autoAdjust="0"/>
    <p:restoredTop sz="94676" autoAdjust="0"/>
  </p:normalViewPr>
  <p:slideViewPr>
    <p:cSldViewPr>
      <p:cViewPr varScale="1">
        <p:scale>
          <a:sx n="75" d="100"/>
          <a:sy n="75" d="100"/>
        </p:scale>
        <p:origin x="-10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06.07.2018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06.07.2018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06.07.2018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06.07.2018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64088" y="692696"/>
            <a:ext cx="3595936" cy="1152128"/>
          </a:xfrm>
        </p:spPr>
        <p:txBody>
          <a:bodyPr>
            <a:normAutofit fontScale="90000"/>
          </a:bodyPr>
          <a:lstStyle/>
          <a:p>
            <a:r>
              <a:rPr lang="ru-RU" i="1" dirty="0" smtClean="0">
                <a:solidFill>
                  <a:srgbClr val="FF0000"/>
                </a:solidFill>
              </a:rPr>
              <a:t>Карамзин </a:t>
            </a:r>
            <a:br>
              <a:rPr lang="ru-RU" i="1" dirty="0" smtClean="0">
                <a:solidFill>
                  <a:srgbClr val="FF0000"/>
                </a:solidFill>
              </a:rPr>
            </a:br>
            <a:r>
              <a:rPr lang="ru-RU" i="1" dirty="0" smtClean="0">
                <a:solidFill>
                  <a:srgbClr val="FF0000"/>
                </a:solidFill>
              </a:rPr>
              <a:t>и </a:t>
            </a:r>
            <a:br>
              <a:rPr lang="ru-RU" i="1" dirty="0" smtClean="0">
                <a:solidFill>
                  <a:srgbClr val="FF0000"/>
                </a:solidFill>
              </a:rPr>
            </a:br>
            <a:r>
              <a:rPr lang="ru-RU" i="1" dirty="0" smtClean="0">
                <a:solidFill>
                  <a:srgbClr val="FF0000"/>
                </a:solidFill>
              </a:rPr>
              <a:t>Пушкин:</a:t>
            </a:r>
            <a:endParaRPr lang="ru-RU" i="1" dirty="0">
              <a:solidFill>
                <a:srgbClr val="FF0000"/>
              </a:solidFill>
            </a:endParaRPr>
          </a:p>
        </p:txBody>
      </p:sp>
      <p:sp>
        <p:nvSpPr>
          <p:cNvPr id="3" name="Подзаголовок 2"/>
          <p:cNvSpPr>
            <a:spLocks noGrp="1"/>
          </p:cNvSpPr>
          <p:nvPr>
            <p:ph type="subTitle" idx="1"/>
          </p:nvPr>
        </p:nvSpPr>
        <p:spPr>
          <a:xfrm>
            <a:off x="5076056" y="2204864"/>
            <a:ext cx="3992488" cy="1584176"/>
          </a:xfrm>
        </p:spPr>
        <p:txBody>
          <a:bodyPr/>
          <a:lstStyle/>
          <a:p>
            <a:r>
              <a:rPr lang="ru-RU" i="1" dirty="0" smtClean="0">
                <a:solidFill>
                  <a:srgbClr val="FF0000"/>
                </a:solidFill>
              </a:rPr>
              <a:t>Синтаксис свободы</a:t>
            </a:r>
            <a:endParaRPr lang="ru-RU" i="1" dirty="0">
              <a:solidFill>
                <a:srgbClr val="FF0000"/>
              </a:solidFill>
            </a:endParaRPr>
          </a:p>
        </p:txBody>
      </p:sp>
      <p:sp>
        <p:nvSpPr>
          <p:cNvPr id="4" name="TextBox 3"/>
          <p:cNvSpPr txBox="1"/>
          <p:nvPr/>
        </p:nvSpPr>
        <p:spPr>
          <a:xfrm>
            <a:off x="5364088" y="5301208"/>
            <a:ext cx="4104456" cy="1200329"/>
          </a:xfrm>
          <a:prstGeom prst="rect">
            <a:avLst/>
          </a:prstGeom>
          <a:noFill/>
        </p:spPr>
        <p:txBody>
          <a:bodyPr wrap="square" rtlCol="0">
            <a:spAutoFit/>
          </a:bodyPr>
          <a:lstStyle/>
          <a:p>
            <a:r>
              <a:rPr lang="ru-RU" dirty="0" smtClean="0">
                <a:solidFill>
                  <a:srgbClr val="FFC000"/>
                </a:solidFill>
              </a:rPr>
              <a:t>Презентацию подготовила </a:t>
            </a:r>
          </a:p>
          <a:p>
            <a:r>
              <a:rPr lang="ru-RU" dirty="0" smtClean="0">
                <a:solidFill>
                  <a:srgbClr val="FFC000"/>
                </a:solidFill>
              </a:rPr>
              <a:t>Учитель русского языка и литературы</a:t>
            </a:r>
          </a:p>
          <a:p>
            <a:r>
              <a:rPr lang="ru-RU" dirty="0" smtClean="0">
                <a:solidFill>
                  <a:srgbClr val="FFC000"/>
                </a:solidFill>
              </a:rPr>
              <a:t>ГБОУ СОШ № 521</a:t>
            </a:r>
          </a:p>
          <a:p>
            <a:r>
              <a:rPr lang="ru-RU" dirty="0" err="1" smtClean="0">
                <a:solidFill>
                  <a:srgbClr val="FFC000"/>
                </a:solidFill>
              </a:rPr>
              <a:t>Апреликова</a:t>
            </a:r>
            <a:r>
              <a:rPr lang="ru-RU" dirty="0" smtClean="0">
                <a:solidFill>
                  <a:srgbClr val="FFC000"/>
                </a:solidFill>
              </a:rPr>
              <a:t> Ольга Сергеевна </a:t>
            </a:r>
            <a:endParaRPr lang="ru-RU" dirty="0">
              <a:solidFill>
                <a:srgbClr val="FFC000"/>
              </a:solidFill>
            </a:endParaRPr>
          </a:p>
        </p:txBody>
      </p:sp>
    </p:spTree>
    <p:extLst>
      <p:ext uri="{BB962C8B-B14F-4D97-AF65-F5344CB8AC3E}">
        <p14:creationId xmlns:p14="http://schemas.microsoft.com/office/powerpoint/2010/main" val="23463427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92696"/>
            <a:ext cx="8568952" cy="4320542"/>
          </a:xfrm>
          <a:prstGeom prst="rect">
            <a:avLst/>
          </a:prstGeom>
        </p:spPr>
        <p:txBody>
          <a:bodyPr wrap="square">
            <a:spAutoFit/>
          </a:bodyPr>
          <a:lstStyle/>
          <a:p>
            <a:pPr lvl="0" algn="just">
              <a:lnSpc>
                <a:spcPct val="115000"/>
              </a:lnSpc>
              <a:spcAft>
                <a:spcPts val="1000"/>
              </a:spcAft>
            </a:pPr>
            <a:r>
              <a:rPr lang="ru-RU" sz="2000" dirty="0" smtClean="0">
                <a:latin typeface="Book Antiqua"/>
                <a:ea typeface="Calibri"/>
                <a:cs typeface="Times New Roman"/>
              </a:rPr>
              <a:t>6. Нет </a:t>
            </a:r>
            <a:r>
              <a:rPr lang="ru-RU" sz="2000" dirty="0">
                <a:latin typeface="Book Antiqua"/>
                <a:ea typeface="Calibri"/>
                <a:cs typeface="Times New Roman"/>
              </a:rPr>
              <a:t>сомнения, что в России знали и не хотели Шкота как лазутчика опасного или ненадежного человека: ибо людей ученых мы не отвергали, но звали к себе: например, славного Математика, Астролога, Алхимика, Джона </a:t>
            </a:r>
            <a:r>
              <a:rPr lang="ru-RU" sz="2000" dirty="0" err="1">
                <a:latin typeface="Book Antiqua"/>
                <a:ea typeface="Calibri"/>
                <a:cs typeface="Times New Roman"/>
              </a:rPr>
              <a:t>Ди</a:t>
            </a:r>
            <a:r>
              <a:rPr lang="ru-RU" sz="2000" dirty="0">
                <a:latin typeface="Book Antiqua"/>
                <a:ea typeface="Calibri"/>
                <a:cs typeface="Times New Roman"/>
              </a:rPr>
              <a:t>, коего </a:t>
            </a:r>
            <a:r>
              <a:rPr lang="ru-RU" sz="2000" dirty="0" err="1">
                <a:latin typeface="Book Antiqua"/>
                <a:ea typeface="Calibri"/>
                <a:cs typeface="Times New Roman"/>
              </a:rPr>
              <a:t>Елисавета</a:t>
            </a:r>
            <a:r>
              <a:rPr lang="ru-RU" sz="2000" dirty="0">
                <a:latin typeface="Book Antiqua"/>
                <a:ea typeface="Calibri"/>
                <a:cs typeface="Times New Roman"/>
              </a:rPr>
              <a:t> Английская называла своим Философом и который находился тогда в Богемии: Феодор, чрез Лондонских </a:t>
            </a:r>
            <a:r>
              <a:rPr lang="ru-RU" sz="2000" dirty="0" err="1">
                <a:latin typeface="Book Antiqua"/>
                <a:ea typeface="Calibri"/>
                <a:cs typeface="Times New Roman"/>
              </a:rPr>
              <a:t>купцев</a:t>
            </a:r>
            <a:r>
              <a:rPr lang="ru-RU" sz="2000" dirty="0">
                <a:latin typeface="Book Antiqua"/>
                <a:ea typeface="Calibri"/>
                <a:cs typeface="Times New Roman"/>
              </a:rPr>
              <a:t>, предлагал ему 2000 фунтов стерлингов ежегодно, а Борис особенно тысячу рублей, стол Царский и всю услугу, для того, как думали, чтобы пользоваться его советами для открытия новых земель на северо-востоке, за </a:t>
            </a:r>
            <a:r>
              <a:rPr lang="ru-RU" sz="2000" dirty="0" err="1">
                <a:latin typeface="Book Antiqua"/>
                <a:ea typeface="Calibri"/>
                <a:cs typeface="Times New Roman"/>
              </a:rPr>
              <a:t>Сибирию</a:t>
            </a:r>
            <a:r>
              <a:rPr lang="ru-RU" sz="2000" dirty="0">
                <a:latin typeface="Book Antiqua"/>
                <a:ea typeface="Calibri"/>
                <a:cs typeface="Times New Roman"/>
              </a:rPr>
              <a:t>; но вероятнее не для того ли, чтобы поручить ему воспитание юного Борисова сына, отцовскою тайною </a:t>
            </a:r>
            <a:r>
              <a:rPr lang="ru-RU" sz="2000" dirty="0" err="1">
                <a:latin typeface="Book Antiqua"/>
                <a:ea typeface="Calibri"/>
                <a:cs typeface="Times New Roman"/>
              </a:rPr>
              <a:t>мыслию</a:t>
            </a:r>
            <a:r>
              <a:rPr lang="ru-RU" sz="2000" dirty="0">
                <a:latin typeface="Book Antiqua"/>
                <a:ea typeface="Calibri"/>
                <a:cs typeface="Times New Roman"/>
              </a:rPr>
              <a:t> уже </a:t>
            </a:r>
            <a:r>
              <a:rPr lang="ru-RU" sz="2000" dirty="0" err="1">
                <a:latin typeface="Book Antiqua"/>
                <a:ea typeface="Calibri"/>
                <a:cs typeface="Times New Roman"/>
              </a:rPr>
              <a:t>готовимого</a:t>
            </a:r>
            <a:r>
              <a:rPr lang="ru-RU" sz="2000" dirty="0">
                <a:latin typeface="Book Antiqua"/>
                <a:ea typeface="Calibri"/>
                <a:cs typeface="Times New Roman"/>
              </a:rPr>
              <a:t> к </a:t>
            </a:r>
            <a:r>
              <a:rPr lang="ru-RU" sz="2000" dirty="0" err="1" smtClean="0">
                <a:latin typeface="Book Antiqua"/>
                <a:ea typeface="Calibri"/>
                <a:cs typeface="Times New Roman"/>
              </a:rPr>
              <a:t>державству</a:t>
            </a:r>
            <a:r>
              <a:rPr lang="ru-RU" sz="2000" dirty="0" smtClean="0">
                <a:latin typeface="Book Antiqua"/>
                <a:ea typeface="Calibri"/>
                <a:cs typeface="Times New Roman"/>
              </a:rPr>
              <a:t>?</a:t>
            </a:r>
            <a:endParaRPr lang="ru-RU" sz="2000" dirty="0"/>
          </a:p>
        </p:txBody>
      </p:sp>
    </p:spTree>
    <p:extLst>
      <p:ext uri="{BB962C8B-B14F-4D97-AF65-F5344CB8AC3E}">
        <p14:creationId xmlns:p14="http://schemas.microsoft.com/office/powerpoint/2010/main" val="3135886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988840"/>
            <a:ext cx="8229600" cy="1944216"/>
          </a:xfrm>
        </p:spPr>
        <p:txBody>
          <a:bodyPr>
            <a:noAutofit/>
          </a:bodyPr>
          <a:lstStyle/>
          <a:p>
            <a:r>
              <a:rPr lang="ru-RU" sz="2000" i="1" dirty="0" smtClean="0"/>
              <a:t>Итоги по синтаксису Карамзина</a:t>
            </a:r>
            <a:br>
              <a:rPr lang="ru-RU" sz="2000" i="1" dirty="0" smtClean="0"/>
            </a:br>
            <a:r>
              <a:rPr lang="ru-RU" sz="2000" i="1" dirty="0" smtClean="0"/>
              <a:t>1. практически нет простых  неосложненных предложений</a:t>
            </a:r>
            <a:br>
              <a:rPr lang="ru-RU" sz="2000" i="1" dirty="0" smtClean="0"/>
            </a:br>
            <a:r>
              <a:rPr lang="ru-RU" sz="2000" i="1" dirty="0" smtClean="0"/>
              <a:t>2. сложные синтаксические конструкции СПП+ССП+СБП на основе сцепления частей</a:t>
            </a:r>
            <a:br>
              <a:rPr lang="ru-RU" sz="2000" i="1" dirty="0" smtClean="0"/>
            </a:br>
            <a:r>
              <a:rPr lang="ru-RU" sz="2000" i="1" dirty="0" smtClean="0"/>
              <a:t>3. нанизывание придаточных, особенно  изъяснительных</a:t>
            </a:r>
            <a:br>
              <a:rPr lang="ru-RU" sz="2000" i="1" dirty="0" smtClean="0"/>
            </a:br>
            <a:r>
              <a:rPr lang="ru-RU" sz="2000" i="1" dirty="0" smtClean="0"/>
              <a:t>4. полное грамматическое соответствие современному русскому языку</a:t>
            </a:r>
            <a:br>
              <a:rPr lang="ru-RU" sz="2000" i="1" dirty="0" smtClean="0"/>
            </a:br>
            <a:r>
              <a:rPr lang="ru-RU" sz="2000" i="1" dirty="0" smtClean="0"/>
              <a:t>5. создал РУССКИЙ ЯЗЫК «для говорения и для письма»</a:t>
            </a:r>
            <a:br>
              <a:rPr lang="ru-RU" sz="2000" i="1" dirty="0" smtClean="0"/>
            </a:br>
            <a:r>
              <a:rPr lang="ru-RU" sz="2000" i="1" dirty="0" smtClean="0"/>
              <a:t>6. устранял все мертвые явления </a:t>
            </a:r>
            <a:br>
              <a:rPr lang="ru-RU" sz="2000" i="1" dirty="0" smtClean="0"/>
            </a:br>
            <a:r>
              <a:rPr lang="ru-RU" sz="2000" i="1" dirty="0" smtClean="0"/>
              <a:t>7. вводил калькированные конструкции</a:t>
            </a:r>
            <a:br>
              <a:rPr lang="ru-RU" sz="2000" i="1" dirty="0" smtClean="0"/>
            </a:br>
            <a:r>
              <a:rPr lang="ru-RU" sz="2000" i="1" dirty="0"/>
              <a:t/>
            </a:r>
            <a:br>
              <a:rPr lang="ru-RU" sz="2000" i="1" dirty="0"/>
            </a:br>
            <a:r>
              <a:rPr lang="ru-RU" sz="2000" i="1" dirty="0" smtClean="0"/>
              <a:t/>
            </a:r>
            <a:br>
              <a:rPr lang="ru-RU" sz="2000" i="1" dirty="0" smtClean="0"/>
            </a:br>
            <a:endParaRPr lang="ru-RU" sz="2000" i="1" dirty="0"/>
          </a:p>
        </p:txBody>
      </p:sp>
    </p:spTree>
    <p:extLst>
      <p:ext uri="{BB962C8B-B14F-4D97-AF65-F5344CB8AC3E}">
        <p14:creationId xmlns:p14="http://schemas.microsoft.com/office/powerpoint/2010/main" val="2972741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692696"/>
            <a:ext cx="6246440" cy="2862322"/>
          </a:xfrm>
          <a:prstGeom prst="rect">
            <a:avLst/>
          </a:prstGeom>
        </p:spPr>
        <p:txBody>
          <a:bodyPr wrap="square">
            <a:spAutoFit/>
          </a:bodyPr>
          <a:lstStyle/>
          <a:p>
            <a:pPr algn="just"/>
            <a:r>
              <a:rPr lang="ru-RU" sz="2000" dirty="0">
                <a:latin typeface="Times New Roman"/>
                <a:ea typeface="Calibri"/>
              </a:rPr>
              <a:t>В</a:t>
            </a:r>
            <a:r>
              <a:rPr lang="ru-RU" sz="2000" dirty="0" smtClean="0">
                <a:latin typeface="Times New Roman"/>
                <a:ea typeface="Calibri"/>
              </a:rPr>
              <a:t>. В. Виноградов </a:t>
            </a:r>
            <a:r>
              <a:rPr lang="ru-RU" sz="2000" dirty="0">
                <a:latin typeface="Times New Roman"/>
                <a:ea typeface="Calibri"/>
              </a:rPr>
              <a:t>писал: “Пушкин утверждает </a:t>
            </a:r>
            <a:r>
              <a:rPr lang="ru-RU" sz="2000" b="1" dirty="0">
                <a:latin typeface="Times New Roman"/>
                <a:ea typeface="Calibri"/>
              </a:rPr>
              <a:t>многообразие стилей</a:t>
            </a:r>
            <a:r>
              <a:rPr lang="ru-RU" sz="2000" dirty="0">
                <a:latin typeface="Times New Roman"/>
                <a:ea typeface="Calibri"/>
              </a:rPr>
              <a:t> </a:t>
            </a:r>
            <a:r>
              <a:rPr lang="ru-RU" sz="2000" b="1" dirty="0">
                <a:latin typeface="Times New Roman"/>
                <a:ea typeface="Calibri"/>
              </a:rPr>
              <a:t>в</a:t>
            </a:r>
            <a:r>
              <a:rPr lang="ru-RU" sz="2000" dirty="0">
                <a:latin typeface="Times New Roman"/>
                <a:ea typeface="Calibri"/>
              </a:rPr>
              <a:t> </a:t>
            </a:r>
            <a:r>
              <a:rPr lang="ru-RU" sz="2000" b="1" dirty="0">
                <a:latin typeface="Times New Roman"/>
                <a:ea typeface="Calibri"/>
              </a:rPr>
              <a:t>пределах единой </a:t>
            </a:r>
            <a:r>
              <a:rPr lang="ru-RU" sz="2000" dirty="0">
                <a:latin typeface="Times New Roman"/>
                <a:ea typeface="Calibri"/>
              </a:rPr>
              <a:t>общенациональной </a:t>
            </a:r>
            <a:r>
              <a:rPr lang="ru-RU" sz="2000" b="1" dirty="0">
                <a:latin typeface="Times New Roman"/>
                <a:ea typeface="Calibri"/>
              </a:rPr>
              <a:t>нормы</a:t>
            </a:r>
            <a:r>
              <a:rPr lang="ru-RU" sz="2000" dirty="0">
                <a:latin typeface="Times New Roman"/>
                <a:ea typeface="Calibri"/>
              </a:rPr>
              <a:t> </a:t>
            </a:r>
            <a:r>
              <a:rPr lang="ru-RU" sz="2000" dirty="0" smtClean="0">
                <a:latin typeface="Times New Roman"/>
                <a:ea typeface="Calibri"/>
              </a:rPr>
              <a:t>литературного выражения</a:t>
            </a:r>
            <a:r>
              <a:rPr lang="ru-RU" sz="2000" dirty="0">
                <a:latin typeface="Times New Roman"/>
                <a:ea typeface="Calibri"/>
              </a:rPr>
              <a:t>.” В 1822г. П. в черновом наброске “О прозе” сформулировал тезис, что главные достоинства прозы – точность и краткость, что </a:t>
            </a:r>
            <a:r>
              <a:rPr lang="ru-RU" sz="2000" dirty="0" smtClean="0">
                <a:latin typeface="Times New Roman"/>
                <a:ea typeface="Calibri"/>
              </a:rPr>
              <a:t>“</a:t>
            </a:r>
            <a:r>
              <a:rPr lang="ru-RU" sz="2000" b="1" i="1" dirty="0">
                <a:latin typeface="Times New Roman"/>
                <a:ea typeface="Calibri"/>
              </a:rPr>
              <a:t>она</a:t>
            </a:r>
            <a:r>
              <a:rPr lang="ru-RU" sz="2000" b="1" i="1" dirty="0" smtClean="0">
                <a:latin typeface="Times New Roman"/>
                <a:ea typeface="Calibri"/>
              </a:rPr>
              <a:t> требует </a:t>
            </a:r>
            <a:r>
              <a:rPr lang="ru-RU" sz="2000" b="1" i="1" dirty="0">
                <a:latin typeface="Times New Roman"/>
                <a:ea typeface="Calibri"/>
              </a:rPr>
              <a:t>мыслей и мыслей – без них блестящие выражения ни к чему не служат</a:t>
            </a:r>
            <a:r>
              <a:rPr lang="ru-RU" sz="2000" dirty="0">
                <a:latin typeface="Times New Roman"/>
                <a:ea typeface="Calibri"/>
              </a:rPr>
              <a:t>”.</a:t>
            </a:r>
            <a:br>
              <a:rPr lang="ru-RU" sz="2000" dirty="0">
                <a:latin typeface="Times New Roman"/>
                <a:ea typeface="Calibri"/>
              </a:rPr>
            </a:br>
            <a:endParaRPr lang="ru-RU" sz="20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87398" y="3118220"/>
            <a:ext cx="3040986" cy="3019699"/>
          </a:xfrm>
          <a:prstGeom prst="rect">
            <a:avLst/>
          </a:prstGeom>
        </p:spPr>
      </p:pic>
    </p:spTree>
    <p:extLst>
      <p:ext uri="{BB962C8B-B14F-4D97-AF65-F5344CB8AC3E}">
        <p14:creationId xmlns:p14="http://schemas.microsoft.com/office/powerpoint/2010/main" val="4257447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1520" y="836712"/>
            <a:ext cx="8712968" cy="3970318"/>
          </a:xfrm>
          <a:prstGeom prst="rect">
            <a:avLst/>
          </a:prstGeom>
        </p:spPr>
        <p:txBody>
          <a:bodyPr wrap="square">
            <a:spAutoFit/>
          </a:bodyPr>
          <a:lstStyle/>
          <a:p>
            <a:pPr algn="just"/>
            <a:r>
              <a:rPr lang="ru-RU" dirty="0" smtClean="0"/>
              <a:t>            </a:t>
            </a:r>
            <a:r>
              <a:rPr lang="ru-RU" dirty="0" smtClean="0">
                <a:latin typeface="+mj-lt"/>
              </a:rPr>
              <a:t>Несколько  </a:t>
            </a:r>
            <a:r>
              <a:rPr lang="ru-RU" dirty="0">
                <a:latin typeface="+mj-lt"/>
              </a:rPr>
              <a:t>лет  тому  назад  в  одном  из своих  поместий жил старинный</a:t>
            </a:r>
          </a:p>
          <a:p>
            <a:pPr algn="just"/>
            <a:r>
              <a:rPr lang="ru-RU" dirty="0">
                <a:latin typeface="+mj-lt"/>
              </a:rPr>
              <a:t>русской барин, </a:t>
            </a:r>
            <a:r>
              <a:rPr lang="ru-RU" dirty="0" err="1">
                <a:latin typeface="+mj-lt"/>
              </a:rPr>
              <a:t>Кирила</a:t>
            </a:r>
            <a:r>
              <a:rPr lang="ru-RU" dirty="0">
                <a:latin typeface="+mj-lt"/>
              </a:rPr>
              <a:t> Петрович Троекуров. Его богатство, знатный род и связи</a:t>
            </a:r>
          </a:p>
          <a:p>
            <a:pPr algn="just"/>
            <a:r>
              <a:rPr lang="ru-RU" dirty="0">
                <a:latin typeface="+mj-lt"/>
              </a:rPr>
              <a:t>давали ему большой вес в губерниях, где  находилось его имение.  Соседи рады</a:t>
            </a:r>
          </a:p>
          <a:p>
            <a:pPr algn="just"/>
            <a:r>
              <a:rPr lang="ru-RU" dirty="0">
                <a:latin typeface="+mj-lt"/>
              </a:rPr>
              <a:t>были угождать малейшим его прихотям; губернские чиновники трепетали  при его</a:t>
            </a:r>
          </a:p>
          <a:p>
            <a:pPr algn="just"/>
            <a:r>
              <a:rPr lang="ru-RU" dirty="0">
                <a:latin typeface="+mj-lt"/>
              </a:rPr>
              <a:t>имени;  </a:t>
            </a:r>
            <a:r>
              <a:rPr lang="ru-RU" dirty="0" err="1">
                <a:latin typeface="+mj-lt"/>
              </a:rPr>
              <a:t>Кирила</a:t>
            </a:r>
            <a:r>
              <a:rPr lang="ru-RU" dirty="0">
                <a:latin typeface="+mj-lt"/>
              </a:rPr>
              <a:t>  Петрович принимал знаки  подобострастия как надлежащую дань;</a:t>
            </a:r>
          </a:p>
          <a:p>
            <a:pPr algn="just"/>
            <a:r>
              <a:rPr lang="ru-RU" dirty="0">
                <a:latin typeface="+mj-lt"/>
              </a:rPr>
              <a:t>дом его  всегда был полон  гостями, готовыми тешить  его барскую праздность,</a:t>
            </a:r>
          </a:p>
          <a:p>
            <a:pPr algn="just"/>
            <a:r>
              <a:rPr lang="ru-RU" dirty="0">
                <a:latin typeface="+mj-lt"/>
              </a:rPr>
              <a:t>разделяя  шумные,  а  иногда  и  буйные  его  увеселения.  Никто  не  дерзал</a:t>
            </a:r>
          </a:p>
          <a:p>
            <a:pPr algn="just"/>
            <a:r>
              <a:rPr lang="ru-RU" dirty="0">
                <a:latin typeface="+mj-lt"/>
              </a:rPr>
              <a:t>отказываться от его приглашения, или в известные  дни не являться  с должным</a:t>
            </a:r>
          </a:p>
          <a:p>
            <a:pPr algn="just"/>
            <a:r>
              <a:rPr lang="ru-RU" dirty="0">
                <a:latin typeface="+mj-lt"/>
              </a:rPr>
              <a:t>почтением в село  Покровское. В домашнем  быту </a:t>
            </a:r>
            <a:r>
              <a:rPr lang="ru-RU" dirty="0" err="1">
                <a:latin typeface="+mj-lt"/>
              </a:rPr>
              <a:t>Кирила</a:t>
            </a:r>
            <a:r>
              <a:rPr lang="ru-RU" dirty="0">
                <a:latin typeface="+mj-lt"/>
              </a:rPr>
              <a:t> Петрович выказывал все</a:t>
            </a:r>
          </a:p>
          <a:p>
            <a:pPr algn="just"/>
            <a:r>
              <a:rPr lang="ru-RU" dirty="0">
                <a:latin typeface="+mj-lt"/>
              </a:rPr>
              <a:t>пороки человека необразованного. Избалованный всем, что только окружало его,</a:t>
            </a:r>
          </a:p>
          <a:p>
            <a:pPr algn="just"/>
            <a:r>
              <a:rPr lang="ru-RU" dirty="0">
                <a:latin typeface="+mj-lt"/>
              </a:rPr>
              <a:t>он привык давать полную волю всем порывам пылкого своего нрава и всем затеям</a:t>
            </a:r>
          </a:p>
          <a:p>
            <a:pPr algn="just"/>
            <a:r>
              <a:rPr lang="ru-RU" dirty="0">
                <a:latin typeface="+mj-lt"/>
              </a:rPr>
              <a:t>довольно ограниченного  ума.  Не смотря на  необыкновенную  силу  физических</a:t>
            </a:r>
          </a:p>
          <a:p>
            <a:pPr algn="just"/>
            <a:r>
              <a:rPr lang="ru-RU" dirty="0">
                <a:latin typeface="+mj-lt"/>
              </a:rPr>
              <a:t>способностей, он раза два в неделю страдал от обжорства и каждый вечер бывал</a:t>
            </a:r>
          </a:p>
          <a:p>
            <a:pPr algn="just"/>
            <a:r>
              <a:rPr lang="ru-RU" dirty="0">
                <a:latin typeface="+mj-lt"/>
              </a:rPr>
              <a:t>навеселе. </a:t>
            </a:r>
          </a:p>
        </p:txBody>
      </p:sp>
    </p:spTree>
    <p:extLst>
      <p:ext uri="{BB962C8B-B14F-4D97-AF65-F5344CB8AC3E}">
        <p14:creationId xmlns:p14="http://schemas.microsoft.com/office/powerpoint/2010/main" val="137476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332656"/>
            <a:ext cx="7920880" cy="5324535"/>
          </a:xfrm>
          <a:prstGeom prst="rect">
            <a:avLst/>
          </a:prstGeom>
        </p:spPr>
        <p:txBody>
          <a:bodyPr wrap="square">
            <a:spAutoFit/>
          </a:bodyPr>
          <a:lstStyle/>
          <a:p>
            <a:pPr algn="just"/>
            <a:r>
              <a:rPr lang="ru-RU" sz="2000" dirty="0"/>
              <a:t>Я познакомился с Грибоедовым в 1817 году. Его меланхолический характер, его озлобленный ум, его добродушие, самые слабости и пороки, неизбежные спутники человечества, — все в нем было необыкновенно привлекательно. Рожденный с честолюбием, равным его дарованиям, долго был он опутан сетями мелочных нужд и неизвестности. </a:t>
            </a:r>
          </a:p>
          <a:p>
            <a:pPr algn="just"/>
            <a:r>
              <a:rPr lang="ru-RU" sz="2000" dirty="0"/>
              <a:t>Способности человека государственного оставались без употребления; талант поэта был не признан; даже его холодная и блестящая храбрость оставалась некоторое время в подозрении. Несколько друзей знали ему цену и видели улыбку недоверчивости, эту глупую, несносную улыбку, когда случалось им говорить о нем как о человеке необыкновенном. Люди верят только славе и не понимают, что между ими может находиться какой-нибудь Наполеон, не предводительствовавший ни одною егерскою ротою, или другой Декарт, не напечатавший ни одной строчки в «Московском телеграфе». Впрочем, уважение наше к славе происходит, может быть, от самолюбия: в состав славы входит ведь и наш голос</a:t>
            </a:r>
            <a:r>
              <a:rPr lang="ru-RU" sz="2000" dirty="0" smtClean="0"/>
              <a:t>.</a:t>
            </a:r>
            <a:endParaRPr lang="ru-RU" sz="2000" dirty="0"/>
          </a:p>
        </p:txBody>
      </p:sp>
    </p:spTree>
    <p:extLst>
      <p:ext uri="{BB962C8B-B14F-4D97-AF65-F5344CB8AC3E}">
        <p14:creationId xmlns:p14="http://schemas.microsoft.com/office/powerpoint/2010/main" val="7744385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89789"/>
            <a:ext cx="8424936" cy="5632311"/>
          </a:xfrm>
          <a:prstGeom prst="rect">
            <a:avLst/>
          </a:prstGeom>
        </p:spPr>
        <p:txBody>
          <a:bodyPr wrap="square">
            <a:spAutoFit/>
          </a:bodyPr>
          <a:lstStyle/>
          <a:p>
            <a:pPr lvl="0" algn="just"/>
            <a:r>
              <a:rPr lang="ru-RU" sz="2000" dirty="0">
                <a:solidFill>
                  <a:prstClr val="black"/>
                </a:solidFill>
              </a:rPr>
              <a:t>Жизнь Грибоедова была затемнена некоторыми облаками: следствие пылких страстей и могучих обстоятельств. Он почувствовал необходимость расчесться навсегда со своею </a:t>
            </a:r>
            <a:r>
              <a:rPr lang="ru-RU" sz="2000" dirty="0" err="1">
                <a:solidFill>
                  <a:prstClr val="black"/>
                </a:solidFill>
              </a:rPr>
              <a:t>молодостию</a:t>
            </a:r>
            <a:r>
              <a:rPr lang="ru-RU" sz="2000" dirty="0">
                <a:solidFill>
                  <a:prstClr val="black"/>
                </a:solidFill>
              </a:rPr>
              <a:t> и круто поворотить свою жизнь. Он простился с Петербургом и с праздной </a:t>
            </a:r>
            <a:r>
              <a:rPr lang="ru-RU" sz="2000" dirty="0" err="1">
                <a:solidFill>
                  <a:prstClr val="black"/>
                </a:solidFill>
              </a:rPr>
              <a:t>рассеянностию</a:t>
            </a:r>
            <a:r>
              <a:rPr lang="ru-RU" sz="2000" dirty="0">
                <a:solidFill>
                  <a:prstClr val="black"/>
                </a:solidFill>
              </a:rPr>
              <a:t>, уехал в Грузию, где пробыл </a:t>
            </a:r>
            <a:r>
              <a:rPr lang="ru-RU" sz="2000" dirty="0" err="1">
                <a:solidFill>
                  <a:prstClr val="black"/>
                </a:solidFill>
              </a:rPr>
              <a:t>осемь</a:t>
            </a:r>
            <a:r>
              <a:rPr lang="ru-RU" sz="2000" dirty="0">
                <a:solidFill>
                  <a:prstClr val="black"/>
                </a:solidFill>
              </a:rPr>
              <a:t> лет в уединенных, неусыпных занятиях. Возвращение его в Москву в 1824 году было переворотом в его судьбе и началом беспрерывных успехов. Его рукописная комедия: «Горе от ума» произвела неописанное действие и вдруг поставила его наряду с первыми нашими поэтами. Несколько времени потом совершенное знание того края, где начиналась война, открыло ему новое поприще; он назначен был посланником. Приехав в Грузию, женился он на той, которую любил... Не знаю ничего завиднее последних годов бурной его жизни. Самая смерть, постигшая его посреди смелого, неровного боя, не имела для Грибоедова ничего ужасного, ничего томительного. Она была мгновения и прекрасна.</a:t>
            </a:r>
          </a:p>
          <a:p>
            <a:pPr lvl="0" algn="just"/>
            <a:r>
              <a:rPr lang="ru-RU" sz="2000" dirty="0">
                <a:solidFill>
                  <a:prstClr val="black"/>
                </a:solidFill>
              </a:rPr>
              <a:t>Как жаль, что Грибоедов не оставил своих записок! Написать его биографию было бы делом его друзей; но замечательные люди исчезают у нас, не оставляя по себе следов. Мы ленивы и </a:t>
            </a:r>
            <a:r>
              <a:rPr lang="ru-RU" sz="2000" dirty="0" err="1">
                <a:solidFill>
                  <a:prstClr val="black"/>
                </a:solidFill>
              </a:rPr>
              <a:t>нелюбопытны</a:t>
            </a:r>
            <a:r>
              <a:rPr lang="ru-RU" sz="2000" dirty="0">
                <a:solidFill>
                  <a:prstClr val="black"/>
                </a:solidFill>
              </a:rPr>
              <a:t>…                            </a:t>
            </a:r>
            <a:r>
              <a:rPr lang="ru-RU" sz="2000" dirty="0" smtClean="0">
                <a:solidFill>
                  <a:prstClr val="black"/>
                </a:solidFill>
              </a:rPr>
              <a:t>     А.С</a:t>
            </a:r>
            <a:r>
              <a:rPr lang="ru-RU" sz="2000" dirty="0">
                <a:solidFill>
                  <a:prstClr val="black"/>
                </a:solidFill>
              </a:rPr>
              <a:t>. Пушкин «Путешествие в Арзрум»</a:t>
            </a:r>
          </a:p>
        </p:txBody>
      </p:sp>
    </p:spTree>
    <p:extLst>
      <p:ext uri="{BB962C8B-B14F-4D97-AF65-F5344CB8AC3E}">
        <p14:creationId xmlns:p14="http://schemas.microsoft.com/office/powerpoint/2010/main" val="474412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889844"/>
            <a:ext cx="8352928" cy="3693319"/>
          </a:xfrm>
          <a:prstGeom prst="rect">
            <a:avLst/>
          </a:prstGeom>
        </p:spPr>
        <p:txBody>
          <a:bodyPr wrap="square">
            <a:spAutoFit/>
          </a:bodyPr>
          <a:lstStyle/>
          <a:p>
            <a:r>
              <a:rPr lang="ru-RU" dirty="0">
                <a:latin typeface="Times New Roman"/>
                <a:ea typeface="Calibri"/>
              </a:rPr>
              <a:t>   Основные преобразования: </a:t>
            </a:r>
            <a:endParaRPr lang="ru-RU" dirty="0" smtClean="0">
              <a:latin typeface="Times New Roman"/>
              <a:ea typeface="Calibri"/>
            </a:endParaRPr>
          </a:p>
          <a:p>
            <a:pPr marL="342900" indent="-342900">
              <a:buAutoNum type="arabicParenR"/>
            </a:pPr>
            <a:r>
              <a:rPr lang="ru-RU" dirty="0" smtClean="0">
                <a:latin typeface="Times New Roman"/>
                <a:ea typeface="Calibri"/>
              </a:rPr>
              <a:t>В </a:t>
            </a:r>
            <a:r>
              <a:rPr lang="ru-RU" dirty="0" err="1">
                <a:latin typeface="Times New Roman"/>
                <a:ea typeface="Calibri"/>
              </a:rPr>
              <a:t>предпушкинской</a:t>
            </a:r>
            <a:r>
              <a:rPr lang="ru-RU" dirty="0">
                <a:latin typeface="Times New Roman"/>
                <a:ea typeface="Calibri"/>
              </a:rPr>
              <a:t> традиции слово выступало как самоценный компонент текста. В тексте же </a:t>
            </a:r>
            <a:r>
              <a:rPr lang="ru-RU" dirty="0" smtClean="0">
                <a:latin typeface="Times New Roman"/>
                <a:ea typeface="Calibri"/>
              </a:rPr>
              <a:t>Пушкина </a:t>
            </a:r>
            <a:r>
              <a:rPr lang="ru-RU" b="1" i="1" dirty="0">
                <a:latin typeface="Times New Roman"/>
                <a:ea typeface="Calibri"/>
              </a:rPr>
              <a:t>слово выбирается по признаку максимально точного обозначения предмета, максимально точного выражения мысли</a:t>
            </a:r>
            <a:r>
              <a:rPr lang="ru-RU" dirty="0">
                <a:latin typeface="Times New Roman"/>
                <a:ea typeface="Calibri"/>
              </a:rPr>
              <a:t>. Так, </a:t>
            </a:r>
            <a:r>
              <a:rPr lang="ru-RU" dirty="0" smtClean="0">
                <a:latin typeface="Times New Roman"/>
                <a:ea typeface="Calibri"/>
              </a:rPr>
              <a:t>Пушкин писал</a:t>
            </a:r>
            <a:r>
              <a:rPr lang="ru-RU" dirty="0">
                <a:latin typeface="Times New Roman"/>
                <a:ea typeface="Calibri"/>
              </a:rPr>
              <a:t>, что хотя слова усы, визжать, вставай, рассветает, ого, пора в “Полтаве” показались критикам низкими, бурлацкими, он никогда не пожертвует искренностью и точностью выражения.  </a:t>
            </a:r>
            <a:r>
              <a:rPr lang="ru-RU" dirty="0" smtClean="0">
                <a:latin typeface="Times New Roman"/>
                <a:ea typeface="Calibri"/>
              </a:rPr>
              <a:t>Пушкин </a:t>
            </a:r>
            <a:r>
              <a:rPr lang="ru-RU" dirty="0">
                <a:latin typeface="Times New Roman"/>
                <a:ea typeface="Calibri"/>
              </a:rPr>
              <a:t>избрал принцип “нагой простоты</a:t>
            </a:r>
            <a:r>
              <a:rPr lang="ru-RU" dirty="0" smtClean="0">
                <a:latin typeface="Times New Roman"/>
                <a:ea typeface="Calibri"/>
              </a:rPr>
              <a:t>”.</a:t>
            </a:r>
          </a:p>
          <a:p>
            <a:pPr marL="342900" indent="-342900">
              <a:buAutoNum type="arabicParenR"/>
            </a:pPr>
            <a:endParaRPr lang="ru-RU" dirty="0" smtClean="0">
              <a:latin typeface="Times New Roman"/>
              <a:ea typeface="Calibri"/>
            </a:endParaRPr>
          </a:p>
          <a:p>
            <a:pPr marL="342900" indent="-342900">
              <a:buAutoNum type="arabicParenR"/>
            </a:pPr>
            <a:r>
              <a:rPr lang="ru-RU" dirty="0" smtClean="0">
                <a:latin typeface="Times New Roman"/>
                <a:ea typeface="Calibri"/>
              </a:rPr>
              <a:t> </a:t>
            </a:r>
            <a:r>
              <a:rPr lang="ru-RU" dirty="0">
                <a:latin typeface="Times New Roman"/>
                <a:ea typeface="Calibri"/>
              </a:rPr>
              <a:t>Подчеркнутая смысловая точность употребления каждого слова у П. сочеталась с принципиальным </a:t>
            </a:r>
            <a:r>
              <a:rPr lang="ru-RU" b="1" i="1" dirty="0">
                <a:latin typeface="Times New Roman"/>
                <a:ea typeface="Calibri"/>
              </a:rPr>
              <a:t>устранением из текста разного рода формальных словесных ухищрений и украшений.</a:t>
            </a:r>
            <a:br>
              <a:rPr lang="ru-RU" b="1" i="1" dirty="0">
                <a:latin typeface="Times New Roman"/>
                <a:ea typeface="Calibri"/>
              </a:rPr>
            </a:br>
            <a:endParaRPr lang="ru-RU" b="1" i="1" dirty="0"/>
          </a:p>
        </p:txBody>
      </p:sp>
      <p:sp>
        <p:nvSpPr>
          <p:cNvPr id="3" name="Прямоугольник 2"/>
          <p:cNvSpPr/>
          <p:nvPr/>
        </p:nvSpPr>
        <p:spPr>
          <a:xfrm>
            <a:off x="683568" y="4336128"/>
            <a:ext cx="7848872" cy="1754326"/>
          </a:xfrm>
          <a:prstGeom prst="rect">
            <a:avLst/>
          </a:prstGeom>
        </p:spPr>
        <p:txBody>
          <a:bodyPr wrap="square">
            <a:spAutoFit/>
          </a:bodyPr>
          <a:lstStyle/>
          <a:p>
            <a:r>
              <a:rPr lang="ru-RU" dirty="0">
                <a:latin typeface="Times New Roman"/>
                <a:ea typeface="Calibri"/>
              </a:rPr>
              <a:t>3) В </a:t>
            </a:r>
            <a:r>
              <a:rPr lang="ru-RU" dirty="0" smtClean="0">
                <a:latin typeface="Times New Roman"/>
                <a:ea typeface="Calibri"/>
              </a:rPr>
              <a:t>творчестве Пушкина </a:t>
            </a:r>
            <a:r>
              <a:rPr lang="ru-RU" dirty="0">
                <a:latin typeface="Times New Roman"/>
                <a:ea typeface="Calibri"/>
              </a:rPr>
              <a:t>было выработано еще одно качество: теснота связей субъектов, синтаксическое сгущение речи с ограничением протяжения синтагм и предложений. Как заметил Лежнев, </a:t>
            </a:r>
            <a:r>
              <a:rPr lang="ru-RU" b="1" i="1" dirty="0">
                <a:latin typeface="Times New Roman"/>
                <a:ea typeface="Calibri"/>
              </a:rPr>
              <a:t>пушкинская фраза – это сущ.+ глагол. </a:t>
            </a:r>
            <a:r>
              <a:rPr lang="ru-RU" dirty="0">
                <a:latin typeface="Times New Roman"/>
                <a:ea typeface="Calibri"/>
              </a:rPr>
              <a:t>У П. выразительность достигается глаголом в большей степени, чем эпитетом. </a:t>
            </a:r>
            <a:br>
              <a:rPr lang="ru-RU" dirty="0">
                <a:latin typeface="Times New Roman"/>
                <a:ea typeface="Calibri"/>
              </a:rPr>
            </a:br>
            <a:endParaRPr lang="ru-RU" dirty="0"/>
          </a:p>
        </p:txBody>
      </p:sp>
    </p:spTree>
    <p:extLst>
      <p:ext uri="{BB962C8B-B14F-4D97-AF65-F5344CB8AC3E}">
        <p14:creationId xmlns:p14="http://schemas.microsoft.com/office/powerpoint/2010/main" val="6566063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7992888" cy="1938992"/>
          </a:xfrm>
          <a:prstGeom prst="rect">
            <a:avLst/>
          </a:prstGeom>
        </p:spPr>
        <p:txBody>
          <a:bodyPr wrap="square">
            <a:spAutoFit/>
          </a:bodyPr>
          <a:lstStyle/>
          <a:p>
            <a:pPr algn="just"/>
            <a:r>
              <a:rPr lang="ru-RU" sz="2000" dirty="0">
                <a:latin typeface="Times New Roman"/>
                <a:ea typeface="Calibri"/>
              </a:rPr>
              <a:t>4) Сдвиг в структуре </a:t>
            </a:r>
            <a:r>
              <a:rPr lang="ru-RU" sz="2000" dirty="0" smtClean="0">
                <a:latin typeface="Times New Roman"/>
                <a:ea typeface="Calibri"/>
              </a:rPr>
              <a:t>текста </a:t>
            </a:r>
            <a:r>
              <a:rPr lang="ru-RU" sz="2000" dirty="0">
                <a:latin typeface="Times New Roman"/>
                <a:ea typeface="Calibri"/>
              </a:rPr>
              <a:t>– </a:t>
            </a:r>
            <a:r>
              <a:rPr lang="ru-RU" sz="2000" b="1" i="1" dirty="0">
                <a:latin typeface="Times New Roman"/>
                <a:ea typeface="Calibri"/>
              </a:rPr>
              <a:t>свободное сочетание и взаимопроникновение языковых единиц</a:t>
            </a:r>
            <a:r>
              <a:rPr lang="ru-RU" sz="2000" dirty="0">
                <a:latin typeface="Times New Roman"/>
                <a:ea typeface="Calibri"/>
              </a:rPr>
              <a:t>. Взаимодействие и смешение церковнославянизмов и </a:t>
            </a:r>
            <a:r>
              <a:rPr lang="ru-RU" sz="2000" dirty="0" smtClean="0">
                <a:latin typeface="Times New Roman"/>
                <a:ea typeface="Calibri"/>
              </a:rPr>
              <a:t>русских литературных </a:t>
            </a:r>
            <a:r>
              <a:rPr lang="ru-RU" sz="2000" dirty="0">
                <a:latin typeface="Times New Roman"/>
                <a:ea typeface="Calibri"/>
              </a:rPr>
              <a:t>и разговорно-бытовых выражений. Церковнославянизмы сталкиваются с русскими словами, обрастают “светскими” переносными значениями, заменяются русскими синонимами, сливаются с ними. </a:t>
            </a:r>
            <a:r>
              <a:rPr lang="ru-RU" dirty="0">
                <a:latin typeface="Times New Roman"/>
                <a:ea typeface="Calibri"/>
              </a:rPr>
              <a:t> </a:t>
            </a:r>
            <a:endParaRPr lang="ru-RU" dirty="0"/>
          </a:p>
        </p:txBody>
      </p:sp>
      <p:sp>
        <p:nvSpPr>
          <p:cNvPr id="3" name="Прямоугольник 2"/>
          <p:cNvSpPr/>
          <p:nvPr/>
        </p:nvSpPr>
        <p:spPr>
          <a:xfrm>
            <a:off x="539552" y="2780928"/>
            <a:ext cx="7992888" cy="3170099"/>
          </a:xfrm>
          <a:prstGeom prst="rect">
            <a:avLst/>
          </a:prstGeom>
        </p:spPr>
        <p:txBody>
          <a:bodyPr wrap="square">
            <a:spAutoFit/>
          </a:bodyPr>
          <a:lstStyle/>
          <a:p>
            <a:pPr algn="just"/>
            <a:r>
              <a:rPr lang="ru-RU" sz="2000" dirty="0" smtClean="0">
                <a:latin typeface="Times New Roman"/>
                <a:ea typeface="Calibri"/>
              </a:rPr>
              <a:t>5) </a:t>
            </a:r>
            <a:r>
              <a:rPr lang="ru-RU" sz="2000" dirty="0">
                <a:latin typeface="Times New Roman"/>
                <a:ea typeface="Calibri"/>
              </a:rPr>
              <a:t>в области грамматического строя и стилистической системы русского прозаического </a:t>
            </a:r>
            <a:r>
              <a:rPr lang="ru-RU" sz="2000" dirty="0" smtClean="0">
                <a:latin typeface="Times New Roman"/>
                <a:ea typeface="Calibri"/>
              </a:rPr>
              <a:t>языка - </a:t>
            </a:r>
            <a:r>
              <a:rPr lang="ru-RU" sz="2000" dirty="0">
                <a:latin typeface="Times New Roman"/>
                <a:ea typeface="Calibri"/>
              </a:rPr>
              <a:t>это </a:t>
            </a:r>
            <a:r>
              <a:rPr lang="ru-RU" sz="2000" b="1" i="1" dirty="0">
                <a:latin typeface="Times New Roman"/>
                <a:ea typeface="Calibri"/>
              </a:rPr>
              <a:t>отказ от архаики, </a:t>
            </a:r>
            <a:r>
              <a:rPr lang="ru-RU" sz="2000" dirty="0">
                <a:latin typeface="Times New Roman"/>
                <a:ea typeface="Calibri"/>
              </a:rPr>
              <a:t>от всего устаревшего, относящегося уже к элементам старого качества в языке. </a:t>
            </a:r>
            <a:endParaRPr lang="ru-RU" sz="2000" dirty="0" smtClean="0">
              <a:latin typeface="Times New Roman"/>
              <a:ea typeface="Calibri"/>
            </a:endParaRPr>
          </a:p>
          <a:p>
            <a:pPr algn="just"/>
            <a:r>
              <a:rPr lang="ru-RU" sz="2000" dirty="0">
                <a:latin typeface="Times New Roman"/>
                <a:ea typeface="Calibri"/>
              </a:rPr>
              <a:t/>
            </a:r>
            <a:br>
              <a:rPr lang="ru-RU" sz="2000" dirty="0">
                <a:latin typeface="Times New Roman"/>
                <a:ea typeface="Calibri"/>
              </a:rPr>
            </a:br>
            <a:r>
              <a:rPr lang="ru-RU" sz="2000" dirty="0" smtClean="0">
                <a:latin typeface="Times New Roman"/>
                <a:ea typeface="Calibri"/>
              </a:rPr>
              <a:t>6) В </a:t>
            </a:r>
            <a:r>
              <a:rPr lang="ru-RU" sz="2000" dirty="0">
                <a:latin typeface="Times New Roman"/>
                <a:ea typeface="Calibri"/>
              </a:rPr>
              <a:t>области синтаксиса Пушкин занимал вполне определенную позицию, отличающую его от предшествующих традиций. Он объявил борьбу засилью категории качества и эмоциональной оценки, что было типично для поэзии и прозы </a:t>
            </a:r>
            <a:r>
              <a:rPr lang="ru-RU" sz="2000" dirty="0" err="1">
                <a:latin typeface="Times New Roman"/>
                <a:ea typeface="Calibri"/>
              </a:rPr>
              <a:t>карамзинистов</a:t>
            </a:r>
            <a:r>
              <a:rPr lang="ru-RU" sz="2000" dirty="0">
                <a:latin typeface="Times New Roman"/>
                <a:ea typeface="Calibri"/>
              </a:rPr>
              <a:t>. Это засилье приводило к тому, что обычно предложения загромождались огромным количеством определений.</a:t>
            </a:r>
            <a:endParaRPr lang="ru-RU" sz="2000" dirty="0"/>
          </a:p>
        </p:txBody>
      </p:sp>
    </p:spTree>
    <p:extLst>
      <p:ext uri="{BB962C8B-B14F-4D97-AF65-F5344CB8AC3E}">
        <p14:creationId xmlns:p14="http://schemas.microsoft.com/office/powerpoint/2010/main" val="3374752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59011"/>
            <a:ext cx="8280920" cy="1938992"/>
          </a:xfrm>
          <a:prstGeom prst="rect">
            <a:avLst/>
          </a:prstGeom>
        </p:spPr>
        <p:txBody>
          <a:bodyPr wrap="square">
            <a:spAutoFit/>
          </a:bodyPr>
          <a:lstStyle/>
          <a:p>
            <a:pPr algn="just"/>
            <a:r>
              <a:rPr lang="ru-RU" dirty="0">
                <a:latin typeface="Times New Roman"/>
                <a:ea typeface="Calibri"/>
              </a:rPr>
              <a:t> </a:t>
            </a:r>
            <a:r>
              <a:rPr lang="ru-RU" dirty="0" smtClean="0">
                <a:latin typeface="Times New Roman"/>
                <a:ea typeface="Calibri"/>
              </a:rPr>
              <a:t>7. </a:t>
            </a:r>
            <a:r>
              <a:rPr lang="ru-RU" sz="2000" dirty="0" smtClean="0">
                <a:latin typeface="Times New Roman"/>
                <a:ea typeface="Calibri"/>
              </a:rPr>
              <a:t>Пушкин </a:t>
            </a:r>
            <a:r>
              <a:rPr lang="ru-RU" sz="2000" dirty="0">
                <a:latin typeface="Times New Roman"/>
                <a:ea typeface="Calibri"/>
              </a:rPr>
              <a:t>одобряет и культивирует </a:t>
            </a:r>
            <a:r>
              <a:rPr lang="ru-RU" sz="2000" b="1" i="1" dirty="0">
                <a:latin typeface="Times New Roman"/>
                <a:ea typeface="Calibri"/>
              </a:rPr>
              <a:t>типичный для русского языка порядок слов в предложении, ориентируясь на такую схему: определение, затем подлежащее, сказуемое, дополнение или обстоятельство.</a:t>
            </a:r>
            <a:r>
              <a:rPr lang="ru-RU" sz="2000" dirty="0">
                <a:latin typeface="Times New Roman"/>
                <a:ea typeface="Calibri"/>
              </a:rPr>
              <a:t> Эта схема обычно нарушается в тех случаях, когда поясняется чужая речь: сказал он, </a:t>
            </a:r>
            <a:r>
              <a:rPr lang="ru-RU" sz="2000" dirty="0" smtClean="0">
                <a:latin typeface="Times New Roman"/>
                <a:ea typeface="Calibri"/>
              </a:rPr>
              <a:t>ответила </a:t>
            </a:r>
            <a:r>
              <a:rPr lang="ru-RU" sz="2000" dirty="0">
                <a:latin typeface="Times New Roman"/>
                <a:ea typeface="Calibri"/>
              </a:rPr>
              <a:t>она (глагол на первом месте), а также в фольклорных произведениях</a:t>
            </a:r>
            <a:endParaRPr lang="ru-RU" sz="2000" dirty="0"/>
          </a:p>
        </p:txBody>
      </p:sp>
      <p:sp>
        <p:nvSpPr>
          <p:cNvPr id="3" name="Прямоугольник 2"/>
          <p:cNvSpPr/>
          <p:nvPr/>
        </p:nvSpPr>
        <p:spPr>
          <a:xfrm>
            <a:off x="899592" y="2708920"/>
            <a:ext cx="7992888" cy="3416320"/>
          </a:xfrm>
          <a:prstGeom prst="rect">
            <a:avLst/>
          </a:prstGeom>
        </p:spPr>
        <p:txBody>
          <a:bodyPr wrap="square">
            <a:spAutoFit/>
          </a:bodyPr>
          <a:lstStyle/>
          <a:p>
            <a:pPr algn="just"/>
            <a:r>
              <a:rPr lang="ru-RU" dirty="0">
                <a:latin typeface="Times New Roman"/>
                <a:ea typeface="Calibri"/>
              </a:rPr>
              <a:t>Значение Пушкина для установления порядка слов в предложении велико и потому, что в XVIII веке было внесено в расположение слов много иноязычного, не типичного для русского языка. Например, по образцу латино-немецких конструкций глагол ставился в конце фразы, а определение - после определяемого слова. Подобного рода нетипичные для русского языка конструкции Пушкин пародийно воспроизводит в «Истории села </a:t>
            </a:r>
            <a:r>
              <a:rPr lang="ru-RU" dirty="0" err="1" smtClean="0">
                <a:latin typeface="Times New Roman"/>
                <a:ea typeface="Calibri"/>
              </a:rPr>
              <a:t>Горюхина</a:t>
            </a:r>
            <a:r>
              <a:rPr lang="ru-RU" dirty="0" smtClean="0">
                <a:latin typeface="Times New Roman"/>
                <a:ea typeface="Calibri"/>
              </a:rPr>
              <a:t>», </a:t>
            </a:r>
            <a:r>
              <a:rPr lang="ru-RU" dirty="0">
                <a:latin typeface="Times New Roman"/>
                <a:ea typeface="Calibri"/>
              </a:rPr>
              <a:t>где </a:t>
            </a:r>
            <a:r>
              <a:rPr lang="ru-RU" dirty="0" smtClean="0">
                <a:latin typeface="Times New Roman"/>
                <a:ea typeface="Calibri"/>
              </a:rPr>
              <a:t>стилизуется </a:t>
            </a:r>
            <a:r>
              <a:rPr lang="ru-RU" dirty="0">
                <a:latin typeface="Times New Roman"/>
                <a:ea typeface="Calibri"/>
              </a:rPr>
              <a:t>язык старинных повествований. В данном случае он вводит многие устаревшие конструкции, в том числе причастия после определяемого слова: «В последний год властвования Трифона, последнего старосты, народом избранного, в самый день храмового праздника, когда весь народ шумно окружал увеселительное здание (кабаком в просторечии именуемое)...», </a:t>
            </a:r>
            <a:br>
              <a:rPr lang="ru-RU" dirty="0">
                <a:latin typeface="Times New Roman"/>
                <a:ea typeface="Calibri"/>
              </a:rPr>
            </a:br>
            <a:endParaRPr lang="ru-RU" dirty="0"/>
          </a:p>
        </p:txBody>
      </p:sp>
    </p:spTree>
    <p:extLst>
      <p:ext uri="{BB962C8B-B14F-4D97-AF65-F5344CB8AC3E}">
        <p14:creationId xmlns:p14="http://schemas.microsoft.com/office/powerpoint/2010/main" val="851773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8280920" cy="3477875"/>
          </a:xfrm>
          <a:prstGeom prst="rect">
            <a:avLst/>
          </a:prstGeom>
        </p:spPr>
        <p:txBody>
          <a:bodyPr wrap="square">
            <a:spAutoFit/>
          </a:bodyPr>
          <a:lstStyle/>
          <a:p>
            <a:pPr algn="just"/>
            <a:r>
              <a:rPr lang="ru-RU" sz="2000" dirty="0" smtClean="0">
                <a:latin typeface="Times New Roman"/>
                <a:ea typeface="Calibri"/>
              </a:rPr>
              <a:t>В.В. Виноградов: </a:t>
            </a:r>
            <a:r>
              <a:rPr lang="ru-RU" sz="2000" dirty="0">
                <a:latin typeface="Times New Roman"/>
                <a:ea typeface="Calibri"/>
              </a:rPr>
              <a:t>«Реформа синтаксиса, основанная на признании преимуществ глагола и имени существительного и связанная с изменением форм времени, следовательно, приемов сочетания предложений, привела к полному обновлению повествовательных стилей в стихах и в прозе». </a:t>
            </a:r>
            <a:r>
              <a:rPr lang="ru-RU" sz="2400" b="1" i="1" dirty="0">
                <a:latin typeface="Times New Roman"/>
                <a:ea typeface="Calibri"/>
              </a:rPr>
              <a:t>Благодаря этой реформе основную конструктивную роль в предложении начинает играть глагол. Проза Пушкина насыщена глагольными словами, которые становятся центром фразы, и от них зависят многие другие члены предложения</a:t>
            </a:r>
            <a:r>
              <a:rPr lang="ru-RU" sz="2000" dirty="0">
                <a:latin typeface="Times New Roman"/>
                <a:ea typeface="Calibri"/>
              </a:rPr>
              <a:t>. </a:t>
            </a:r>
            <a:br>
              <a:rPr lang="ru-RU" sz="2000" dirty="0">
                <a:latin typeface="Times New Roman"/>
                <a:ea typeface="Calibri"/>
              </a:rPr>
            </a:br>
            <a:endParaRPr lang="ru-RU" sz="2000" dirty="0"/>
          </a:p>
        </p:txBody>
      </p:sp>
      <p:sp>
        <p:nvSpPr>
          <p:cNvPr id="3" name="Прямоугольник 2"/>
          <p:cNvSpPr/>
          <p:nvPr/>
        </p:nvSpPr>
        <p:spPr>
          <a:xfrm>
            <a:off x="539552" y="3573016"/>
            <a:ext cx="8280920" cy="2862322"/>
          </a:xfrm>
          <a:prstGeom prst="rect">
            <a:avLst/>
          </a:prstGeom>
        </p:spPr>
        <p:txBody>
          <a:bodyPr wrap="square">
            <a:spAutoFit/>
          </a:bodyPr>
          <a:lstStyle/>
          <a:p>
            <a:pPr algn="just"/>
            <a:r>
              <a:rPr lang="ru-RU" u="sng" dirty="0">
                <a:latin typeface="Times New Roman"/>
                <a:ea typeface="Calibri"/>
              </a:rPr>
              <a:t>Обилие глаголов делает повествование динамичным.</a:t>
            </a:r>
            <a:r>
              <a:rPr lang="ru-RU" dirty="0">
                <a:latin typeface="Times New Roman"/>
                <a:ea typeface="Calibri"/>
              </a:rPr>
              <a:t> Например, в «Капитанской дочке»: «Я выглянул из кибитки: все было мрак и вихорь. Ветер выл с такой свирепой выразительностью, что казался одушевленным; снег засыпал меня и Савельича; лошади шли шагом - и скоро стали...»</a:t>
            </a:r>
            <a:br>
              <a:rPr lang="ru-RU" dirty="0">
                <a:latin typeface="Times New Roman"/>
                <a:ea typeface="Calibri"/>
              </a:rPr>
            </a:br>
            <a:r>
              <a:rPr lang="ru-RU" dirty="0" smtClean="0">
                <a:latin typeface="Times New Roman"/>
                <a:ea typeface="Calibri"/>
              </a:rPr>
              <a:t> </a:t>
            </a:r>
            <a:r>
              <a:rPr lang="ru-RU" u="sng" dirty="0" smtClean="0">
                <a:latin typeface="Times New Roman"/>
                <a:ea typeface="Calibri"/>
              </a:rPr>
              <a:t>Даже в </a:t>
            </a:r>
            <a:r>
              <a:rPr lang="ru-RU" u="sng" dirty="0">
                <a:latin typeface="Times New Roman"/>
                <a:ea typeface="Calibri"/>
              </a:rPr>
              <a:t>эпитетах Пушкина преобладает глагольная стихия; </a:t>
            </a:r>
            <a:r>
              <a:rPr lang="ru-RU" dirty="0">
                <a:latin typeface="Times New Roman"/>
                <a:ea typeface="Calibri"/>
              </a:rPr>
              <a:t>у многих прилагательных суффикс -лив-: кропотливый, горделивый, обильно количество эпитетов с суффиксом -</a:t>
            </a:r>
            <a:r>
              <a:rPr lang="ru-RU" dirty="0" err="1">
                <a:latin typeface="Times New Roman"/>
                <a:ea typeface="Calibri"/>
              </a:rPr>
              <a:t>тельн</a:t>
            </a:r>
            <a:r>
              <a:rPr lang="ru-RU" dirty="0">
                <a:latin typeface="Times New Roman"/>
                <a:ea typeface="Calibri"/>
              </a:rPr>
              <a:t>-: решительный, пленительный и другие, или с причастной формой страдательного залога: забыт, необозрим и т. д. Таким образом, </a:t>
            </a:r>
            <a:r>
              <a:rPr lang="ru-RU" u="sng" dirty="0">
                <a:latin typeface="Times New Roman"/>
                <a:ea typeface="Calibri"/>
              </a:rPr>
              <a:t>стремление сделать глагол центром фразы отражается и на создании средств словесно-художественной изобразительности</a:t>
            </a:r>
            <a:r>
              <a:rPr lang="ru-RU" dirty="0">
                <a:latin typeface="Times New Roman"/>
                <a:ea typeface="Calibri"/>
              </a:rPr>
              <a:t>. </a:t>
            </a:r>
            <a:endParaRPr lang="ru-RU" dirty="0"/>
          </a:p>
        </p:txBody>
      </p:sp>
    </p:spTree>
    <p:extLst>
      <p:ext uri="{BB962C8B-B14F-4D97-AF65-F5344CB8AC3E}">
        <p14:creationId xmlns:p14="http://schemas.microsoft.com/office/powerpoint/2010/main" val="1278107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764704"/>
            <a:ext cx="4824536" cy="1477328"/>
          </a:xfrm>
          <a:prstGeom prst="rect">
            <a:avLst/>
          </a:prstGeom>
        </p:spPr>
        <p:txBody>
          <a:bodyPr wrap="square">
            <a:spAutoFit/>
          </a:bodyPr>
          <a:lstStyle/>
          <a:p>
            <a:r>
              <a:rPr lang="ru-RU" dirty="0" smtClean="0">
                <a:solidFill>
                  <a:srgbClr val="444444"/>
                </a:solidFill>
                <a:latin typeface="Open Sans"/>
              </a:rPr>
              <a:t>    </a:t>
            </a:r>
            <a:r>
              <a:rPr lang="ru-RU" i="1" dirty="0" smtClean="0">
                <a:solidFill>
                  <a:srgbClr val="444444"/>
                </a:solidFill>
                <a:latin typeface="Open Sans"/>
              </a:rPr>
              <a:t>Хотел </a:t>
            </a:r>
            <a:r>
              <a:rPr lang="ru-RU" i="1" dirty="0">
                <a:solidFill>
                  <a:srgbClr val="444444"/>
                </a:solidFill>
                <a:latin typeface="Open Sans"/>
              </a:rPr>
              <a:t>писать я много </a:t>
            </a:r>
            <a:endParaRPr lang="ru-RU" i="1" dirty="0" smtClean="0">
              <a:solidFill>
                <a:srgbClr val="444444"/>
              </a:solidFill>
              <a:latin typeface="Open Sans"/>
            </a:endParaRPr>
          </a:p>
          <a:p>
            <a:r>
              <a:rPr lang="ru-RU" i="1" dirty="0" smtClean="0">
                <a:solidFill>
                  <a:srgbClr val="444444"/>
                </a:solidFill>
                <a:latin typeface="Open Sans"/>
              </a:rPr>
              <a:t>О </a:t>
            </a:r>
            <a:r>
              <a:rPr lang="ru-RU" i="1" dirty="0">
                <a:solidFill>
                  <a:srgbClr val="444444"/>
                </a:solidFill>
                <a:latin typeface="Open Sans"/>
              </a:rPr>
              <a:t>том, как человеку </a:t>
            </a:r>
            <a:endParaRPr lang="ru-RU" i="1" dirty="0" smtClean="0">
              <a:solidFill>
                <a:srgbClr val="444444"/>
              </a:solidFill>
              <a:latin typeface="Open Sans"/>
            </a:endParaRPr>
          </a:p>
          <a:p>
            <a:r>
              <a:rPr lang="ru-RU" i="1" dirty="0" smtClean="0">
                <a:solidFill>
                  <a:srgbClr val="444444"/>
                </a:solidFill>
                <a:latin typeface="Open Sans"/>
              </a:rPr>
              <a:t>Себя </a:t>
            </a:r>
            <a:r>
              <a:rPr lang="ru-RU" i="1" dirty="0">
                <a:solidFill>
                  <a:srgbClr val="444444"/>
                </a:solidFill>
                <a:latin typeface="Open Sans"/>
              </a:rPr>
              <a:t>счастливым сделать </a:t>
            </a:r>
            <a:endParaRPr lang="ru-RU" i="1" dirty="0" smtClean="0">
              <a:solidFill>
                <a:srgbClr val="444444"/>
              </a:solidFill>
              <a:latin typeface="Open Sans"/>
            </a:endParaRPr>
          </a:p>
          <a:p>
            <a:r>
              <a:rPr lang="ru-RU" i="1" dirty="0" smtClean="0">
                <a:solidFill>
                  <a:srgbClr val="444444"/>
                </a:solidFill>
                <a:latin typeface="Open Sans"/>
              </a:rPr>
              <a:t>И </a:t>
            </a:r>
            <a:r>
              <a:rPr lang="ru-RU" i="1" dirty="0">
                <a:solidFill>
                  <a:srgbClr val="444444"/>
                </a:solidFill>
                <a:latin typeface="Open Sans"/>
              </a:rPr>
              <a:t>мудрым быть в сей жизни. </a:t>
            </a:r>
            <a:r>
              <a:rPr lang="ru-RU" i="1" dirty="0" smtClean="0">
                <a:solidFill>
                  <a:srgbClr val="444444"/>
                </a:solidFill>
                <a:latin typeface="Open Sans"/>
              </a:rPr>
              <a:t>                                            Н.М</a:t>
            </a:r>
            <a:r>
              <a:rPr lang="ru-RU" i="1" dirty="0">
                <a:solidFill>
                  <a:srgbClr val="444444"/>
                </a:solidFill>
                <a:latin typeface="Open Sans"/>
              </a:rPr>
              <a:t>. Карамзин</a:t>
            </a:r>
            <a:endParaRPr lang="ru-RU" i="1" dirty="0"/>
          </a:p>
        </p:txBody>
      </p:sp>
      <p:sp>
        <p:nvSpPr>
          <p:cNvPr id="3" name="TextBox 2"/>
          <p:cNvSpPr txBox="1"/>
          <p:nvPr/>
        </p:nvSpPr>
        <p:spPr>
          <a:xfrm>
            <a:off x="4022204" y="5037176"/>
            <a:ext cx="4752528" cy="1477328"/>
          </a:xfrm>
          <a:prstGeom prst="rect">
            <a:avLst/>
          </a:prstGeom>
          <a:noFill/>
        </p:spPr>
        <p:txBody>
          <a:bodyPr wrap="square" rtlCol="0">
            <a:spAutoFit/>
          </a:bodyPr>
          <a:lstStyle/>
          <a:p>
            <a:r>
              <a:rPr lang="ru-RU" i="1" dirty="0" smtClean="0"/>
              <a:t>….благотворительность</a:t>
            </a:r>
            <a:r>
              <a:rPr lang="ru-RU" i="1" dirty="0"/>
              <a:t>, влюблённость</a:t>
            </a:r>
            <a:r>
              <a:rPr lang="ru-RU" i="1" dirty="0" smtClean="0"/>
              <a:t>,</a:t>
            </a:r>
          </a:p>
          <a:p>
            <a:r>
              <a:rPr lang="ru-RU" i="1" dirty="0" smtClean="0"/>
              <a:t> </a:t>
            </a:r>
            <a:r>
              <a:rPr lang="ru-RU" i="1" dirty="0"/>
              <a:t>вольнодумство, </a:t>
            </a:r>
            <a:endParaRPr lang="ru-RU" i="1" dirty="0" smtClean="0"/>
          </a:p>
          <a:p>
            <a:r>
              <a:rPr lang="ru-RU" i="1" dirty="0" smtClean="0"/>
              <a:t>достопримечательность</a:t>
            </a:r>
            <a:r>
              <a:rPr lang="ru-RU" i="1" dirty="0"/>
              <a:t>, </a:t>
            </a:r>
            <a:endParaRPr lang="ru-RU" i="1" dirty="0" smtClean="0"/>
          </a:p>
          <a:p>
            <a:r>
              <a:rPr lang="ru-RU" i="1" dirty="0" smtClean="0"/>
              <a:t>промышленность</a:t>
            </a:r>
            <a:r>
              <a:rPr lang="ru-RU" i="1" dirty="0"/>
              <a:t>, трогательный, </a:t>
            </a:r>
            <a:endParaRPr lang="ru-RU" i="1" dirty="0" smtClean="0"/>
          </a:p>
          <a:p>
            <a:r>
              <a:rPr lang="ru-RU" i="1" dirty="0"/>
              <a:t>ч</a:t>
            </a:r>
            <a:r>
              <a:rPr lang="ru-RU" i="1" dirty="0" smtClean="0"/>
              <a:t>еловечный……..</a:t>
            </a:r>
            <a:endParaRPr lang="ru-RU" i="1"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0597" y="2266883"/>
            <a:ext cx="1831082" cy="2486655"/>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36" y="3851306"/>
            <a:ext cx="2171300" cy="2679594"/>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1959" y="1996547"/>
            <a:ext cx="4795355" cy="3027329"/>
          </a:xfrm>
          <a:prstGeom prst="rect">
            <a:avLst/>
          </a:prstGeom>
        </p:spPr>
      </p:pic>
    </p:spTree>
    <p:extLst>
      <p:ext uri="{BB962C8B-B14F-4D97-AF65-F5344CB8AC3E}">
        <p14:creationId xmlns:p14="http://schemas.microsoft.com/office/powerpoint/2010/main" val="6074285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7992888" cy="5355312"/>
          </a:xfrm>
          <a:prstGeom prst="rect">
            <a:avLst/>
          </a:prstGeom>
        </p:spPr>
        <p:txBody>
          <a:bodyPr wrap="square">
            <a:spAutoFit/>
          </a:bodyPr>
          <a:lstStyle/>
          <a:p>
            <a:r>
              <a:rPr lang="ru-RU" dirty="0">
                <a:latin typeface="Times New Roman"/>
                <a:ea typeface="Calibri"/>
              </a:rPr>
              <a:t>Анализ синтаксиса Пушкина убеждает, что поэт </a:t>
            </a:r>
            <a:r>
              <a:rPr lang="ru-RU" b="1" i="1" dirty="0">
                <a:latin typeface="Times New Roman"/>
                <a:ea typeface="Calibri"/>
              </a:rPr>
              <a:t>активизировал конструкции устно-разговорного характера, ориентировался на непринужденный, естественный порядок расположения слов, характерный прежде всего для живой разговорной речи. </a:t>
            </a:r>
            <a:endParaRPr lang="ru-RU" b="1" i="1" dirty="0" smtClean="0">
              <a:latin typeface="Times New Roman"/>
              <a:ea typeface="Calibri"/>
            </a:endParaRPr>
          </a:p>
          <a:p>
            <a:r>
              <a:rPr lang="ru-RU" b="1" i="1" dirty="0" smtClean="0">
                <a:latin typeface="Times New Roman"/>
                <a:ea typeface="Calibri"/>
              </a:rPr>
              <a:t>Суть </a:t>
            </a:r>
            <a:r>
              <a:rPr lang="ru-RU" b="1" i="1" dirty="0">
                <a:latin typeface="Times New Roman"/>
                <a:ea typeface="Calibri"/>
              </a:rPr>
              <a:t>преобразований Пушкина</a:t>
            </a:r>
            <a:r>
              <a:rPr lang="ru-RU" b="1" i="1" dirty="0" smtClean="0">
                <a:latin typeface="Times New Roman"/>
                <a:ea typeface="Calibri"/>
              </a:rPr>
              <a:t>:</a:t>
            </a:r>
          </a:p>
          <a:p>
            <a:r>
              <a:rPr lang="ru-RU" dirty="0" smtClean="0">
                <a:latin typeface="Times New Roman"/>
                <a:ea typeface="Calibri"/>
              </a:rPr>
              <a:t>утверждение </a:t>
            </a:r>
            <a:r>
              <a:rPr lang="ru-RU" dirty="0">
                <a:latin typeface="Times New Roman"/>
                <a:ea typeface="Calibri"/>
              </a:rPr>
              <a:t>словоупотребления основано на точном изображении явлений действительности </a:t>
            </a:r>
            <a:r>
              <a:rPr lang="ru-RU" b="1" dirty="0">
                <a:latin typeface="Times New Roman"/>
                <a:ea typeface="Calibri"/>
              </a:rPr>
              <a:t>(«прелесть нагой простоты</a:t>
            </a:r>
            <a:r>
              <a:rPr lang="ru-RU" dirty="0">
                <a:latin typeface="Times New Roman"/>
                <a:ea typeface="Calibri"/>
              </a:rPr>
              <a:t>»); отказ от риторики, синтаксический лаконизм, информативность («</a:t>
            </a:r>
            <a:r>
              <a:rPr lang="ru-RU" b="1" dirty="0">
                <a:latin typeface="Times New Roman"/>
                <a:ea typeface="Calibri"/>
              </a:rPr>
              <a:t>проза требует мыслей и мыслей»</a:t>
            </a:r>
            <a:r>
              <a:rPr lang="ru-RU" dirty="0">
                <a:latin typeface="Times New Roman"/>
                <a:ea typeface="Calibri"/>
              </a:rPr>
              <a:t>);объединение </a:t>
            </a:r>
            <a:r>
              <a:rPr lang="ru-RU" dirty="0" err="1">
                <a:latin typeface="Times New Roman"/>
                <a:ea typeface="Calibri"/>
              </a:rPr>
              <a:t>разностилевых</a:t>
            </a:r>
            <a:r>
              <a:rPr lang="ru-RU" dirty="0">
                <a:latin typeface="Times New Roman"/>
                <a:ea typeface="Calibri"/>
              </a:rPr>
              <a:t> средств: резко изменился характер словоупотребления (важно, точно ли слово передает действительность), стало возможным сочетание разных слов. Пушкин существенно преобразовал синтаксис </a:t>
            </a:r>
            <a:r>
              <a:rPr lang="ru-RU" dirty="0" smtClean="0">
                <a:latin typeface="Times New Roman"/>
                <a:ea typeface="Calibri"/>
              </a:rPr>
              <a:t>. </a:t>
            </a:r>
            <a:r>
              <a:rPr lang="ru-RU" dirty="0">
                <a:latin typeface="Times New Roman"/>
                <a:ea typeface="Calibri"/>
              </a:rPr>
              <a:t>Отказывается от: аналитических эпитетов, которые передают обычное качество; сентиментальных, которые ничего не выражают. У Пушкина - синтетические эпитеты (качество одного предмета переносится на другой: перекрахмаленный нахал, </a:t>
            </a:r>
            <a:r>
              <a:rPr lang="ru-RU" dirty="0" err="1">
                <a:latin typeface="Times New Roman"/>
                <a:ea typeface="Calibri"/>
              </a:rPr>
              <a:t>заботная</a:t>
            </a:r>
            <a:r>
              <a:rPr lang="ru-RU" dirty="0">
                <a:latin typeface="Times New Roman"/>
                <a:ea typeface="Calibri"/>
              </a:rPr>
              <a:t> осанка). Пушкин предлагает создавать новые сочетания слов: «язык неистощим в сочетании слов». Это стало традицией (например, у Лермонтова). Часто используются </a:t>
            </a:r>
            <a:r>
              <a:rPr lang="ru-RU" dirty="0" smtClean="0">
                <a:latin typeface="Times New Roman"/>
                <a:ea typeface="Calibri"/>
              </a:rPr>
              <a:t>существительные </a:t>
            </a:r>
            <a:r>
              <a:rPr lang="ru-RU" dirty="0">
                <a:latin typeface="Times New Roman"/>
                <a:ea typeface="Calibri"/>
              </a:rPr>
              <a:t>без </a:t>
            </a:r>
            <a:r>
              <a:rPr lang="ru-RU" dirty="0" smtClean="0">
                <a:latin typeface="Times New Roman"/>
                <a:ea typeface="Calibri"/>
              </a:rPr>
              <a:t>прилагательных, ряды однородных членов, выраженных существительными.</a:t>
            </a:r>
            <a:endParaRPr lang="ru-RU" dirty="0"/>
          </a:p>
        </p:txBody>
      </p:sp>
    </p:spTree>
    <p:extLst>
      <p:ext uri="{BB962C8B-B14F-4D97-AF65-F5344CB8AC3E}">
        <p14:creationId xmlns:p14="http://schemas.microsoft.com/office/powerpoint/2010/main" val="35745845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052736"/>
            <a:ext cx="8496944" cy="5078313"/>
          </a:xfrm>
          <a:prstGeom prst="rect">
            <a:avLst/>
          </a:prstGeom>
        </p:spPr>
        <p:txBody>
          <a:bodyPr wrap="square" numCol="1">
            <a:spAutoFit/>
          </a:bodyPr>
          <a:lstStyle/>
          <a:p>
            <a:pPr algn="just"/>
            <a:r>
              <a:rPr lang="ru-RU" dirty="0"/>
              <a:t>1.Предложив ответ на вопросы: кто были Варяги вообще и Варяги-Русь в особенности? - скажем мнение свое о </a:t>
            </a:r>
            <a:r>
              <a:rPr lang="ru-RU" dirty="0" err="1"/>
              <a:t>Несторовой</a:t>
            </a:r>
            <a:r>
              <a:rPr lang="ru-RU" dirty="0"/>
              <a:t> хронологии. Не скоро Варяги могли овладеть всею обширною страною от Балтийского моря до Ростова, где обитал народ Меря; не скоро могли в ней утвердиться, так, чтобы обложить всех жителей </a:t>
            </a:r>
            <a:r>
              <a:rPr lang="ru-RU" dirty="0" err="1"/>
              <a:t>данию</a:t>
            </a:r>
            <a:r>
              <a:rPr lang="ru-RU" dirty="0"/>
              <a:t>; не вдруг могли Чудь и Славяне соединиться для изгнания завоевателей, и всего труднее вообразить, чтобы они, освободив себя от рабства, немедленно захотели снова отдаться во власть чужеземцев: но Летописец объявляет, что Варяги пришли от Балтийского моря в 859 году и что в 862 [году] Варяг Рюрик и братья его уже княжили в России полунощной</a:t>
            </a:r>
            <a:r>
              <a:rPr lang="ru-RU" dirty="0" smtClean="0"/>
              <a:t>!</a:t>
            </a:r>
          </a:p>
          <a:p>
            <a:pPr algn="just"/>
            <a:endParaRPr lang="ru-RU" dirty="0" smtClean="0"/>
          </a:p>
          <a:p>
            <a:pPr algn="just"/>
            <a:r>
              <a:rPr lang="ru-RU" dirty="0" smtClean="0"/>
              <a:t>2</a:t>
            </a:r>
            <a:r>
              <a:rPr lang="ru-RU" dirty="0"/>
              <a:t>. Дочери его было семнадцать лет от роду. Еще ребенком лишилась она матери. Она была воспитана по-старинному, то есть окружена мамушками, нянюшками, подружками и сенными девушками, шила золотом и не знала грамоты; отец ее, несмотря на отвращение свое от всего заморского, не мог противиться ее желанию учиться пляскам немецким у пленного шведского офицера, живущего в их доме. Сей заслуженный танцмейстер имел лет пятьдесят от роду, правая нога была у него прострелена под </a:t>
            </a:r>
            <a:r>
              <a:rPr lang="ru-RU" dirty="0" err="1"/>
              <a:t>Нарвою</a:t>
            </a:r>
            <a:r>
              <a:rPr lang="ru-RU" dirty="0"/>
              <a:t> и потому была не весьма способна к менуэтам и курантам, зато левая с удивительным искусством и </a:t>
            </a:r>
            <a:r>
              <a:rPr lang="ru-RU" dirty="0" err="1"/>
              <a:t>легкостию</a:t>
            </a:r>
            <a:r>
              <a:rPr lang="ru-RU" dirty="0"/>
              <a:t> выделывала самые трудные па. </a:t>
            </a:r>
          </a:p>
        </p:txBody>
      </p:sp>
    </p:spTree>
    <p:extLst>
      <p:ext uri="{BB962C8B-B14F-4D97-AF65-F5344CB8AC3E}">
        <p14:creationId xmlns:p14="http://schemas.microsoft.com/office/powerpoint/2010/main" val="2243160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1028343"/>
            <a:ext cx="7344816" cy="4339650"/>
          </a:xfrm>
          <a:prstGeom prst="rect">
            <a:avLst/>
          </a:prstGeom>
        </p:spPr>
        <p:txBody>
          <a:bodyPr wrap="square">
            <a:spAutoFit/>
          </a:bodyPr>
          <a:lstStyle/>
          <a:p>
            <a:pPr algn="just"/>
            <a:r>
              <a:rPr lang="ru-RU" dirty="0" smtClean="0">
                <a:solidFill>
                  <a:srgbClr val="444444"/>
                </a:solidFill>
                <a:latin typeface="Open Sans"/>
              </a:rPr>
              <a:t>               </a:t>
            </a:r>
            <a:r>
              <a:rPr lang="ru-RU" sz="2000" i="1" dirty="0" smtClean="0">
                <a:solidFill>
                  <a:srgbClr val="444444"/>
                </a:solidFill>
                <a:latin typeface="Open Sans"/>
              </a:rPr>
              <a:t>«</a:t>
            </a:r>
            <a:r>
              <a:rPr lang="ru-RU" sz="2000" i="1" dirty="0">
                <a:solidFill>
                  <a:srgbClr val="444444"/>
                </a:solidFill>
                <a:latin typeface="Open Sans"/>
              </a:rPr>
              <a:t>Жить есть не писать историю, не писать трагедии или комедии, а как можно лучше мыслить, чувствовать и действовать, любить добро, возвышаться душою к его источнику… Чем далее живём, тем более объясняется для нас цель жизни и её совершенство. Страсти должны не счастливить, а разрабатывать душу... Делайте, что и как можете, только любите добро, и что есть добро, спрашивайте у совести...» </a:t>
            </a:r>
            <a:r>
              <a:rPr lang="ru-RU" sz="2000" i="1" dirty="0" smtClean="0">
                <a:solidFill>
                  <a:srgbClr val="444444"/>
                </a:solidFill>
                <a:latin typeface="Open Sans"/>
              </a:rPr>
              <a:t>        </a:t>
            </a:r>
          </a:p>
          <a:p>
            <a:pPr algn="just"/>
            <a:r>
              <a:rPr lang="ru-RU" sz="2000" i="1" dirty="0">
                <a:solidFill>
                  <a:srgbClr val="444444"/>
                </a:solidFill>
                <a:latin typeface="Open Sans"/>
              </a:rPr>
              <a:t> </a:t>
            </a:r>
            <a:r>
              <a:rPr lang="ru-RU" sz="2000" i="1" dirty="0" smtClean="0">
                <a:solidFill>
                  <a:srgbClr val="444444"/>
                </a:solidFill>
                <a:latin typeface="Open Sans"/>
              </a:rPr>
              <a:t>                                                                           Н.М</a:t>
            </a:r>
            <a:r>
              <a:rPr lang="ru-RU" sz="2000" i="1" dirty="0">
                <a:solidFill>
                  <a:srgbClr val="444444"/>
                </a:solidFill>
                <a:latin typeface="Open Sans"/>
              </a:rPr>
              <a:t>. Карамзин </a:t>
            </a:r>
          </a:p>
          <a:p>
            <a:r>
              <a:rPr lang="ru-RU" sz="2000" i="1" dirty="0">
                <a:solidFill>
                  <a:srgbClr val="444444"/>
                </a:solidFill>
                <a:latin typeface="Open Sans"/>
              </a:rPr>
              <a:t/>
            </a:r>
            <a:br>
              <a:rPr lang="ru-RU" sz="2000" i="1" dirty="0">
                <a:solidFill>
                  <a:srgbClr val="444444"/>
                </a:solidFill>
                <a:latin typeface="Open Sans"/>
              </a:rPr>
            </a:br>
            <a:endParaRPr lang="ru-RU" sz="2000" i="1" dirty="0">
              <a:solidFill>
                <a:srgbClr val="444444"/>
              </a:solidFill>
              <a:latin typeface="Open Sans"/>
            </a:endParaRPr>
          </a:p>
          <a:p>
            <a:r>
              <a:rPr lang="ru-RU" dirty="0"/>
              <a:t/>
            </a:r>
            <a:br>
              <a:rPr lang="ru-RU" dirty="0"/>
            </a:br>
            <a:endParaRPr lang="ru-RU" dirty="0"/>
          </a:p>
        </p:txBody>
      </p:sp>
    </p:spTree>
    <p:extLst>
      <p:ext uri="{BB962C8B-B14F-4D97-AF65-F5344CB8AC3E}">
        <p14:creationId xmlns:p14="http://schemas.microsoft.com/office/powerpoint/2010/main" val="2265294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124744"/>
            <a:ext cx="7920880" cy="5355312"/>
          </a:xfrm>
          <a:prstGeom prst="rect">
            <a:avLst/>
          </a:prstGeom>
        </p:spPr>
        <p:txBody>
          <a:bodyPr wrap="square">
            <a:spAutoFit/>
          </a:bodyPr>
          <a:lstStyle/>
          <a:p>
            <a:pPr algn="ctr"/>
            <a:r>
              <a:rPr lang="ru-RU" b="1" dirty="0" smtClean="0">
                <a:solidFill>
                  <a:srgbClr val="000000"/>
                </a:solidFill>
                <a:latin typeface="Times New Roman"/>
              </a:rPr>
              <a:t>М.В. Ломоносов</a:t>
            </a:r>
            <a:endParaRPr lang="en-US" b="1" dirty="0" smtClean="0">
              <a:solidFill>
                <a:srgbClr val="000000"/>
              </a:solidFill>
              <a:latin typeface="Times New Roman"/>
            </a:endParaRPr>
          </a:p>
          <a:p>
            <a:pPr algn="ctr"/>
            <a:r>
              <a:rPr lang="ru-RU" b="1" dirty="0" smtClean="0">
                <a:solidFill>
                  <a:srgbClr val="000000"/>
                </a:solidFill>
                <a:latin typeface="Times New Roman"/>
              </a:rPr>
              <a:t>ПРЕДИСЛОВИЕ </a:t>
            </a:r>
            <a:r>
              <a:rPr lang="ru-RU" b="1" dirty="0">
                <a:solidFill>
                  <a:srgbClr val="000000"/>
                </a:solidFill>
                <a:latin typeface="Times New Roman"/>
              </a:rPr>
              <a:t>О ПОЛЬЗЕ КНИГ ЦЕРЬКОВНЫХ В РОССИЙСКОМ ЯЗЫКЕ</a:t>
            </a:r>
          </a:p>
          <a:p>
            <a:pPr algn="just"/>
            <a:r>
              <a:rPr lang="ru-RU" sz="2400" dirty="0">
                <a:solidFill>
                  <a:srgbClr val="000000"/>
                </a:solidFill>
                <a:latin typeface="Times New Roman"/>
              </a:rPr>
              <a:t>В древние времена, когда </a:t>
            </a:r>
            <a:r>
              <a:rPr lang="ru-RU" sz="2400" dirty="0" err="1">
                <a:solidFill>
                  <a:srgbClr val="000000"/>
                </a:solidFill>
                <a:latin typeface="Times New Roman"/>
              </a:rPr>
              <a:t>славенский</a:t>
            </a:r>
            <a:r>
              <a:rPr lang="ru-RU" sz="2400" dirty="0">
                <a:solidFill>
                  <a:srgbClr val="000000"/>
                </a:solidFill>
                <a:latin typeface="Times New Roman"/>
              </a:rPr>
              <a:t> народ не знал употребления письменно изображать свои мысли, которые тогда были тесно ограничены для неведения многих вещей и действий, ученым народам известных, тогда и язык его не мог изобиловать таким множеством речений и выражений разума, как ныне читаем. Сие богатство больше всего приобретено купно с греческим христианским законом, когда </a:t>
            </a:r>
            <a:r>
              <a:rPr lang="ru-RU" sz="2400" dirty="0" err="1">
                <a:solidFill>
                  <a:srgbClr val="000000"/>
                </a:solidFill>
                <a:latin typeface="Times New Roman"/>
              </a:rPr>
              <a:t>церьковные</a:t>
            </a:r>
            <a:r>
              <a:rPr lang="ru-RU" sz="2400" dirty="0">
                <a:solidFill>
                  <a:srgbClr val="000000"/>
                </a:solidFill>
                <a:latin typeface="Times New Roman"/>
              </a:rPr>
              <a:t> книги переведены с греческого языка на </a:t>
            </a:r>
            <a:r>
              <a:rPr lang="ru-RU" sz="2400" dirty="0" err="1">
                <a:solidFill>
                  <a:srgbClr val="000000"/>
                </a:solidFill>
                <a:latin typeface="Times New Roman"/>
              </a:rPr>
              <a:t>славенский</a:t>
            </a:r>
            <a:r>
              <a:rPr lang="ru-RU" sz="2400" dirty="0">
                <a:solidFill>
                  <a:srgbClr val="000000"/>
                </a:solidFill>
                <a:latin typeface="Times New Roman"/>
              </a:rPr>
              <a:t> для славословия божия. Отменная красота, изобилие, важность и сила эллинского слова коль высоко почитается, о том довольно свидетельствуют словесных наук любители. </a:t>
            </a:r>
            <a:endParaRPr lang="ru-RU" sz="2400" b="0" i="0" dirty="0">
              <a:solidFill>
                <a:srgbClr val="000000"/>
              </a:solidFill>
              <a:effectLst/>
              <a:latin typeface="Times New Roman"/>
            </a:endParaRPr>
          </a:p>
        </p:txBody>
      </p:sp>
    </p:spTree>
    <p:extLst>
      <p:ext uri="{BB962C8B-B14F-4D97-AF65-F5344CB8AC3E}">
        <p14:creationId xmlns:p14="http://schemas.microsoft.com/office/powerpoint/2010/main" val="3118561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675169"/>
            <a:ext cx="7920880" cy="3277820"/>
          </a:xfrm>
          <a:prstGeom prst="rect">
            <a:avLst/>
          </a:prstGeom>
        </p:spPr>
        <p:txBody>
          <a:bodyPr wrap="square">
            <a:spAutoFit/>
          </a:bodyPr>
          <a:lstStyle/>
          <a:p>
            <a:pPr algn="just">
              <a:lnSpc>
                <a:spcPct val="115000"/>
              </a:lnSpc>
              <a:spcAft>
                <a:spcPts val="1500"/>
              </a:spcAft>
            </a:pPr>
            <a:r>
              <a:rPr lang="ru-RU" dirty="0">
                <a:solidFill>
                  <a:srgbClr val="000000"/>
                </a:solidFill>
                <a:latin typeface="Georgia"/>
                <a:ea typeface="Times New Roman"/>
                <a:cs typeface="Times New Roman"/>
              </a:rPr>
              <a:t>А.С. Пушкин писал: «</a:t>
            </a:r>
            <a:r>
              <a:rPr lang="ru-RU" b="1" i="1" dirty="0">
                <a:solidFill>
                  <a:srgbClr val="000000"/>
                </a:solidFill>
                <a:latin typeface="Georgia"/>
                <a:ea typeface="Times New Roman"/>
                <a:cs typeface="Times New Roman"/>
              </a:rPr>
              <a:t>Однообразные и стеснительные формы, в кои отливал он [Ломоносов] свои мысли, дают его прозе ход утомительный и тяжелый. Эта схоластическая величавость, </a:t>
            </a:r>
            <a:r>
              <a:rPr lang="ru-RU" b="1" i="1" dirty="0" err="1">
                <a:solidFill>
                  <a:srgbClr val="000000"/>
                </a:solidFill>
                <a:latin typeface="Georgia"/>
                <a:ea typeface="Times New Roman"/>
                <a:cs typeface="Times New Roman"/>
              </a:rPr>
              <a:t>полуславянская</a:t>
            </a:r>
            <a:r>
              <a:rPr lang="ru-RU" b="1" i="1" dirty="0">
                <a:solidFill>
                  <a:srgbClr val="000000"/>
                </a:solidFill>
                <a:latin typeface="Georgia"/>
                <a:ea typeface="Times New Roman"/>
                <a:cs typeface="Times New Roman"/>
              </a:rPr>
              <a:t>, </a:t>
            </a:r>
            <a:r>
              <a:rPr lang="ru-RU" b="1" i="1" dirty="0" err="1">
                <a:solidFill>
                  <a:srgbClr val="000000"/>
                </a:solidFill>
                <a:latin typeface="Georgia"/>
                <a:ea typeface="Times New Roman"/>
                <a:cs typeface="Times New Roman"/>
              </a:rPr>
              <a:t>полулатинская</a:t>
            </a:r>
            <a:r>
              <a:rPr lang="ru-RU" b="1" i="1" dirty="0">
                <a:solidFill>
                  <a:srgbClr val="000000"/>
                </a:solidFill>
                <a:latin typeface="Georgia"/>
                <a:ea typeface="Times New Roman"/>
                <a:cs typeface="Times New Roman"/>
              </a:rPr>
              <a:t>, сделалась было необходимостью: к </a:t>
            </a:r>
            <a:r>
              <a:rPr lang="ru-RU" b="1" i="1" dirty="0" err="1">
                <a:solidFill>
                  <a:srgbClr val="000000"/>
                </a:solidFill>
                <a:latin typeface="Georgia"/>
                <a:ea typeface="Times New Roman"/>
                <a:cs typeface="Times New Roman"/>
              </a:rPr>
              <a:t>счастию</a:t>
            </a:r>
            <a:r>
              <a:rPr lang="ru-RU" b="1" i="1" dirty="0">
                <a:solidFill>
                  <a:srgbClr val="000000"/>
                </a:solidFill>
                <a:latin typeface="Georgia"/>
                <a:ea typeface="Times New Roman"/>
                <a:cs typeface="Times New Roman"/>
              </a:rPr>
              <a:t>, Карамзин освободил язык от чужого ига и возвратил ему свободу, обратив его к живым источникам народного слова</a:t>
            </a:r>
            <a:r>
              <a:rPr lang="ru-RU" dirty="0">
                <a:solidFill>
                  <a:srgbClr val="000000"/>
                </a:solidFill>
                <a:latin typeface="Georgia"/>
                <a:ea typeface="Times New Roman"/>
                <a:cs typeface="Times New Roman"/>
              </a:rPr>
              <a:t>». Но все-таки, деятельность Н.М. Карамзина за спиной Пушкина осталась незаметной. А ведь именно Карамзин создал нормированный русский литературный язык как данность.</a:t>
            </a:r>
            <a:endParaRPr lang="ru-RU" sz="1600" dirty="0">
              <a:ea typeface="Calibri"/>
              <a:cs typeface="Times New Roman"/>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6444" y="3861048"/>
            <a:ext cx="2926080" cy="2194560"/>
          </a:xfrm>
          <a:prstGeom prst="rect">
            <a:avLst/>
          </a:prstGeom>
        </p:spPr>
      </p:pic>
    </p:spTree>
    <p:extLst>
      <p:ext uri="{BB962C8B-B14F-4D97-AF65-F5344CB8AC3E}">
        <p14:creationId xmlns:p14="http://schemas.microsoft.com/office/powerpoint/2010/main" val="469011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48680"/>
            <a:ext cx="7776864" cy="2069797"/>
          </a:xfrm>
          <a:prstGeom prst="rect">
            <a:avLst/>
          </a:prstGeom>
        </p:spPr>
        <p:txBody>
          <a:bodyPr wrap="square">
            <a:spAutoFit/>
          </a:bodyPr>
          <a:lstStyle/>
          <a:p>
            <a:pPr algn="just">
              <a:lnSpc>
                <a:spcPct val="115000"/>
              </a:lnSpc>
              <a:spcAft>
                <a:spcPts val="1500"/>
              </a:spcAft>
            </a:pPr>
            <a:r>
              <a:rPr lang="ru-RU" dirty="0">
                <a:solidFill>
                  <a:srgbClr val="000000"/>
                </a:solidFill>
                <a:latin typeface="Georgia"/>
                <a:ea typeface="Times New Roman"/>
                <a:cs typeface="Times New Roman"/>
              </a:rPr>
              <a:t>Грот Я.К. выявил два основных принципа, которым, по мнению этого ученого, следовал Карамзин:</a:t>
            </a:r>
            <a:endParaRPr lang="ru-RU" sz="1600" dirty="0">
              <a:ea typeface="Calibri"/>
              <a:cs typeface="Times New Roman"/>
            </a:endParaRPr>
          </a:p>
          <a:p>
            <a:pPr algn="just">
              <a:lnSpc>
                <a:spcPct val="115000"/>
              </a:lnSpc>
              <a:spcAft>
                <a:spcPts val="1500"/>
              </a:spcAft>
            </a:pPr>
            <a:r>
              <a:rPr lang="ru-RU" dirty="0">
                <a:solidFill>
                  <a:srgbClr val="000000"/>
                </a:solidFill>
                <a:latin typeface="Georgia"/>
                <a:ea typeface="Times New Roman"/>
                <a:cs typeface="Times New Roman"/>
              </a:rPr>
              <a:t>1) располагать слова в соответствии с течением мысли и законов языка, по-научному, в соответствии с актуальным членением текста.</a:t>
            </a:r>
            <a:endParaRPr lang="ru-RU" sz="1600" dirty="0">
              <a:ea typeface="Calibri"/>
              <a:cs typeface="Times New Roman"/>
            </a:endParaRPr>
          </a:p>
          <a:p>
            <a:pPr algn="just">
              <a:lnSpc>
                <a:spcPct val="115000"/>
              </a:lnSpc>
              <a:spcAft>
                <a:spcPts val="1500"/>
              </a:spcAft>
            </a:pPr>
            <a:r>
              <a:rPr lang="ru-RU" dirty="0">
                <a:solidFill>
                  <a:srgbClr val="000000"/>
                </a:solidFill>
                <a:latin typeface="Georgia"/>
                <a:ea typeface="Times New Roman"/>
                <a:cs typeface="Times New Roman"/>
              </a:rPr>
              <a:t>2) писать недлинными, неутомительными </a:t>
            </a:r>
            <a:r>
              <a:rPr lang="ru-RU" dirty="0" smtClean="0">
                <a:solidFill>
                  <a:srgbClr val="000000"/>
                </a:solidFill>
                <a:latin typeface="Georgia"/>
                <a:ea typeface="Times New Roman"/>
                <a:cs typeface="Times New Roman"/>
              </a:rPr>
              <a:t>предложениями</a:t>
            </a:r>
            <a:endParaRPr lang="ru-RU" sz="1600" dirty="0">
              <a:ea typeface="Calibri"/>
              <a:cs typeface="Times New Roman"/>
            </a:endParaRPr>
          </a:p>
        </p:txBody>
      </p:sp>
      <p:sp>
        <p:nvSpPr>
          <p:cNvPr id="3" name="Прямоугольник 2"/>
          <p:cNvSpPr/>
          <p:nvPr/>
        </p:nvSpPr>
        <p:spPr>
          <a:xfrm>
            <a:off x="539552" y="3356992"/>
            <a:ext cx="8064896" cy="2031325"/>
          </a:xfrm>
          <a:prstGeom prst="rect">
            <a:avLst/>
          </a:prstGeom>
        </p:spPr>
        <p:txBody>
          <a:bodyPr wrap="square">
            <a:spAutoFit/>
          </a:bodyPr>
          <a:lstStyle/>
          <a:p>
            <a:r>
              <a:rPr lang="ru-RU" dirty="0" err="1">
                <a:solidFill>
                  <a:srgbClr val="000000"/>
                </a:solidFill>
                <a:latin typeface="Georgia"/>
                <a:ea typeface="Times New Roman"/>
                <a:cs typeface="Times New Roman"/>
              </a:rPr>
              <a:t>Булаховский</a:t>
            </a:r>
            <a:r>
              <a:rPr lang="ru-RU" dirty="0">
                <a:solidFill>
                  <a:srgbClr val="000000"/>
                </a:solidFill>
                <a:latin typeface="Georgia"/>
                <a:ea typeface="Times New Roman"/>
                <a:cs typeface="Times New Roman"/>
              </a:rPr>
              <a:t> Л.А. </a:t>
            </a:r>
            <a:r>
              <a:rPr lang="ru-RU" dirty="0" smtClean="0">
                <a:solidFill>
                  <a:srgbClr val="000000"/>
                </a:solidFill>
                <a:latin typeface="Georgia"/>
                <a:ea typeface="Times New Roman"/>
                <a:cs typeface="Times New Roman"/>
              </a:rPr>
              <a:t>анализирует </a:t>
            </a:r>
            <a:r>
              <a:rPr lang="ru-RU" dirty="0">
                <a:solidFill>
                  <a:srgbClr val="000000"/>
                </a:solidFill>
                <a:latin typeface="Georgia"/>
                <a:ea typeface="Times New Roman"/>
                <a:cs typeface="Times New Roman"/>
              </a:rPr>
              <a:t>реформу слога неотрывно от условий, в которых работал Карамзин, указывает на пути реформы, которыми он шел. Это сознательный </a:t>
            </a:r>
            <a:r>
              <a:rPr lang="ru-RU" b="1" dirty="0">
                <a:solidFill>
                  <a:srgbClr val="000000"/>
                </a:solidFill>
                <a:latin typeface="Georgia"/>
                <a:ea typeface="Times New Roman"/>
                <a:cs typeface="Times New Roman"/>
              </a:rPr>
              <a:t>отказ от многих устаревших и заимствованных конструкций,</a:t>
            </a:r>
            <a:r>
              <a:rPr lang="ru-RU" dirty="0">
                <a:solidFill>
                  <a:srgbClr val="000000"/>
                </a:solidFill>
                <a:latin typeface="Georgia"/>
                <a:ea typeface="Times New Roman"/>
                <a:cs typeface="Times New Roman"/>
              </a:rPr>
              <a:t> не соответствовавших основным закономерностям языка и </a:t>
            </a:r>
            <a:r>
              <a:rPr lang="ru-RU" b="1" dirty="0">
                <a:solidFill>
                  <a:srgbClr val="000000"/>
                </a:solidFill>
                <a:latin typeface="Georgia"/>
                <a:ea typeface="Times New Roman"/>
                <a:cs typeface="Times New Roman"/>
              </a:rPr>
              <a:t>сближение с разговорной речью (только, однако, салонной); а также «талантливый показ», каким именно должен быть этот художественный язык</a:t>
            </a:r>
            <a:endParaRPr lang="ru-RU" dirty="0"/>
          </a:p>
        </p:txBody>
      </p:sp>
    </p:spTree>
    <p:extLst>
      <p:ext uri="{BB962C8B-B14F-4D97-AF65-F5344CB8AC3E}">
        <p14:creationId xmlns:p14="http://schemas.microsoft.com/office/powerpoint/2010/main" val="907248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484784"/>
            <a:ext cx="8064896" cy="3919535"/>
          </a:xfrm>
          <a:prstGeom prst="rect">
            <a:avLst/>
          </a:prstGeom>
        </p:spPr>
        <p:txBody>
          <a:bodyPr wrap="square">
            <a:spAutoFit/>
          </a:bodyPr>
          <a:lstStyle/>
          <a:p>
            <a:pPr algn="just">
              <a:lnSpc>
                <a:spcPct val="115000"/>
              </a:lnSpc>
              <a:spcAft>
                <a:spcPts val="1500"/>
              </a:spcAft>
            </a:pPr>
            <a:r>
              <a:rPr lang="ru-RU" dirty="0">
                <a:solidFill>
                  <a:srgbClr val="000000"/>
                </a:solidFill>
                <a:latin typeface="Georgia"/>
                <a:ea typeface="Times New Roman"/>
                <a:cs typeface="Times New Roman"/>
              </a:rPr>
              <a:t>Виноградов утверждает, что Карамзин произвел «</a:t>
            </a:r>
            <a:r>
              <a:rPr lang="ru-RU" b="1" dirty="0">
                <a:solidFill>
                  <a:srgbClr val="000000"/>
                </a:solidFill>
                <a:latin typeface="Georgia"/>
                <a:ea typeface="Times New Roman"/>
                <a:cs typeface="Times New Roman"/>
              </a:rPr>
              <a:t>грамматическую реформу литературного языка, отменяющую устарелые нормы </a:t>
            </a:r>
            <a:r>
              <a:rPr lang="ru-RU" b="1" dirty="0" err="1">
                <a:solidFill>
                  <a:srgbClr val="000000"/>
                </a:solidFill>
                <a:latin typeface="Georgia"/>
                <a:ea typeface="Times New Roman"/>
                <a:cs typeface="Times New Roman"/>
              </a:rPr>
              <a:t>ломоносовской</a:t>
            </a:r>
            <a:r>
              <a:rPr lang="ru-RU" b="1" dirty="0">
                <a:solidFill>
                  <a:srgbClr val="000000"/>
                </a:solidFill>
                <a:latin typeface="Georgia"/>
                <a:ea typeface="Times New Roman"/>
                <a:cs typeface="Times New Roman"/>
              </a:rPr>
              <a:t> грамматики трех стилей», пропагандировал легкое логическое членение речи, в соответствии с последовательности мысли, «выбросил» архаические союзы, изменил структуру «подчинения предложений</a:t>
            </a:r>
            <a:r>
              <a:rPr lang="ru-RU" dirty="0">
                <a:solidFill>
                  <a:srgbClr val="000000"/>
                </a:solidFill>
                <a:latin typeface="Georgia"/>
                <a:ea typeface="Times New Roman"/>
                <a:cs typeface="Times New Roman"/>
              </a:rPr>
              <a:t>».</a:t>
            </a:r>
            <a:endParaRPr lang="ru-RU" sz="1600" dirty="0">
              <a:ea typeface="Calibri"/>
              <a:cs typeface="Times New Roman"/>
            </a:endParaRPr>
          </a:p>
          <a:p>
            <a:r>
              <a:rPr lang="ru-RU" dirty="0">
                <a:solidFill>
                  <a:srgbClr val="000000"/>
                </a:solidFill>
                <a:latin typeface="Georgia"/>
                <a:ea typeface="Times New Roman"/>
                <a:cs typeface="Times New Roman"/>
              </a:rPr>
              <a:t>И еще </a:t>
            </a:r>
            <a:r>
              <a:rPr lang="ru-RU" dirty="0" smtClean="0">
                <a:solidFill>
                  <a:srgbClr val="000000"/>
                </a:solidFill>
                <a:latin typeface="Georgia"/>
                <a:ea typeface="Times New Roman"/>
                <a:cs typeface="Times New Roman"/>
              </a:rPr>
              <a:t>добавим </a:t>
            </a:r>
            <a:r>
              <a:rPr lang="ru-RU" dirty="0">
                <a:solidFill>
                  <a:srgbClr val="000000"/>
                </a:solidFill>
                <a:latin typeface="Georgia"/>
                <a:ea typeface="Times New Roman"/>
                <a:cs typeface="Times New Roman"/>
              </a:rPr>
              <a:t>ко всему выше изложенному слова В.Г. Белинского: «</a:t>
            </a:r>
            <a:r>
              <a:rPr lang="ru-RU" b="1" dirty="0">
                <a:solidFill>
                  <a:srgbClr val="000000"/>
                </a:solidFill>
                <a:latin typeface="Georgia"/>
                <a:ea typeface="Times New Roman"/>
                <a:cs typeface="Times New Roman"/>
              </a:rPr>
              <a:t>Карамзин имел огромное влияние на русскую литературу: он преобразовал русский язык, совлекши его с ходуль латинской конструкции и тяжелой славянщины и приблизив к </a:t>
            </a:r>
            <a:r>
              <a:rPr lang="ru-RU" b="1" dirty="0" smtClean="0">
                <a:solidFill>
                  <a:srgbClr val="000000"/>
                </a:solidFill>
                <a:latin typeface="Georgia"/>
                <a:ea typeface="Times New Roman"/>
                <a:cs typeface="Times New Roman"/>
              </a:rPr>
              <a:t>живой, естественной</a:t>
            </a:r>
            <a:r>
              <a:rPr lang="ru-RU" b="1" dirty="0">
                <a:solidFill>
                  <a:srgbClr val="000000"/>
                </a:solidFill>
                <a:latin typeface="Georgia"/>
                <a:ea typeface="Times New Roman"/>
                <a:cs typeface="Times New Roman"/>
              </a:rPr>
              <a:t>, разговорной речи»</a:t>
            </a:r>
            <a:r>
              <a:rPr lang="ru-RU" dirty="0">
                <a:solidFill>
                  <a:srgbClr val="000000"/>
                </a:solidFill>
                <a:latin typeface="Georgia"/>
                <a:ea typeface="Times New Roman"/>
                <a:cs typeface="Times New Roman"/>
              </a:rPr>
              <a:t>.</a:t>
            </a:r>
            <a:r>
              <a:rPr lang="ru-RU" sz="4000" kern="1800" dirty="0">
                <a:solidFill>
                  <a:srgbClr val="333333"/>
                </a:solidFill>
                <a:latin typeface="inherit"/>
                <a:ea typeface="Times New Roman"/>
                <a:cs typeface="Times New Roman"/>
              </a:rPr>
              <a:t> </a:t>
            </a:r>
            <a:endParaRPr lang="ru-RU" dirty="0"/>
          </a:p>
        </p:txBody>
      </p:sp>
    </p:spTree>
    <p:extLst>
      <p:ext uri="{BB962C8B-B14F-4D97-AF65-F5344CB8AC3E}">
        <p14:creationId xmlns:p14="http://schemas.microsoft.com/office/powerpoint/2010/main" val="327077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1364" y="1052736"/>
            <a:ext cx="7974632" cy="4870564"/>
          </a:xfrm>
          <a:prstGeom prst="rect">
            <a:avLst/>
          </a:prstGeom>
        </p:spPr>
        <p:txBody>
          <a:bodyPr wrap="square">
            <a:spAutoFit/>
          </a:bodyPr>
          <a:lstStyle/>
          <a:p>
            <a:pPr marL="342900" lvl="0" indent="-342900" algn="just">
              <a:lnSpc>
                <a:spcPct val="115000"/>
              </a:lnSpc>
              <a:spcAft>
                <a:spcPts val="0"/>
              </a:spcAft>
              <a:buFont typeface="+mj-lt"/>
              <a:buAutoNum type="arabicPeriod"/>
            </a:pPr>
            <a:r>
              <a:rPr lang="ru-RU" dirty="0" err="1">
                <a:latin typeface="Book Antiqua"/>
                <a:ea typeface="Calibri"/>
                <a:cs typeface="Times New Roman"/>
              </a:rPr>
              <a:t>Киммериане</a:t>
            </a:r>
            <a:r>
              <a:rPr lang="ru-RU" dirty="0">
                <a:latin typeface="Book Antiqua"/>
                <a:ea typeface="Calibri"/>
                <a:cs typeface="Times New Roman"/>
              </a:rPr>
              <a:t>, древнейшие обитатели нынешних Губерний Херсонской и Екатеринославской, вероятно, единоплеменные с Германскими </a:t>
            </a:r>
            <a:r>
              <a:rPr lang="ru-RU" dirty="0" err="1">
                <a:latin typeface="Book Antiqua"/>
                <a:ea typeface="Calibri"/>
                <a:cs typeface="Times New Roman"/>
              </a:rPr>
              <a:t>Цимбрами</a:t>
            </a:r>
            <a:r>
              <a:rPr lang="ru-RU" dirty="0">
                <a:latin typeface="Book Antiqua"/>
                <a:ea typeface="Calibri"/>
                <a:cs typeface="Times New Roman"/>
              </a:rPr>
              <a:t>, за 100 лет до времен Кировых были изгнаны из своего отечества Скифами или </a:t>
            </a:r>
            <a:r>
              <a:rPr lang="ru-RU" dirty="0" err="1">
                <a:latin typeface="Book Antiqua"/>
                <a:ea typeface="Calibri"/>
                <a:cs typeface="Times New Roman"/>
              </a:rPr>
              <a:t>Сколотами</a:t>
            </a:r>
            <a:r>
              <a:rPr lang="ru-RU" dirty="0">
                <a:latin typeface="Book Antiqua"/>
                <a:ea typeface="Calibri"/>
                <a:cs typeface="Times New Roman"/>
              </a:rPr>
              <a:t>, которые жили прежде в восточных окрестностях моря Каспийского, но вытесненные оттуда </a:t>
            </a:r>
            <a:r>
              <a:rPr lang="ru-RU" dirty="0" err="1">
                <a:latin typeface="Book Antiqua"/>
                <a:ea typeface="Calibri"/>
                <a:cs typeface="Times New Roman"/>
              </a:rPr>
              <a:t>Массагетами</a:t>
            </a:r>
            <a:r>
              <a:rPr lang="ru-RU" dirty="0">
                <a:latin typeface="Book Antiqua"/>
                <a:ea typeface="Calibri"/>
                <a:cs typeface="Times New Roman"/>
              </a:rPr>
              <a:t>, перешли за Волгу, разорили после великую часть южной Азии и наконец утвердились между </a:t>
            </a:r>
            <a:r>
              <a:rPr lang="ru-RU" dirty="0" err="1">
                <a:latin typeface="Book Antiqua"/>
                <a:ea typeface="Calibri"/>
                <a:cs typeface="Times New Roman"/>
              </a:rPr>
              <a:t>Истром</a:t>
            </a:r>
            <a:r>
              <a:rPr lang="ru-RU" dirty="0">
                <a:latin typeface="Book Antiqua"/>
                <a:ea typeface="Calibri"/>
                <a:cs typeface="Times New Roman"/>
              </a:rPr>
              <a:t> и </a:t>
            </a:r>
            <a:r>
              <a:rPr lang="ru-RU" dirty="0" err="1">
                <a:latin typeface="Book Antiqua"/>
                <a:ea typeface="Calibri"/>
                <a:cs typeface="Times New Roman"/>
              </a:rPr>
              <a:t>Танаисом</a:t>
            </a:r>
            <a:r>
              <a:rPr lang="ru-RU" dirty="0">
                <a:latin typeface="Book Antiqua"/>
                <a:ea typeface="Calibri"/>
                <a:cs typeface="Times New Roman"/>
              </a:rPr>
              <a:t> (Дунаем и Доном), где сильный Царь Персидский, Дарий, напрасно хотел отмстить им за опустошение Мидии, и где, гоняясь за ними в степях обширных, едва не погибло все его многочисленное войско.________________</a:t>
            </a:r>
            <a:endParaRPr lang="ru-RU" sz="1400" dirty="0">
              <a:ea typeface="Calibri"/>
              <a:cs typeface="Times New Roman"/>
            </a:endParaRPr>
          </a:p>
          <a:p>
            <a:pPr marL="457200" algn="just">
              <a:lnSpc>
                <a:spcPct val="115000"/>
              </a:lnSpc>
              <a:spcAft>
                <a:spcPts val="1000"/>
              </a:spcAft>
            </a:pPr>
            <a:r>
              <a:rPr lang="ru-RU" dirty="0">
                <a:latin typeface="Book Antiqua"/>
                <a:ea typeface="Calibri"/>
                <a:cs typeface="Times New Roman"/>
              </a:rPr>
              <a:t>__________________________________________________________________________________________________________________________________________________________________________________________________________________________________________________</a:t>
            </a:r>
            <a:endParaRPr lang="ru-RU" sz="1400" dirty="0">
              <a:ea typeface="Calibri"/>
              <a:cs typeface="Times New Roman"/>
            </a:endParaRPr>
          </a:p>
        </p:txBody>
      </p:sp>
    </p:spTree>
    <p:extLst>
      <p:ext uri="{BB962C8B-B14F-4D97-AF65-F5344CB8AC3E}">
        <p14:creationId xmlns:p14="http://schemas.microsoft.com/office/powerpoint/2010/main" val="858992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484784"/>
            <a:ext cx="8136904" cy="4304255"/>
          </a:xfrm>
          <a:prstGeom prst="rect">
            <a:avLst/>
          </a:prstGeom>
        </p:spPr>
        <p:txBody>
          <a:bodyPr wrap="square">
            <a:spAutoFit/>
          </a:bodyPr>
          <a:lstStyle/>
          <a:p>
            <a:pPr lvl="0" algn="just">
              <a:lnSpc>
                <a:spcPct val="115000"/>
              </a:lnSpc>
              <a:spcAft>
                <a:spcPts val="0"/>
              </a:spcAft>
            </a:pPr>
            <a:r>
              <a:rPr lang="ru-RU" sz="2000" dirty="0" smtClean="0">
                <a:latin typeface="Book Antiqua"/>
                <a:ea typeface="Calibri"/>
                <a:cs typeface="Times New Roman"/>
              </a:rPr>
              <a:t>2. У </a:t>
            </a:r>
            <a:r>
              <a:rPr lang="ru-RU" sz="2000" dirty="0">
                <a:latin typeface="Book Antiqua"/>
                <a:ea typeface="Calibri"/>
                <a:cs typeface="Times New Roman"/>
              </a:rPr>
              <a:t>многих народов Славянских были заповедные рощи, где никогда стук секиры не раздавался, и где самые злейшие враги не дерзали вступить в бой между собою._______________________________________________________________________________________________________________________________________________________________________________</a:t>
            </a:r>
            <a:endParaRPr lang="ru-RU" sz="1600" dirty="0">
              <a:ea typeface="Calibri"/>
              <a:cs typeface="Times New Roman"/>
            </a:endParaRPr>
          </a:p>
          <a:p>
            <a:pPr lvl="0" algn="just">
              <a:lnSpc>
                <a:spcPct val="115000"/>
              </a:lnSpc>
              <a:spcAft>
                <a:spcPts val="0"/>
              </a:spcAft>
            </a:pPr>
            <a:r>
              <a:rPr lang="ru-RU" sz="2000" dirty="0" smtClean="0">
                <a:latin typeface="Book Antiqua"/>
                <a:ea typeface="Calibri"/>
                <a:cs typeface="Times New Roman"/>
              </a:rPr>
              <a:t>3. Славяне </a:t>
            </a:r>
            <a:r>
              <a:rPr lang="ru-RU" sz="2000" dirty="0">
                <a:latin typeface="Book Antiqua"/>
                <a:ea typeface="Calibri"/>
                <a:cs typeface="Times New Roman"/>
              </a:rPr>
              <a:t>думали, что оно ужасает людей грозными приведениями или страшилами, и что гнев его могут укротить волхвы или кудесники, хотя ненавистные народу, но уважаемые за их мнимую науку._______________________________________</a:t>
            </a:r>
            <a:endParaRPr lang="ru-RU" sz="1600" dirty="0">
              <a:ea typeface="Calibri"/>
              <a:cs typeface="Times New Roman"/>
            </a:endParaRPr>
          </a:p>
          <a:p>
            <a:pPr marL="457200" algn="just">
              <a:lnSpc>
                <a:spcPct val="115000"/>
              </a:lnSpc>
              <a:spcAft>
                <a:spcPts val="1000"/>
              </a:spcAft>
            </a:pPr>
            <a:r>
              <a:rPr lang="ru-RU" sz="2000" dirty="0">
                <a:latin typeface="Book Antiqua"/>
                <a:ea typeface="Calibri"/>
                <a:cs typeface="Times New Roman"/>
              </a:rPr>
              <a:t>______________________________________________________</a:t>
            </a:r>
            <a:r>
              <a:rPr lang="ru-RU" dirty="0">
                <a:latin typeface="Book Antiqua"/>
                <a:ea typeface="Calibri"/>
                <a:cs typeface="Times New Roman"/>
              </a:rPr>
              <a:t>__________________________________________________________________</a:t>
            </a:r>
            <a:endParaRPr lang="ru-RU" sz="1400" dirty="0">
              <a:ea typeface="Calibri"/>
              <a:cs typeface="Times New Roman"/>
            </a:endParaRPr>
          </a:p>
        </p:txBody>
      </p:sp>
    </p:spTree>
    <p:extLst>
      <p:ext uri="{BB962C8B-B14F-4D97-AF65-F5344CB8AC3E}">
        <p14:creationId xmlns:p14="http://schemas.microsoft.com/office/powerpoint/2010/main" val="3326522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366350"/>
            <a:ext cx="7488832" cy="4283224"/>
          </a:xfrm>
          <a:prstGeom prst="rect">
            <a:avLst/>
          </a:prstGeom>
        </p:spPr>
        <p:txBody>
          <a:bodyPr wrap="square">
            <a:spAutoFit/>
          </a:bodyPr>
          <a:lstStyle/>
          <a:p>
            <a:pPr lvl="0" algn="just">
              <a:lnSpc>
                <a:spcPct val="115000"/>
              </a:lnSpc>
              <a:spcAft>
                <a:spcPts val="0"/>
              </a:spcAft>
            </a:pPr>
            <a:r>
              <a:rPr lang="ru-RU" sz="2000" dirty="0" smtClean="0">
                <a:latin typeface="Book Antiqua"/>
                <a:ea typeface="Calibri"/>
                <a:cs typeface="Times New Roman"/>
              </a:rPr>
              <a:t> 4. Летописи </a:t>
            </a:r>
            <a:r>
              <a:rPr lang="ru-RU" sz="2000" dirty="0">
                <a:latin typeface="Book Antiqua"/>
                <a:ea typeface="Calibri"/>
                <a:cs typeface="Times New Roman"/>
              </a:rPr>
              <a:t>изображают самыми черными красками жестокость Славян в рассуждении Греков, но сия жестокость, свойственная, впрочем, народу необразованному и воинственному, была также и действием мести._________________________________________</a:t>
            </a:r>
            <a:endParaRPr lang="ru-RU" sz="1600" dirty="0">
              <a:ea typeface="Calibri"/>
              <a:cs typeface="Times New Roman"/>
            </a:endParaRPr>
          </a:p>
          <a:p>
            <a:pPr marL="457200" algn="just">
              <a:lnSpc>
                <a:spcPct val="115000"/>
              </a:lnSpc>
              <a:spcAft>
                <a:spcPts val="1000"/>
              </a:spcAft>
            </a:pPr>
            <a:r>
              <a:rPr lang="ru-RU" sz="2000" dirty="0">
                <a:latin typeface="Book Antiqua"/>
                <a:ea typeface="Calibri"/>
                <a:cs typeface="Times New Roman"/>
              </a:rPr>
              <a:t>_______________________________________________________________________________________________________________________</a:t>
            </a:r>
            <a:endParaRPr lang="ru-RU" sz="1600" dirty="0">
              <a:ea typeface="Calibri"/>
              <a:cs typeface="Times New Roman"/>
            </a:endParaRPr>
          </a:p>
          <a:p>
            <a:r>
              <a:rPr lang="ru-RU" sz="2000" dirty="0" smtClean="0">
                <a:latin typeface="Book Antiqua"/>
                <a:ea typeface="Calibri"/>
                <a:cs typeface="Times New Roman"/>
              </a:rPr>
              <a:t>5. Он </a:t>
            </a:r>
            <a:r>
              <a:rPr lang="ru-RU" sz="2000" dirty="0">
                <a:latin typeface="Book Antiqua"/>
                <a:ea typeface="Calibri"/>
                <a:cs typeface="Times New Roman"/>
              </a:rPr>
              <a:t>велел только заградить </a:t>
            </a:r>
            <a:r>
              <a:rPr lang="ru-RU" sz="2000" dirty="0" err="1">
                <a:latin typeface="Book Antiqua"/>
                <a:ea typeface="Calibri"/>
                <a:cs typeface="Times New Roman"/>
              </a:rPr>
              <a:t>цепию</a:t>
            </a:r>
            <a:r>
              <a:rPr lang="ru-RU" sz="2000" dirty="0">
                <a:latin typeface="Book Antiqua"/>
                <a:ea typeface="Calibri"/>
                <a:cs typeface="Times New Roman"/>
              </a:rPr>
              <a:t> гавань и дал волю Олегу разорять Византийские окрестности, жечь селения, церкви, увеселительные </a:t>
            </a:r>
            <a:r>
              <a:rPr lang="ru-RU" sz="2000" dirty="0" err="1">
                <a:latin typeface="Book Antiqua"/>
                <a:ea typeface="Calibri"/>
                <a:cs typeface="Times New Roman"/>
              </a:rPr>
              <a:t>домы</a:t>
            </a:r>
            <a:r>
              <a:rPr lang="ru-RU" sz="2000" dirty="0">
                <a:latin typeface="Book Antiqua"/>
                <a:ea typeface="Calibri"/>
                <a:cs typeface="Times New Roman"/>
              </a:rPr>
              <a:t> </a:t>
            </a:r>
            <a:r>
              <a:rPr lang="ru-RU" sz="2000" dirty="0" smtClean="0">
                <a:latin typeface="Book Antiqua"/>
                <a:ea typeface="Calibri"/>
                <a:cs typeface="Times New Roman"/>
              </a:rPr>
              <a:t>Вельмож Греческих</a:t>
            </a:r>
            <a:r>
              <a:rPr lang="ru-RU" sz="2000" dirty="0">
                <a:latin typeface="Book Antiqua"/>
                <a:ea typeface="Calibri"/>
                <a:cs typeface="Times New Roman"/>
              </a:rPr>
              <a:t>.____________________</a:t>
            </a:r>
            <a:endParaRPr lang="ru-RU" sz="2000" dirty="0"/>
          </a:p>
        </p:txBody>
      </p:sp>
    </p:spTree>
    <p:extLst>
      <p:ext uri="{BB962C8B-B14F-4D97-AF65-F5344CB8AC3E}">
        <p14:creationId xmlns:p14="http://schemas.microsoft.com/office/powerpoint/2010/main" val="383551349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2113</Words>
  <Application>Microsoft Office PowerPoint</Application>
  <PresentationFormat>Экран (4:3)</PresentationFormat>
  <Paragraphs>76</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Карамзин  и  Пушкин: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Итоги по синтаксису Карамзина 1. практически нет простых  неосложненных предложений 2. сложные синтаксические конструкции СПП+ССП+СБП на основе сцепления частей 3. нанизывание придаточных, особенно  изъяснительных 4. полное грамматическое соответствие современному русскому языку 5. создал РУССКИЙ ЯЗЫК «для говорения и для письма» 6. устранял все мертвые явления  7. вводил калькированные конструкции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Карамзин и Пушкин</dc:title>
  <dc:creator>Админ</dc:creator>
  <cp:lastModifiedBy>Админ</cp:lastModifiedBy>
  <cp:revision>15</cp:revision>
  <dcterms:created xsi:type="dcterms:W3CDTF">2017-09-27T17:13:08Z</dcterms:created>
  <dcterms:modified xsi:type="dcterms:W3CDTF">2018-07-06T13:50:26Z</dcterms:modified>
</cp:coreProperties>
</file>