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81" r:id="rId3"/>
    <p:sldId id="257" r:id="rId4"/>
    <p:sldId id="292" r:id="rId5"/>
    <p:sldId id="259" r:id="rId6"/>
    <p:sldId id="286" r:id="rId7"/>
    <p:sldId id="287" r:id="rId8"/>
    <p:sldId id="260" r:id="rId9"/>
    <p:sldId id="293" r:id="rId10"/>
    <p:sldId id="294" r:id="rId11"/>
    <p:sldId id="261" r:id="rId12"/>
    <p:sldId id="262" r:id="rId13"/>
    <p:sldId id="298" r:id="rId14"/>
    <p:sldId id="288" r:id="rId15"/>
    <p:sldId id="289" r:id="rId16"/>
    <p:sldId id="265" r:id="rId17"/>
    <p:sldId id="290" r:id="rId18"/>
    <p:sldId id="272" r:id="rId19"/>
    <p:sldId id="291" r:id="rId20"/>
    <p:sldId id="297" r:id="rId21"/>
    <p:sldId id="284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40" autoAdjust="0"/>
  </p:normalViewPr>
  <p:slideViewPr>
    <p:cSldViewPr>
      <p:cViewPr>
        <p:scale>
          <a:sx n="55" d="100"/>
          <a:sy n="55" d="100"/>
        </p:scale>
        <p:origin x="-158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9ABB7-9CC7-4564-88A4-2E37AFE9A1EC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03104-7691-4CAC-9084-254105AD0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03104-7691-4CAC-9084-254105AD00C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DD45064-BB79-40F5-B5AE-EBD1645F65D9}" type="datetimeFigureOut">
              <a:rPr lang="ru-RU" smtClean="0"/>
              <a:pPr/>
              <a:t>06.07.2018</a:t>
            </a:fld>
            <a:endParaRPr lang="ru-RU" dirty="0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18AECD4-F86C-4334-8E8E-D0AD85FF82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707904" y="764705"/>
            <a:ext cx="4752528" cy="46805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«Наш край – </a:t>
            </a:r>
            <a:r>
              <a:rPr lang="ru-RU" sz="4000" dirty="0" err="1" smtClean="0"/>
              <a:t>Югра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43608" y="0"/>
            <a:ext cx="6624736" cy="9807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КУ </a:t>
            </a:r>
            <a:r>
              <a:rPr lang="ru-RU" sz="2000" dirty="0" err="1" smtClean="0">
                <a:solidFill>
                  <a:schemeClr val="tx1"/>
                </a:solidFill>
              </a:rPr>
              <a:t>Урайский</a:t>
            </a:r>
            <a:r>
              <a:rPr lang="ru-RU" sz="2000" dirty="0" smtClean="0">
                <a:solidFill>
                  <a:schemeClr val="tx1"/>
                </a:solidFill>
              </a:rPr>
              <a:t> специализированный Дом ребенка </a:t>
            </a:r>
            <a:r>
              <a:rPr lang="ru-RU" sz="2000" dirty="0" err="1" smtClean="0">
                <a:solidFill>
                  <a:schemeClr val="tx1"/>
                </a:solidFill>
              </a:rPr>
              <a:t>ХМАО-Югры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Александр\Desktop\_56a1250a0386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1722512" cy="1719660"/>
          </a:xfrm>
          <a:prstGeom prst="rect">
            <a:avLst/>
          </a:prstGeom>
          <a:noFill/>
        </p:spPr>
      </p:pic>
      <p:pic>
        <p:nvPicPr>
          <p:cNvPr id="4099" name="Picture 3" descr="C:\Users\Александр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861048"/>
            <a:ext cx="2733675" cy="2047875"/>
          </a:xfrm>
          <a:prstGeom prst="rect">
            <a:avLst/>
          </a:prstGeom>
          <a:noFill/>
        </p:spPr>
      </p:pic>
      <p:pic>
        <p:nvPicPr>
          <p:cNvPr id="4100" name="Picture 4" descr="C:\Users\Александр\Desktop\333217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140968"/>
            <a:ext cx="2880320" cy="1920213"/>
          </a:xfrm>
          <a:prstGeom prst="rect">
            <a:avLst/>
          </a:prstGeom>
          <a:noFill/>
        </p:spPr>
      </p:pic>
      <p:pic>
        <p:nvPicPr>
          <p:cNvPr id="8" name="Рисунок 7" descr="c71f0574f9daa418c1b3fb24706.jpg"/>
          <p:cNvPicPr>
            <a:picLocks noChangeAspect="1"/>
          </p:cNvPicPr>
          <p:nvPr/>
        </p:nvPicPr>
        <p:blipFill>
          <a:blip r:embed="rId5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9" name="Рисунок 8" descr="c71f0574f9daa418c1b3fb24706.jpg"/>
          <p:cNvPicPr>
            <a:picLocks noChangeAspect="1"/>
          </p:cNvPicPr>
          <p:nvPr/>
        </p:nvPicPr>
        <p:blipFill>
          <a:blip r:embed="rId5" cstate="print"/>
          <a:srcRect t="91982" r="4339"/>
          <a:stretch>
            <a:fillRect/>
          </a:stretch>
        </p:blipFill>
        <p:spPr>
          <a:xfrm>
            <a:off x="467544" y="6318448"/>
            <a:ext cx="8676456" cy="5395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72000" y="5301208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Подготовила: </a:t>
            </a:r>
            <a:r>
              <a:rPr lang="ru-RU" dirty="0" smtClean="0"/>
              <a:t>Осипова. ОН.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120280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sz="2400" i="1" dirty="0" smtClean="0">
                <a:latin typeface="Comic Sans MS" pitchFamily="66" charset="0"/>
              </a:rPr>
              <a:t>Оформление экспозиции в группе.</a:t>
            </a:r>
            <a:br>
              <a:rPr lang="ru-RU" sz="2400" i="1" dirty="0" smtClean="0">
                <a:latin typeface="Comic Sans MS" pitchFamily="66" charset="0"/>
              </a:rPr>
            </a:br>
            <a:r>
              <a:rPr lang="ru-RU" sz="2400" i="1" dirty="0" smtClean="0">
                <a:latin typeface="Comic Sans MS" pitchFamily="66" charset="0"/>
              </a:rPr>
              <a:t>«Угадай какое дерево?»,  «Где чей хвост?», «Животные нашего леса», «У кормушки», «Кто, что ест?», «Кто что делает?», «Для чего это нужно», «Деревья нашего леса», «Узнай по силуэту»</a:t>
            </a:r>
            <a:endParaRPr lang="ru-RU" sz="24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00306"/>
            <a:ext cx="2928320" cy="19580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56" y="4643446"/>
            <a:ext cx="2714644" cy="18151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Comic Sans MS" pitchFamily="66" charset="0"/>
              </a:rPr>
              <a:t>Основной этап</a:t>
            </a:r>
            <a:endParaRPr lang="ru-RU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42108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Продуктивная деятельность (выполнение коллективных и индивидуальных работ).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Проведение ознакомительных занятий, бесед ,игр с использованием КТ.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Просмотр видеопрезентаций и фильмов.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Разучивание стихов, песен, танцев.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Знакомство с подвижными играми народов Севера.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Посещение выставочного зала музея 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г.Урай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 «Народы севера»</a:t>
            </a:r>
          </a:p>
          <a:p>
            <a:endParaRPr lang="ru-RU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Заключительный этап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7427168" cy="525658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tx2"/>
                </a:solidFill>
              </a:rPr>
              <a:t>Оформление уголка «Наш край </a:t>
            </a:r>
            <a:r>
              <a:rPr lang="ru-RU" sz="2800" i="1" dirty="0" err="1" smtClean="0">
                <a:solidFill>
                  <a:schemeClr val="tx2"/>
                </a:solidFill>
              </a:rPr>
              <a:t>Югра</a:t>
            </a:r>
            <a:r>
              <a:rPr lang="ru-RU" sz="2800" i="1" dirty="0" smtClean="0">
                <a:solidFill>
                  <a:schemeClr val="tx2"/>
                </a:solidFill>
              </a:rPr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tx2"/>
                </a:solidFill>
              </a:rPr>
              <a:t>Выставка творческих работ</a:t>
            </a:r>
          </a:p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tx2"/>
                </a:solidFill>
              </a:rPr>
              <a:t>Открытое занятие  «Здравствуй северный олень»</a:t>
            </a:r>
          </a:p>
          <a:p>
            <a:pPr>
              <a:buFont typeface="Wingdings" pitchFamily="2" charset="2"/>
              <a:buChar char="v"/>
            </a:pPr>
            <a:endParaRPr lang="ru-RU" sz="2800" i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tx2"/>
                </a:solidFill>
              </a:rPr>
              <a:t>Презентация работы по региональному компоненту «Наш край – </a:t>
            </a:r>
            <a:r>
              <a:rPr lang="ru-RU" sz="2800" i="1" dirty="0" err="1" smtClean="0">
                <a:solidFill>
                  <a:schemeClr val="tx2"/>
                </a:solidFill>
              </a:rPr>
              <a:t>Югра</a:t>
            </a:r>
            <a:r>
              <a:rPr lang="ru-RU" sz="2800" i="1" dirty="0" smtClean="0">
                <a:solidFill>
                  <a:schemeClr val="tx2"/>
                </a:solidFill>
              </a:rPr>
              <a:t>» перед педагогами Дома ребенка.</a:t>
            </a:r>
          </a:p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tx2"/>
                </a:solidFill>
              </a:rPr>
              <a:t>Проведение итогового комплексного занятия.</a:t>
            </a:r>
            <a:endParaRPr lang="ru-RU" sz="2800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23220" y="3123220"/>
            <a:ext cx="6858000" cy="611560"/>
          </a:xfrm>
          <a:prstGeom prst="rect">
            <a:avLst/>
          </a:prstGeom>
        </p:spPr>
      </p:pic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>
            <a:off x="611560" y="6318448"/>
            <a:ext cx="853244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sz="2800" dirty="0" smtClean="0"/>
              <a:t>Перспективный план работы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857233"/>
          <a:ext cx="8572528" cy="600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938"/>
                <a:gridCol w="4279080"/>
                <a:gridCol w="2857510"/>
              </a:tblGrid>
              <a:tr h="393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Месяц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Мероприятие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Участники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25000"/>
                      </a:schemeClr>
                    </a:solidFill>
                  </a:tcPr>
                </a:tc>
              </a:tr>
              <a:tr h="944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Определение цели и задач проекта.</a:t>
                      </a:r>
                    </a:p>
                    <a:p>
                      <a:pPr indent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Изучение литературы, связанной с темой проекта. </a:t>
                      </a:r>
                    </a:p>
                    <a:p>
                      <a:pPr indent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Составление перспективного плана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работы</a:t>
                      </a:r>
                    </a:p>
                    <a:p>
                      <a:pPr indent="6858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Изготовление дидактических игр.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23815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Март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Оформление экспозиции в группе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Беседа «Что такое Север?»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Беседа  с использованием ИКТ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«Животный </a:t>
                      </a: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мир тундры»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Экскурсия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в городской музей</a:t>
                      </a:r>
                      <a:endParaRPr lang="ru-RU" sz="1100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Просмотр мультфильмов: «Как у оленя рога появились», «Храбрый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олень»</a:t>
                      </a:r>
                      <a:endParaRPr lang="ru-RU" sz="1100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Просмотр </a:t>
                      </a:r>
                      <a:r>
                        <a:rPr lang="ru-RU" sz="1100" dirty="0" err="1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видеопризентации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«Северный олень»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Продуктивная деятельность: Аппликация «Шубка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оленя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Экскурсовод, воспитатели, 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aseline="0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дети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2281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Продуктивная деятельность: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Беседа с использованием ИКТ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«Растительный </a:t>
                      </a: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мир тундры»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Дидактические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игры: «Собери шишки», «Ягодки»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Продуктивная деятельность:  Рисование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«Лучики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солнышка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» (Коллективная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работа)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Знакомство с подвижными играми: 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«Важенка</a:t>
                      </a:r>
                      <a:r>
                        <a:rPr lang="ru-RU" sz="1100" baseline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и оленята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», «Медведь»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Воспитатели,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Инструктор </a:t>
                      </a: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по физкультуре, </a:t>
                      </a:r>
                      <a:endParaRPr lang="ru-RU" sz="1100" dirty="0" smtClean="0">
                        <a:solidFill>
                          <a:schemeClr val="tx2">
                            <a:lumMod val="1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</a:t>
                      </a: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Воспитатели</a:t>
                      </a:r>
                      <a:r>
                        <a:rPr lang="ru-RU" sz="110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, дети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1"/>
            <a:ext cx="9144000" cy="692695"/>
          </a:xfrm>
        </p:spPr>
        <p:txBody>
          <a:bodyPr/>
          <a:lstStyle/>
          <a:p>
            <a:r>
              <a:rPr lang="ru-RU" sz="3200" dirty="0" smtClean="0"/>
              <a:t>Выполнение проекта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39552" y="692696"/>
            <a:ext cx="8604448" cy="3168352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Социально – коммуникативное развитие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Беседы с использованием иллюстраций позволяют развивать у детей внимание, память и речь. Игра, совместная деятельность со сверстниками.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75000"/>
                  </a:schemeClr>
                </a:solidFill>
              </a:rPr>
              <a:t>Беседы о труде и жизни оленевода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Кто такие оленеводы? (люди которые заботятся </a:t>
            </a:r>
            <a:r>
              <a:rPr lang="ru-RU" sz="2400" dirty="0" err="1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бо</a:t>
            </a:r>
            <a:r>
              <a:rPr lang="ru-RU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 оленях)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Из чего ханты мастерят свое жилище? (из оленьего меха)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Из чего шьют одежду (из меха оленей и диких животных)</a:t>
            </a:r>
          </a:p>
          <a:p>
            <a:pPr algn="l"/>
            <a:endParaRPr lang="ru-RU" dirty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-285784" y="1"/>
            <a:ext cx="9429784" cy="642917"/>
          </a:xfrm>
        </p:spPr>
        <p:txBody>
          <a:bodyPr/>
          <a:lstStyle/>
          <a:p>
            <a:r>
              <a:rPr lang="ru-RU" sz="2800" dirty="0" smtClean="0"/>
              <a:t>Художественно- эстетическое развитие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971600" y="548680"/>
            <a:ext cx="7848872" cy="3888432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sz="2400" dirty="0" smtClean="0"/>
              <a:t>Сказки, пословицы, загадки, рассказы</a:t>
            </a:r>
          </a:p>
          <a:p>
            <a:pPr algn="l"/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Словесные игры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 «Угадай орнамент»,  «Предметы природы»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</a:rPr>
              <a:t>Чтение художественной литературы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Сказки: нанайская «</a:t>
            </a:r>
            <a:r>
              <a:rPr lang="ru-RU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Айога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», ненецкая  «Кукушка»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Песни, </a:t>
            </a:r>
            <a:r>
              <a:rPr lang="ru-RU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поговорки,пословицы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, стихи народов севера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Просмотр мультфильмов: «</a:t>
            </a:r>
            <a:r>
              <a:rPr lang="ru-RU" sz="2400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Сурмико</a:t>
            </a:r>
            <a:r>
              <a:rPr lang="ru-RU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», «Почему у оленя растут рога»</a:t>
            </a:r>
          </a:p>
        </p:txBody>
      </p:sp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786322"/>
            <a:ext cx="2751958" cy="1840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77072"/>
            <a:ext cx="2564077" cy="1714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Продуктивная деятельность</a:t>
            </a:r>
            <a:endParaRPr lang="ru-RU" sz="3200" dirty="0"/>
          </a:p>
        </p:txBody>
      </p:sp>
      <p:pic>
        <p:nvPicPr>
          <p:cNvPr id="5" name="Рисунок 4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50302" y="40362446"/>
            <a:ext cx="6043627" cy="379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31669" y="43291404"/>
            <a:ext cx="1867060" cy="117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0896" y="43291404"/>
            <a:ext cx="1867060" cy="117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70123" y="43291404"/>
            <a:ext cx="1867060" cy="117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571612"/>
            <a:ext cx="3882732" cy="2455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072066" y="1428736"/>
            <a:ext cx="407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/>
                </a:solidFill>
                <a:latin typeface="Comic Sans MS" pitchFamily="66" charset="0"/>
              </a:rPr>
              <a:t> Выполнение коллективных и индивидуальных работ.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7" y="4357694"/>
            <a:ext cx="54454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/>
                </a:solidFill>
                <a:latin typeface="Comic Sans MS" pitchFamily="66" charset="0"/>
              </a:rPr>
              <a:t>«Здравствуй ,северный олень»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1"/>
            <a:ext cx="9144000" cy="980728"/>
          </a:xfrm>
        </p:spPr>
        <p:txBody>
          <a:bodyPr/>
          <a:lstStyle/>
          <a:p>
            <a:r>
              <a:rPr lang="ru-RU" dirty="0" smtClean="0"/>
              <a:t>Познание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0" y="980728"/>
            <a:ext cx="9684568" cy="58772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Экскурсии  в музей: «Мой родной край», «Животные нашего края»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Компьютерные  игры: «Кто чем занят» , «Накорми животных».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356992"/>
            <a:ext cx="3986467" cy="2982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Познавательное развитие с использованием ИКТ</a:t>
            </a:r>
            <a:endParaRPr lang="ru-RU" sz="3600" dirty="0"/>
          </a:p>
        </p:txBody>
      </p:sp>
      <p:pic>
        <p:nvPicPr>
          <p:cNvPr id="5" name="Picture 3" descr="C:\Users\Александр\Desktop\neneckiy_flag.gif"/>
          <p:cNvPicPr>
            <a:picLocks noChangeAspect="1" noChangeArrowheads="1"/>
          </p:cNvPicPr>
          <p:nvPr/>
        </p:nvPicPr>
        <p:blipFill>
          <a:blip r:embed="rId2" cstate="print"/>
          <a:srcRect t="56811" r="1411" b="22958"/>
          <a:stretch>
            <a:fillRect/>
          </a:stretch>
        </p:blipFill>
        <p:spPr bwMode="auto">
          <a:xfrm rot="5400000">
            <a:off x="-3108153" y="3108150"/>
            <a:ext cx="6858002" cy="641697"/>
          </a:xfrm>
          <a:prstGeom prst="rect">
            <a:avLst/>
          </a:prstGeom>
          <a:noFill/>
        </p:spPr>
      </p:pic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23220" y="3123220"/>
            <a:ext cx="6858000" cy="611560"/>
          </a:xfrm>
          <a:prstGeom prst="rect">
            <a:avLst/>
          </a:prstGeom>
        </p:spPr>
      </p:pic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10800000">
            <a:off x="611560" y="6246440"/>
            <a:ext cx="8532440" cy="611560"/>
          </a:xfrm>
          <a:prstGeom prst="rect">
            <a:avLst/>
          </a:prstGeom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412776"/>
            <a:ext cx="6955136" cy="4643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57200" y="1"/>
            <a:ext cx="8229600" cy="1071545"/>
          </a:xfrm>
        </p:spPr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755576" y="980728"/>
            <a:ext cx="8388424" cy="58772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Подвижные игры: «Важенка и оленята», «Волк и оленята», «Олени и пастухи», «Ловля оленей»</a:t>
            </a:r>
          </a:p>
        </p:txBody>
      </p:sp>
      <p:pic>
        <p:nvPicPr>
          <p:cNvPr id="5" name="Рисунок 4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348880"/>
            <a:ext cx="3571900" cy="2388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897430"/>
            <a:ext cx="3825968" cy="1960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 rot="10800000" flipV="1">
            <a:off x="1643042" y="6324613"/>
            <a:ext cx="7500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>»Важенка и оленята»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5715008" y="4251878"/>
            <a:ext cx="34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Comic Sans MS" pitchFamily="66" charset="0"/>
              </a:rPr>
              <a:t>«Ловля оленей»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273050"/>
            <a:ext cx="4546848" cy="5853113"/>
          </a:xfrm>
        </p:spPr>
        <p:txBody>
          <a:bodyPr/>
          <a:lstStyle/>
          <a:p>
            <a:pPr>
              <a:buNone/>
            </a:pPr>
            <a:endParaRPr lang="ru-RU" sz="4400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2">
                    <a:lumMod val="90000"/>
                  </a:schemeClr>
                </a:solidFill>
              </a:rPr>
              <a:t>Актуальность</a:t>
            </a:r>
          </a:p>
          <a:p>
            <a:pPr>
              <a:buNone/>
            </a:pPr>
            <a:endParaRPr lang="ru-RU" sz="4400" dirty="0" smtClean="0">
              <a:solidFill>
                <a:schemeClr val="tx2">
                  <a:lumMod val="90000"/>
                </a:schemeClr>
              </a:solidFill>
            </a:endParaRPr>
          </a:p>
          <a:p>
            <a:endParaRPr lang="ru-RU" sz="1600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1484784"/>
            <a:ext cx="2880320" cy="5373216"/>
          </a:xfrm>
        </p:spPr>
        <p:txBody>
          <a:bodyPr/>
          <a:lstStyle/>
          <a:p>
            <a:r>
              <a:rPr lang="ru-RU" sz="1800" dirty="0" smtClean="0"/>
              <a:t>Север- удивительный край  с  удивительными народами. Северный человек по сути своей духовен. Воззрение его складывались на основе культа природы и гармоничного взаимодействия с окружающей средой, непосредственно общаясь с которой он научился ее понимать. Приспособился к жизни к ней и трудился, поддерживая природу в интересах самосохранения.</a:t>
            </a:r>
          </a:p>
          <a:p>
            <a:endParaRPr lang="ru-RU" dirty="0"/>
          </a:p>
        </p:txBody>
      </p:sp>
      <p:pic>
        <p:nvPicPr>
          <p:cNvPr id="3074" name="Picture 2" descr="C:\Users\Александр\Desktop\58cc1bf59f84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2708920"/>
            <a:ext cx="4565887" cy="2935213"/>
          </a:xfrm>
          <a:prstGeom prst="rect">
            <a:avLst/>
          </a:prstGeom>
          <a:noFill/>
        </p:spPr>
      </p:pic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уголка «Наш край - </a:t>
            </a:r>
            <a:r>
              <a:rPr lang="ru-RU" dirty="0" err="1" smtClean="0"/>
              <a:t>Югра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168352" cy="47430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Александр\Desktop\Оксана\манси\20170405_081109.jpg"/>
          <p:cNvPicPr>
            <a:picLocks noChangeAspect="1" noChangeArrowheads="1"/>
          </p:cNvPicPr>
          <p:nvPr/>
        </p:nvPicPr>
        <p:blipFill>
          <a:blip r:embed="rId3" cstate="print"/>
          <a:srcRect t="5796" r="2189" b="10159"/>
          <a:stretch>
            <a:fillRect/>
          </a:stretch>
        </p:blipFill>
        <p:spPr bwMode="auto">
          <a:xfrm>
            <a:off x="3929058" y="1643050"/>
            <a:ext cx="4464496" cy="21578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929066"/>
            <a:ext cx="4000528" cy="26749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лександр\Desktop\Оксана\манси\20170405_080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5357850" cy="30137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Александр\Desktop\Оксана\манси\20170405_080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786190"/>
            <a:ext cx="4929792" cy="2773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4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472208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3600" dirty="0" smtClean="0"/>
              <a:t>Спасибо за внимание! </a:t>
            </a:r>
            <a:endParaRPr lang="ru-RU" sz="3600" dirty="0"/>
          </a:p>
        </p:txBody>
      </p:sp>
      <p:pic>
        <p:nvPicPr>
          <p:cNvPr id="3" name="Рисунок 2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5" name="Рисунок 4" descr="3219025a3c15be2e27869c67608_pr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556792"/>
            <a:ext cx="7578568" cy="50352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339752" y="404664"/>
            <a:ext cx="6275040" cy="4248472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 В </a:t>
            </a:r>
            <a:r>
              <a:rPr lang="ru-RU" sz="2400" dirty="0" smtClean="0"/>
              <a:t>наше время детям необходимо знать элементарное представление об истории родного края, традициях и культуры быта коренных народов крайнего севера. Только дав ребенку  эти знания, мы можем создать необходимые условия для преемственности, духовной связи поколений, воспитания в каждом ребенке патриота, гражданина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2400" b="1" dirty="0">
              <a:latin typeface="+mn-lt"/>
            </a:endParaRPr>
          </a:p>
        </p:txBody>
      </p:sp>
      <p:pic>
        <p:nvPicPr>
          <p:cNvPr id="5" name="Picture 3" descr="C:\Users\Александр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293096"/>
            <a:ext cx="2733675" cy="2047875"/>
          </a:xfrm>
          <a:prstGeom prst="rect">
            <a:avLst/>
          </a:prstGeom>
          <a:noFill/>
        </p:spPr>
      </p:pic>
      <p:pic>
        <p:nvPicPr>
          <p:cNvPr id="6146" name="Picture 2" descr="C:\Users\Александр\Desktop\b7d664f731914717e1b6468d655c2a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365104"/>
            <a:ext cx="3312368" cy="1981168"/>
          </a:xfrm>
          <a:prstGeom prst="rect">
            <a:avLst/>
          </a:prstGeom>
          <a:noFill/>
        </p:spPr>
      </p:pic>
      <p:pic>
        <p:nvPicPr>
          <p:cNvPr id="8" name="Рисунок 7" descr="c71f0574f9daa418c1b3fb24706.jpg"/>
          <p:cNvPicPr>
            <a:picLocks noChangeAspect="1"/>
          </p:cNvPicPr>
          <p:nvPr/>
        </p:nvPicPr>
        <p:blipFill>
          <a:blip r:embed="rId4" cstate="print"/>
          <a:srcRect t="91982" r="4339"/>
          <a:stretch>
            <a:fillRect/>
          </a:stretch>
        </p:blipFill>
        <p:spPr>
          <a:xfrm rot="5400000">
            <a:off x="-3159224" y="2915816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192288"/>
          </a:xfrm>
        </p:spPr>
        <p:txBody>
          <a:bodyPr/>
          <a:lstStyle/>
          <a:p>
            <a:r>
              <a:rPr lang="ru-RU" sz="3200" dirty="0" smtClean="0"/>
              <a:t>Земля на которой мы живем является исторической родиной </a:t>
            </a:r>
            <a:r>
              <a:rPr lang="ru-RU" sz="3200" dirty="0" err="1" smtClean="0"/>
              <a:t>обско-югорских</a:t>
            </a:r>
            <a:r>
              <a:rPr lang="ru-RU" sz="3200" dirty="0" smtClean="0"/>
              <a:t> </a:t>
            </a:r>
            <a:r>
              <a:rPr lang="ru-RU" sz="3200" dirty="0" err="1" smtClean="0"/>
              <a:t>народностей_</a:t>
            </a:r>
            <a:r>
              <a:rPr lang="ru-RU" sz="3200" dirty="0" smtClean="0"/>
              <a:t>- ханты, манси, ненцев, селькупов</a:t>
            </a:r>
            <a:endParaRPr lang="ru-RU" sz="3200" dirty="0"/>
          </a:p>
        </p:txBody>
      </p:sp>
      <p:pic>
        <p:nvPicPr>
          <p:cNvPr id="5" name="Содержимое 4" descr="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492896"/>
            <a:ext cx="4651966" cy="3548110"/>
          </a:xfrm>
        </p:spPr>
      </p:pic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  <p:pic>
        <p:nvPicPr>
          <p:cNvPr id="7" name="Рисунок 6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10800000">
            <a:off x="539552" y="6318448"/>
            <a:ext cx="8604448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6059016" cy="6858000"/>
          </a:xfrm>
        </p:spPr>
        <p:txBody>
          <a:bodyPr/>
          <a:lstStyle/>
          <a:p>
            <a:pPr algn="l"/>
            <a:r>
              <a:rPr lang="ru-RU" sz="3600" dirty="0" smtClean="0"/>
              <a:t>Цель: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Познакомить с культурой и бытом народов Севера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Задачи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-</a:t>
            </a:r>
            <a:r>
              <a:rPr lang="ru-RU" sz="28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Расширить представления детей об окружающем мире;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Способствовать развитию познавательных интересов;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Воспитание у детей уважения к народам Севера;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Развивать </a:t>
            </a:r>
            <a:r>
              <a:rPr lang="ru-RU" sz="2400" dirty="0">
                <a:solidFill>
                  <a:schemeClr val="tx1"/>
                </a:solidFill>
              </a:rPr>
              <a:t>творческие и интеллектуальные способности детей, их речевую </a:t>
            </a:r>
            <a:r>
              <a:rPr lang="ru-RU" sz="2400" dirty="0" smtClean="0">
                <a:solidFill>
                  <a:schemeClr val="tx1"/>
                </a:solidFill>
              </a:rPr>
              <a:t>культуру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57200" y="1"/>
            <a:ext cx="8229600" cy="1124744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043608" y="980728"/>
            <a:ext cx="8100392" cy="5877272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Познакомить детей  с обычаями и традициями, укладом жизни, народным творчеством ханты и манси.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Развивать у детей чувство уважения, понимание смысла поведения и культуры, особенностей народов крайнего севера.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Учить детей видеть черты национального своеобразия в облике людей, их одежде, украшениях, предметах быта.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Развивать интерес  к народной игре, помочь через игру понять особенности национальной культуры людей</a:t>
            </a:r>
            <a:endParaRPr lang="ru-RU" sz="2400" dirty="0"/>
          </a:p>
        </p:txBody>
      </p:sp>
      <p:pic>
        <p:nvPicPr>
          <p:cNvPr id="4" name="Рисунок 3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-828600" y="1"/>
            <a:ext cx="9972600" cy="1340768"/>
          </a:xfrm>
        </p:spPr>
        <p:txBody>
          <a:bodyPr/>
          <a:lstStyle/>
          <a:p>
            <a:r>
              <a:rPr lang="ru-RU" sz="4400" dirty="0" smtClean="0"/>
              <a:t>Прогнозируемый результат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899592" y="1484784"/>
            <a:ext cx="7992888" cy="4752528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Расширение знаний детей  о промысле, быте традициях, одежде коренных жителей севера, формирование у детей интереса и уважение к национальной культуре, умение раскрывать его красоту и богатство.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Развить продуктивную деятельность детей в творческой деятельности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Расширится активный словарный запас детей</a:t>
            </a:r>
          </a:p>
          <a:p>
            <a:pPr algn="l"/>
            <a:endParaRPr lang="ru-RU" sz="2800" dirty="0" smtClean="0"/>
          </a:p>
          <a:p>
            <a:pPr algn="l"/>
            <a:endParaRPr lang="ru-RU" dirty="0"/>
          </a:p>
        </p:txBody>
      </p:sp>
      <p:pic>
        <p:nvPicPr>
          <p:cNvPr id="4" name="Рисунок 3" descr="c71f0574f9daa418c1b3fb24706.jpg"/>
          <p:cNvPicPr>
            <a:picLocks noChangeAspect="1"/>
          </p:cNvPicPr>
          <p:nvPr/>
        </p:nvPicPr>
        <p:blipFill>
          <a:blip r:embed="rId2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683568" y="1124744"/>
            <a:ext cx="8003232" cy="5733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600" dirty="0" smtClean="0"/>
              <a:t>Подготовительный этап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Определение цели и задач проекта.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Изучение литературы, 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связанной с темой проекта.</a:t>
            </a:r>
            <a:endParaRPr lang="ru-RU" sz="2400" i="1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Составление перспективного плана 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работы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Собрать и систематизировать дидактический материал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Разработать конспекты занятий бесед, экскурсий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Подобрать наглядный материал (Оформление альбомов-слайдов, «орнамент народов ханты и манси»), создать презентации «Ознакомление с одеждой народов севера», «Посмотри как хорош край в котором ты живешь!», «Животный мир 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Югры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»</a:t>
            </a:r>
            <a:endParaRPr lang="ru-RU" sz="2400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Picture 3" descr="C:\Users\Александр\Desktop\neneckiy_flag.gif"/>
          <p:cNvPicPr>
            <a:picLocks noChangeAspect="1" noChangeArrowheads="1"/>
          </p:cNvPicPr>
          <p:nvPr/>
        </p:nvPicPr>
        <p:blipFill>
          <a:blip r:embed="rId2" cstate="print"/>
          <a:srcRect t="56811" r="1411" b="22958"/>
          <a:stretch>
            <a:fillRect/>
          </a:stretch>
        </p:blipFill>
        <p:spPr bwMode="auto">
          <a:xfrm rot="5400000">
            <a:off x="-3108153" y="3108150"/>
            <a:ext cx="6858002" cy="641697"/>
          </a:xfrm>
          <a:prstGeom prst="rect">
            <a:avLst/>
          </a:prstGeom>
          <a:noFill/>
        </p:spPr>
      </p:pic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dirty="0" smtClean="0"/>
              <a:t>Этапы работы: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683568" y="1124744"/>
            <a:ext cx="8003232" cy="5733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600" dirty="0" smtClean="0"/>
              <a:t>Подготовительный этап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Определение цели и задач проекта.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Изучение литературы, 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связанной с темой проекта.</a:t>
            </a:r>
            <a:endParaRPr lang="ru-RU" sz="2400" i="1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>
                <a:solidFill>
                  <a:schemeClr val="tx2"/>
                </a:solidFill>
                <a:latin typeface="Comic Sans MS" pitchFamily="66" charset="0"/>
              </a:rPr>
              <a:t>Составление перспективного плана 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работы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Разработать конспекты занятий бесед, экскурсий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Создать альбом  «Жизнь и быт народов севера»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Создать презентации «Наш край -  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Югра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», «Животный мир 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Югры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Создать мини – 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лэпбук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 «</a:t>
            </a:r>
            <a:r>
              <a:rPr lang="ru-RU" sz="2400" i="1" dirty="0" err="1" smtClean="0">
                <a:solidFill>
                  <a:schemeClr val="tx2"/>
                </a:solidFill>
                <a:latin typeface="Comic Sans MS" pitchFamily="66" charset="0"/>
              </a:rPr>
              <a:t>Югра</a:t>
            </a: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 -  наш край родной»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Оформить родительский уголок  «Народы севера».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Разработать дидактические игры по теме:  «На рыбалку», «Соберем ягоды», « Собери шишки»,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chemeClr val="tx2"/>
                </a:solidFill>
                <a:latin typeface="Comic Sans MS" pitchFamily="66" charset="0"/>
              </a:rPr>
              <a:t>Оформление экспозиции в группе.</a:t>
            </a:r>
          </a:p>
          <a:p>
            <a:pPr>
              <a:buFont typeface="Wingdings" pitchFamily="2" charset="2"/>
              <a:buChar char="v"/>
              <a:defRPr/>
            </a:pPr>
            <a:endParaRPr lang="ru-RU" sz="2400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Picture 3" descr="C:\Users\Александр\Desktop\neneckiy_flag.gif"/>
          <p:cNvPicPr>
            <a:picLocks noChangeAspect="1" noChangeArrowheads="1"/>
          </p:cNvPicPr>
          <p:nvPr/>
        </p:nvPicPr>
        <p:blipFill>
          <a:blip r:embed="rId2" cstate="print"/>
          <a:srcRect t="56811" r="1411" b="22958"/>
          <a:stretch>
            <a:fillRect/>
          </a:stretch>
        </p:blipFill>
        <p:spPr bwMode="auto">
          <a:xfrm rot="5400000">
            <a:off x="-3108153" y="3108150"/>
            <a:ext cx="6858002" cy="641697"/>
          </a:xfrm>
          <a:prstGeom prst="rect">
            <a:avLst/>
          </a:prstGeom>
          <a:noFill/>
        </p:spPr>
      </p:pic>
      <p:pic>
        <p:nvPicPr>
          <p:cNvPr id="6" name="Рисунок 5" descr="c71f0574f9daa418c1b3fb24706.jpg"/>
          <p:cNvPicPr>
            <a:picLocks noChangeAspect="1"/>
          </p:cNvPicPr>
          <p:nvPr/>
        </p:nvPicPr>
        <p:blipFill>
          <a:blip r:embed="rId3" cstate="print"/>
          <a:srcRect t="91982" r="4339"/>
          <a:stretch>
            <a:fillRect/>
          </a:stretch>
        </p:blipFill>
        <p:spPr>
          <a:xfrm rot="5400000">
            <a:off x="-3159224" y="3159224"/>
            <a:ext cx="6858000" cy="53955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6">
      <a:dk1>
        <a:srgbClr val="809296"/>
      </a:dk1>
      <a:lt1>
        <a:srgbClr val="FFFFFF"/>
      </a:lt1>
      <a:dk2>
        <a:srgbClr val="6699FF"/>
      </a:dk2>
      <a:lt2>
        <a:srgbClr val="B3EDFF"/>
      </a:lt2>
      <a:accent1>
        <a:srgbClr val="FF9933"/>
      </a:accent1>
      <a:accent2>
        <a:srgbClr val="FFAA99"/>
      </a:accent2>
      <a:accent3>
        <a:srgbClr val="B8CAFF"/>
      </a:accent3>
      <a:accent4>
        <a:srgbClr val="DADADA"/>
      </a:accent4>
      <a:accent5>
        <a:srgbClr val="FFCAAD"/>
      </a:accent5>
      <a:accent6>
        <a:srgbClr val="E79A8A"/>
      </a:accent6>
      <a:hlink>
        <a:srgbClr val="FFCFAB"/>
      </a:hlink>
      <a:folHlink>
        <a:srgbClr val="CC9900"/>
      </a:folHlink>
    </a:clrScheme>
    <a:fontScheme name="Другая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Чукчи</Template>
  <TotalTime>908</TotalTime>
  <Words>901</Words>
  <Application>Microsoft Office PowerPoint</Application>
  <PresentationFormat>Экран (4:3)</PresentationFormat>
  <Paragraphs>127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Вершина горы</vt:lpstr>
      <vt:lpstr>«Наш край – Югра»  </vt:lpstr>
      <vt:lpstr>Слайд 2</vt:lpstr>
      <vt:lpstr> В наше время детям необходимо знать элементарное представление об истории родного края, традициях и культуры быта коренных народов крайнего севера. Только дав ребенку  эти знания, мы можем создать необходимые условия для преемственности, духовной связи поколений, воспитания в каждом ребенке патриота, гражданина  </vt:lpstr>
      <vt:lpstr>Земля на которой мы живем является исторической родиной обско-югорских народностей_- ханты, манси, ненцев, селькупов</vt:lpstr>
      <vt:lpstr>Цель: Познакомить с культурой и бытом народов Севера   Задачи проекта: - Расширить представления детей об окружающем мире; - Способствовать развитию познавательных интересов; - Воспитание у детей уважения к народам Севера; - Развивать творческие и интеллектуальные способности детей, их речевую культуру</vt:lpstr>
      <vt:lpstr>Задачи</vt:lpstr>
      <vt:lpstr>Прогнозируемый результат</vt:lpstr>
      <vt:lpstr>Этапы работы</vt:lpstr>
      <vt:lpstr>Этапы работы:</vt:lpstr>
      <vt:lpstr>Оформление экспозиции в группе. «Угадай какое дерево?»,  «Где чей хвост?», «Животные нашего леса», «У кормушки», «Кто, что ест?», «Кто что делает?», «Для чего это нужно», «Деревья нашего леса», «Узнай по силуэту»</vt:lpstr>
      <vt:lpstr>Основной этап</vt:lpstr>
      <vt:lpstr>Заключительный этап</vt:lpstr>
      <vt:lpstr>Перспективный план работы  </vt:lpstr>
      <vt:lpstr>Выполнение проекта</vt:lpstr>
      <vt:lpstr>Художественно- эстетическое развитие</vt:lpstr>
      <vt:lpstr>Продуктивная деятельность</vt:lpstr>
      <vt:lpstr>Познание</vt:lpstr>
      <vt:lpstr>Познавательное развитие с использованием ИКТ</vt:lpstr>
      <vt:lpstr>Физическое развитие</vt:lpstr>
      <vt:lpstr>Оформление уголка «Наш край - Югра»</vt:lpstr>
      <vt:lpstr>Слайд 21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«Культура и быт народов Крайнего Севера  России»  Проект старшей группы №5 «Солнышко»</dc:title>
  <dc:creator>Admin</dc:creator>
  <cp:lastModifiedBy>Александр</cp:lastModifiedBy>
  <cp:revision>100</cp:revision>
  <dcterms:created xsi:type="dcterms:W3CDTF">2012-02-19T08:50:35Z</dcterms:created>
  <dcterms:modified xsi:type="dcterms:W3CDTF">2018-07-06T17:11:11Z</dcterms:modified>
</cp:coreProperties>
</file>