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5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5C3E"/>
    <a:srgbClr val="6A7C5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28AE9-CB8D-4502-9BAC-C4BF18FFD63F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594EA-4E79-4CFC-BAB7-5212A85C0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1DC9-9355-43F4-9D95-87529A9C6A0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A9EFF-6C25-41F2-ABCE-A66DD0219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1DC9-9355-43F4-9D95-87529A9C6A0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A9EFF-6C25-41F2-ABCE-A66DD0219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1DC9-9355-43F4-9D95-87529A9C6A0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A9EFF-6C25-41F2-ABCE-A66DD0219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1DC9-9355-43F4-9D95-87529A9C6A0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A9EFF-6C25-41F2-ABCE-A66DD0219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1DC9-9355-43F4-9D95-87529A9C6A0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A9EFF-6C25-41F2-ABCE-A66DD0219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1DC9-9355-43F4-9D95-87529A9C6A0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A9EFF-6C25-41F2-ABCE-A66DD0219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1DC9-9355-43F4-9D95-87529A9C6A0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A9EFF-6C25-41F2-ABCE-A66DD0219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1DC9-9355-43F4-9D95-87529A9C6A0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A9EFF-6C25-41F2-ABCE-A66DD0219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1DC9-9355-43F4-9D95-87529A9C6A0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A9EFF-6C25-41F2-ABCE-A66DD0219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1DC9-9355-43F4-9D95-87529A9C6A0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A9EFF-6C25-41F2-ABCE-A66DD0219E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1DC9-9355-43F4-9D95-87529A9C6A0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D0A9EFF-6C25-41F2-ABCE-A66DD0219E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651DC9-9355-43F4-9D95-87529A9C6A0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0A9EFF-6C25-41F2-ABCE-A66DD0219E4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357158" y="1571612"/>
            <a:ext cx="8458200" cy="1350643"/>
          </a:xfrm>
        </p:spPr>
        <p:txBody>
          <a:bodyPr>
            <a:normAutofit fontScale="90000"/>
          </a:bodyPr>
          <a:lstStyle/>
          <a:p>
            <a:pPr algn="r"/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ПЕРВЫМ ДЕЛОМ САМОЛЕТЫ… 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85728"/>
            <a:ext cx="7715304" cy="71438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МУНИЦИПАЛЬНОЕ ОБРАЗОВАТЕЛЬНОЕ УЧРЕЖДЕНИЕ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ДУБКОВСКАЯ СРЕДНЯЯ ОБЩЕОБРАЗОВАТЕЛЬНАЯ ШКОЛА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ПЕРЕСЛАВСКОГО МУНИЦИПАЛЬНОГО РАЙОНА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5074" y="3571876"/>
            <a:ext cx="27072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Работу выполнили</a:t>
            </a:r>
          </a:p>
          <a:p>
            <a:r>
              <a:rPr lang="ru-RU" sz="1400" dirty="0" smtClean="0"/>
              <a:t>обучающиеся 10 класса:</a:t>
            </a:r>
          </a:p>
          <a:p>
            <a:r>
              <a:rPr lang="ru-RU" sz="1400" dirty="0" smtClean="0"/>
              <a:t>Бабаева А. Беляев П., </a:t>
            </a:r>
          </a:p>
          <a:p>
            <a:r>
              <a:rPr lang="ru-RU" sz="1400" dirty="0" err="1" smtClean="0"/>
              <a:t>Клименко</a:t>
            </a:r>
            <a:r>
              <a:rPr lang="ru-RU" sz="1400" dirty="0" smtClean="0"/>
              <a:t> В., Фадеева Т. </a:t>
            </a:r>
          </a:p>
          <a:p>
            <a:endParaRPr lang="ru-RU" sz="1400" dirty="0" smtClean="0"/>
          </a:p>
          <a:p>
            <a:r>
              <a:rPr lang="ru-RU" sz="1400" dirty="0" smtClean="0"/>
              <a:t>Руководитель:</a:t>
            </a:r>
          </a:p>
          <a:p>
            <a:r>
              <a:rPr lang="ru-RU" sz="1400" dirty="0" smtClean="0"/>
              <a:t>Беляев А.А. </a:t>
            </a:r>
          </a:p>
          <a:p>
            <a:r>
              <a:rPr lang="ru-RU" sz="1400" dirty="0" smtClean="0"/>
              <a:t>учитель первой </a:t>
            </a:r>
          </a:p>
          <a:p>
            <a:r>
              <a:rPr lang="ru-RU" sz="1400" dirty="0" smtClean="0"/>
              <a:t>квалификационной </a:t>
            </a:r>
          </a:p>
          <a:p>
            <a:r>
              <a:rPr lang="ru-RU" sz="1400" dirty="0" smtClean="0"/>
              <a:t>категории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461448" y="6000768"/>
            <a:ext cx="1090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п. Дубки</a:t>
            </a:r>
          </a:p>
          <a:p>
            <a:pPr algn="ctr"/>
            <a:r>
              <a:rPr lang="ru-RU" dirty="0" smtClean="0"/>
              <a:t>2015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507288" cy="852704"/>
          </a:xfrm>
        </p:spPr>
        <p:txBody>
          <a:bodyPr>
            <a:normAutofit/>
          </a:bodyPr>
          <a:lstStyle/>
          <a:p>
            <a:r>
              <a:rPr lang="ru-RU" b="1" dirty="0" smtClean="0"/>
              <a:t>Революция самолётостроения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941168"/>
            <a:ext cx="8435280" cy="1916832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После окончания Первой мировой войны развитие военной авиации не прекратилось. В первой половине и середине 30-х годов в конструкции самолетов произошли революционные изменения. Скоростной моноплан середины 30-х отличался от биплана начала 20-х годов не меньше, чем последний — от самолета братьев Райт.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4578" name="Picture 2" descr="C:\Users\1\Desktop\Творческое задание\полет самолета братьев Рай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3203848" cy="2049337"/>
          </a:xfrm>
          <a:prstGeom prst="rect">
            <a:avLst/>
          </a:prstGeom>
          <a:noFill/>
        </p:spPr>
      </p:pic>
      <p:pic>
        <p:nvPicPr>
          <p:cNvPr id="24580" name="Picture 4" descr="C:\Users\1\Desktop\Творческое задание\Полет самолета 20-х год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158533"/>
            <a:ext cx="3096344" cy="1992258"/>
          </a:xfrm>
          <a:prstGeom prst="rect">
            <a:avLst/>
          </a:prstGeom>
          <a:noFill/>
        </p:spPr>
      </p:pic>
      <p:pic>
        <p:nvPicPr>
          <p:cNvPr id="24582" name="Picture 6" descr="C:\Users\1\Desktop\Творческое задание\Полет И-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985201"/>
            <a:ext cx="2987824" cy="2014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b="1" dirty="0" smtClean="0"/>
              <a:t>Небо Испании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085184"/>
            <a:ext cx="8435280" cy="1656184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Во второй половине 1930-х гг. СССР неоднократно оказывал военную помощь дружественным странам перед лицом военной агрессии со стороны Германии и Японии, подписавших в ноябре 1936 г. «Антикоминтерновский пакт». Небо Испании защищали истребители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И-15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И-16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25602" name="Picture 2" descr="C:\Users\1\Desktop\Творческое задание\И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36912"/>
            <a:ext cx="4257085" cy="2401262"/>
          </a:xfrm>
          <a:prstGeom prst="rect">
            <a:avLst/>
          </a:prstGeom>
          <a:noFill/>
        </p:spPr>
      </p:pic>
      <p:pic>
        <p:nvPicPr>
          <p:cNvPr id="25604" name="Picture 4" descr="C:\Users\1\Desktop\Творческое задание\И-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412776"/>
            <a:ext cx="4525888" cy="286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Начало Второй мировой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373216"/>
            <a:ext cx="8435280" cy="1368152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Встреча наших самолетов с германским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Messerschmitt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BF-109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 конце Гражданской войны в Испании (июль 1936 – апрель 1939) показала, что необходима разработка новых машин. Ими стали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ЛаГГ-3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Як-1</a:t>
            </a:r>
          </a:p>
          <a:p>
            <a:pPr algn="just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26626" name="Picture 2" descr="C:\Users\1\Desktop\Творческое задание\Messerschmitt BF-109 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84784"/>
            <a:ext cx="3819937" cy="2088232"/>
          </a:xfrm>
          <a:prstGeom prst="rect">
            <a:avLst/>
          </a:prstGeom>
          <a:noFill/>
        </p:spPr>
      </p:pic>
      <p:pic>
        <p:nvPicPr>
          <p:cNvPr id="26627" name="Picture 3" descr="C:\Users\1\Desktop\Творческое задание\ЛаГГ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81848"/>
            <a:ext cx="3491880" cy="2227285"/>
          </a:xfrm>
          <a:prstGeom prst="rect">
            <a:avLst/>
          </a:prstGeom>
          <a:noFill/>
        </p:spPr>
      </p:pic>
      <p:pic>
        <p:nvPicPr>
          <p:cNvPr id="26628" name="Picture 4" descr="C:\Users\1\Desktop\Творческое задание\Як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8220" y="3212976"/>
            <a:ext cx="3215780" cy="2154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b="1" dirty="0" smtClean="0"/>
              <a:t>Рождение легенды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2564904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ЛаГГ-3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отличало от других самолетов: мощное вооружение, высокая живучесть, минимальное использование дефицитных материалов — основной материал сосна, березовый шпон, фанера и модифицированная смолами древесина . Оснащение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ЛаГГ-3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новым мощным двигателем в корне изменило этот самолет. Так появился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Ла-5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а затем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Ла-7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Последний наряду с Як-3 считался лучшим воздушным бойцом.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Lavochkin, Gorbunov, Gudkov, LaGG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1"/>
            <a:ext cx="4499992" cy="2350873"/>
          </a:xfrm>
          <a:prstGeom prst="rect">
            <a:avLst/>
          </a:prstGeom>
          <a:noFill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996" y="1566142"/>
            <a:ext cx="4468004" cy="229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Лучший истребитель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365104"/>
            <a:ext cx="8507288" cy="2304256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советских ВВС на завершающем этапе войны не было самолета более популярного, чем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Як-3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В то время это был самый легкий истребитель. Французские летчики полка «Нормандия-Неман», воевавшие на Як-3, так отзывались о его боевых возможностях: «Як-3 дает вам полное превосходство над немцами. На Як-3 вдвоем можно драться против четверых, а вчетвером — против шестнадцати!» </a:t>
            </a:r>
          </a:p>
          <a:p>
            <a:endParaRPr lang="ru-RU" dirty="0"/>
          </a:p>
        </p:txBody>
      </p:sp>
      <p:pic>
        <p:nvPicPr>
          <p:cNvPr id="27650" name="Picture 2" descr="C:\Users\1\Desktop\Творческое задание\Як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556792"/>
            <a:ext cx="371122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Реактивная тяга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77072"/>
            <a:ext cx="8507288" cy="278092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 концу войны самолеты с поршневыми двигателями и воздушными винтами подошли к пределу своего развития. Дальнейшее наращивание энерговооруженности и совершенствование аэродинамики давались все труднее и приносили все меньший эффект.  Выход из этого тупика сулила радикальная смена принципа создания тяги — переход от винтовых силовых установок к реактивным. В октябре 1944  года в Германии было сформировано подразделение реактивных истребителей 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Messerschmitt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Me.262.</a:t>
            </a:r>
          </a:p>
          <a:p>
            <a:endParaRPr lang="ru-RU" dirty="0"/>
          </a:p>
        </p:txBody>
      </p:sp>
      <p:pic>
        <p:nvPicPr>
          <p:cNvPr id="28674" name="Picture 2" descr="C:\Users\1\Desktop\Творческое задание\Ме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12776"/>
            <a:ext cx="5525120" cy="2652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Полет Метеора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013176"/>
            <a:ext cx="8507288" cy="172819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Первый британский реактивный истребитель, единственный реактивный самолёт союзников, принимавший участие во Второй мировой войне  —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Глостер Метеор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(англ.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Gloster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Meteor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  — применялся в основном для перехвата крылатых ракет Фау-1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47525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Первый! Реактивный!! Советский!!!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89240"/>
            <a:ext cx="8229600" cy="115212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Первый советский турбореактивный истребитель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МиГ-9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разработаный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 ОКБ Микояна и Гуревича, совершил первый полёт 24 апреля 1946 года. </a:t>
            </a:r>
          </a:p>
          <a:p>
            <a:endParaRPr lang="ru-RU" dirty="0"/>
          </a:p>
        </p:txBody>
      </p:sp>
      <p:pic>
        <p:nvPicPr>
          <p:cNvPr id="29698" name="Picture 2" descr="C:\Users\1\Desktop\Творческое задание\МиГ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060848"/>
            <a:ext cx="6474296" cy="3326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44644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После окончания Второй мировой войны началась эпоха реактивных истребителей.</a:t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Но это уже другая история!!!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Источники информации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92500" lnSpcReduction="10000"/>
          </a:bodyPr>
          <a:lstStyle/>
          <a:p>
            <a:r>
              <a:rPr lang="ru-RU" sz="1200" dirty="0" smtClean="0"/>
              <a:t>Слайд 3 </a:t>
            </a:r>
            <a:r>
              <a:rPr lang="de-DE" sz="1200" dirty="0" smtClean="0"/>
              <a:t>http://c2.kommersant.ru/Issues.photo/AUTO/2012/003/KAV_000617_00013_1_t210.jpg</a:t>
            </a:r>
            <a:endParaRPr lang="ru-RU" sz="1200" dirty="0" smtClean="0"/>
          </a:p>
          <a:p>
            <a:r>
              <a:rPr lang="ru-RU" sz="1200" dirty="0" smtClean="0"/>
              <a:t>Слайд 4 -http://imgfotki.yandex.ru/get/6807/141128800.296/0_da271_c0a3dc31_orig.jpg.</a:t>
            </a:r>
          </a:p>
          <a:p>
            <a:r>
              <a:rPr lang="ru-RU" sz="1200" dirty="0" smtClean="0"/>
              <a:t>Слайд 5 –http://img1.liveinternet.ru/images/attach/c/8/102/72/102072873_large_IllyaMuromec1.jpg</a:t>
            </a:r>
          </a:p>
          <a:p>
            <a:r>
              <a:rPr lang="ru-RU" sz="1200" dirty="0" smtClean="0"/>
              <a:t>Слайд 6 –http://war-arms.info/media/k2/items/cache/2e79051f535b06583dfeaa47b4b5b74c_XL.jpg</a:t>
            </a:r>
          </a:p>
          <a:p>
            <a:r>
              <a:rPr lang="ru-RU" sz="1200" dirty="0" smtClean="0"/>
              <a:t>Слайд 7 –http://img.cz.prg.cmestatic.com/media/images/600xX/Feb2012/946329.jpg?d41d</a:t>
            </a:r>
          </a:p>
          <a:p>
            <a:r>
              <a:rPr lang="ru-RU" sz="1200" dirty="0" smtClean="0"/>
              <a:t>Слайд 8 –http://www.airwar.ru/image/idop/fww1/albd3/albd3-1.jpg</a:t>
            </a:r>
          </a:p>
          <a:p>
            <a:r>
              <a:rPr lang="ru-RU" sz="1200" dirty="0" smtClean="0"/>
              <a:t>Слайд 9 –http://www.warhistoryonline.com/wp-content/uploads/2014/04/A-Fighter-Plane-from-WWI-is-Completely-Replicated.jpg</a:t>
            </a:r>
          </a:p>
          <a:p>
            <a:pPr>
              <a:buNone/>
            </a:pPr>
            <a:r>
              <a:rPr lang="ru-RU" sz="1200" dirty="0" smtClean="0"/>
              <a:t>                     - http://www.ctie.monash.edu.au/hargrave/images/sopwith_camel_1stproto_750.jpg</a:t>
            </a:r>
          </a:p>
          <a:p>
            <a:pPr>
              <a:buNone/>
            </a:pPr>
            <a:r>
              <a:rPr lang="ru-RU" sz="1200" dirty="0" smtClean="0"/>
              <a:t>                     - http://flyingmachines.ru/Images7/01-Istreb-1/29-SPAD_S12-2.jpg</a:t>
            </a:r>
          </a:p>
          <a:p>
            <a:r>
              <a:rPr lang="ru-RU" sz="1200" dirty="0" smtClean="0"/>
              <a:t>Слайд 10 –http://s60.radikal.ru/i169/1211/27/4f4778543067.jpg</a:t>
            </a:r>
          </a:p>
          <a:p>
            <a:pPr>
              <a:buNone/>
            </a:pPr>
            <a:r>
              <a:rPr lang="ru-RU" sz="1200" dirty="0" smtClean="0"/>
              <a:t>                       - http://flyingmachines.ru/Images7/Fighters/506-2.jpg</a:t>
            </a:r>
          </a:p>
          <a:p>
            <a:pPr>
              <a:buNone/>
            </a:pPr>
            <a:r>
              <a:rPr lang="ru-RU" sz="1200" dirty="0" smtClean="0"/>
              <a:t>                       - http://www.ovvakul.ru/userfiles/images/1847589.jpg</a:t>
            </a:r>
          </a:p>
          <a:p>
            <a:r>
              <a:rPr lang="ru-RU" sz="1200" dirty="0" smtClean="0"/>
              <a:t>Слайд 11 –http://www.istpravda.ru/upload/medialibrary/a44/a44f40e3eb181c6ac7db993f6eebb55a.jpg</a:t>
            </a:r>
          </a:p>
          <a:p>
            <a:pPr>
              <a:buNone/>
            </a:pPr>
            <a:r>
              <a:rPr lang="ru-RU" sz="1200" dirty="0" smtClean="0"/>
              <a:t>                      - http://forum.valka.cz/attachments/3588/I-16_typ_18__ernomo_sk__flotila.jpg</a:t>
            </a:r>
          </a:p>
          <a:p>
            <a:r>
              <a:rPr lang="ru-RU" sz="1200" dirty="0" smtClean="0"/>
              <a:t>Слайд 12 –http://static4.wikia.nocookie.net/__cb20131109170127/fhsw/images/d/d2/Bf-109g6real.jpg</a:t>
            </a:r>
          </a:p>
          <a:p>
            <a:pPr>
              <a:buNone/>
            </a:pPr>
            <a:r>
              <a:rPr lang="ru-RU" sz="1200" dirty="0" smtClean="0"/>
              <a:t>                        - http://albumwar2.com/wp-content/uploads/2013/02/39840.jpg</a:t>
            </a:r>
          </a:p>
          <a:p>
            <a:pPr>
              <a:buNone/>
            </a:pPr>
            <a:r>
              <a:rPr lang="ru-RU" sz="1200" dirty="0" smtClean="0"/>
              <a:t>                        - http://airpages.consect.ru/img/yak1_1.jpg</a:t>
            </a:r>
          </a:p>
          <a:p>
            <a:r>
              <a:rPr lang="ru-RU" sz="1200" dirty="0" smtClean="0"/>
              <a:t>Слайд 13 -</a:t>
            </a:r>
            <a:r>
              <a:rPr lang="de-DE" sz="1200" dirty="0" smtClean="0"/>
              <a:t> http</a:t>
            </a:r>
            <a:r>
              <a:rPr lang="ru-RU" sz="1200" dirty="0" smtClean="0"/>
              <a:t>://</a:t>
            </a:r>
            <a:r>
              <a:rPr lang="de-DE" sz="1200" dirty="0" err="1" smtClean="0"/>
              <a:t>www</a:t>
            </a:r>
            <a:r>
              <a:rPr lang="ru-RU" sz="1200" dirty="0" smtClean="0"/>
              <a:t>.</a:t>
            </a:r>
            <a:r>
              <a:rPr lang="de-DE" sz="1200" dirty="0" err="1" smtClean="0"/>
              <a:t>libma</a:t>
            </a:r>
            <a:r>
              <a:rPr lang="ru-RU" sz="1200" dirty="0" smtClean="0"/>
              <a:t>.</a:t>
            </a:r>
            <a:r>
              <a:rPr lang="de-DE" sz="1200" dirty="0" err="1" smtClean="0"/>
              <a:t>ru</a:t>
            </a:r>
            <a:r>
              <a:rPr lang="ru-RU" sz="1200" dirty="0" smtClean="0"/>
              <a:t>/</a:t>
            </a:r>
            <a:r>
              <a:rPr lang="de-DE" sz="1200" dirty="0" err="1" smtClean="0"/>
              <a:t>transport</a:t>
            </a:r>
            <a:r>
              <a:rPr lang="ru-RU" sz="1200" dirty="0" smtClean="0"/>
              <a:t>_</a:t>
            </a:r>
            <a:r>
              <a:rPr lang="de-DE" sz="1200" dirty="0" smtClean="0"/>
              <a:t>i</a:t>
            </a:r>
            <a:r>
              <a:rPr lang="ru-RU" sz="1200" dirty="0" smtClean="0"/>
              <a:t>_</a:t>
            </a:r>
            <a:r>
              <a:rPr lang="de-DE" sz="1200" dirty="0" err="1" smtClean="0"/>
              <a:t>aviacija</a:t>
            </a:r>
            <a:r>
              <a:rPr lang="ru-RU" sz="1200" dirty="0" smtClean="0"/>
              <a:t>/</a:t>
            </a:r>
            <a:r>
              <a:rPr lang="de-DE" sz="1200" dirty="0" err="1" smtClean="0"/>
              <a:t>yenciklopedija</a:t>
            </a:r>
            <a:r>
              <a:rPr lang="ru-RU" sz="1200" dirty="0" smtClean="0"/>
              <a:t>_</a:t>
            </a:r>
            <a:r>
              <a:rPr lang="de-DE" sz="1200" dirty="0" err="1" smtClean="0"/>
              <a:t>sovremennoi</a:t>
            </a:r>
            <a:r>
              <a:rPr lang="ru-RU" sz="1200" dirty="0" smtClean="0"/>
              <a:t>_</a:t>
            </a:r>
            <a:r>
              <a:rPr lang="de-DE" sz="1200" dirty="0" err="1" smtClean="0"/>
              <a:t>voennoi</a:t>
            </a:r>
            <a:r>
              <a:rPr lang="ru-RU" sz="1200" dirty="0" smtClean="0"/>
              <a:t>_</a:t>
            </a:r>
            <a:r>
              <a:rPr lang="de-DE" sz="1200" dirty="0" err="1" smtClean="0"/>
              <a:t>aviacii</a:t>
            </a:r>
            <a:r>
              <a:rPr lang="ru-RU" sz="1200" dirty="0" smtClean="0"/>
              <a:t>_1945_2002_</a:t>
            </a:r>
            <a:r>
              <a:rPr lang="de-DE" sz="1200" dirty="0" err="1" smtClean="0"/>
              <a:t>ch</a:t>
            </a:r>
            <a:r>
              <a:rPr lang="ru-RU" sz="1200" dirty="0" smtClean="0"/>
              <a:t>_1_ </a:t>
            </a:r>
            <a:r>
              <a:rPr lang="de-DE" sz="1200" dirty="0" err="1" smtClean="0"/>
              <a:t>samolety</a:t>
            </a:r>
            <a:r>
              <a:rPr lang="ru-RU" sz="1200" dirty="0" smtClean="0"/>
              <a:t>/</a:t>
            </a:r>
            <a:r>
              <a:rPr lang="de-DE" sz="1200" dirty="0" err="1" smtClean="0"/>
              <a:t>pic</a:t>
            </a:r>
            <a:r>
              <a:rPr lang="ru-RU" sz="1200" dirty="0" smtClean="0"/>
              <a:t>_47.</a:t>
            </a:r>
            <a:r>
              <a:rPr lang="de-DE" sz="1200" dirty="0" err="1" smtClean="0"/>
              <a:t>jpg</a:t>
            </a: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                        - </a:t>
            </a:r>
            <a:r>
              <a:rPr lang="de-DE" sz="1200" dirty="0" smtClean="0"/>
              <a:t>http://armyman.info/uploads/posts/2013-12/1387729480_7.jpg</a:t>
            </a:r>
            <a:endParaRPr lang="ru-RU" sz="1200" dirty="0" smtClean="0"/>
          </a:p>
          <a:p>
            <a:r>
              <a:rPr lang="ru-RU" sz="1200" dirty="0" smtClean="0"/>
              <a:t>Слайд 14 –http://vladnews.ru/uploads/news/2013/11/05/b51370f61d28c2adca29b67c5920d961.jpg</a:t>
            </a:r>
          </a:p>
          <a:p>
            <a:r>
              <a:rPr lang="ru-RU" sz="1200" dirty="0" smtClean="0"/>
              <a:t>Слайд 15 –http://www.airventure.de/newspics/me262A-2a_photo2.jpg</a:t>
            </a:r>
          </a:p>
          <a:p>
            <a:r>
              <a:rPr lang="ru-RU" sz="1200" dirty="0" smtClean="0"/>
              <a:t>Слайд 16 –http://upload.wikimedia.org/wikipedia/commons/5/5e/Gloster_Meteor_F.8_EG-121_Belgian_A.F._BLA_06.09.55_edited-2.jpg</a:t>
            </a:r>
          </a:p>
          <a:p>
            <a:r>
              <a:rPr lang="ru-RU" sz="1200" dirty="0" smtClean="0"/>
              <a:t>Слайд 17 - http://media.vorotila.ru/ru/items/t1@041383cc-e57f-4b3a-b208-c24d942792f9/MiG9---pervyy-sovetskiy-turboreaktivnyy-istrebitel-podnyavshiysya-v-vozduh.jpg</a:t>
            </a:r>
            <a:endParaRPr lang="ru-RU" sz="1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47248" cy="1188368"/>
          </a:xfrm>
        </p:spPr>
        <p:txBody>
          <a:bodyPr/>
          <a:lstStyle/>
          <a:p>
            <a:pPr algn="r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АННОТАЦИЯ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Еще в глубокой древности человек мечтал летать как птица. Известны изображения крылатых людей эпохи каменного века, сказания и мифы о колесницах, в которые запряжены орлы, сказки о коврах-самолётах, легенда о Дедале и его сыне Икаре. С развитием науки возможность воздушных полетов стала занимать умы ученых. Целый ряд стран в XIX веке вел работы по конструированию летательных аппаратов с мотором. Первый в истории полет на моторном аппарате  совершили братья Райт 14 декабря 1903 года. После их триумфа самолетостроение начало развиваться очень быстрыми темпами. В 1914 году все страны мира вступили в войну с самолётами без вооружения за исключением личного оружия пилотов. С этого момента начинается наша история…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88368"/>
          </a:xfrm>
        </p:spPr>
        <p:txBody>
          <a:bodyPr/>
          <a:lstStyle/>
          <a:p>
            <a:pPr algn="ctr"/>
            <a:r>
              <a:rPr lang="ru-RU" sz="4400" b="1" dirty="0" smtClean="0"/>
              <a:t>Первым делом самолёты…</a:t>
            </a:r>
            <a:endParaRPr lang="ru-RU" dirty="0">
              <a:solidFill>
                <a:srgbClr val="4E5C3E"/>
              </a:solidFill>
            </a:endParaRPr>
          </a:p>
        </p:txBody>
      </p:sp>
      <p:pic>
        <p:nvPicPr>
          <p:cNvPr id="17410" name="Picture 2" descr="Первым делом - самолеты От автомобиля до самолета и обр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6937124" cy="5183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936104"/>
          </a:xfrm>
        </p:spPr>
        <p:txBody>
          <a:bodyPr/>
          <a:lstStyle/>
          <a:p>
            <a:pPr algn="ctr"/>
            <a:r>
              <a:rPr lang="ru-RU" b="1" dirty="0" smtClean="0"/>
              <a:t>Первый полёт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5301208"/>
            <a:ext cx="8363272" cy="136815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Первый в истории полет на моторном аппарате  совершили братья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Уилбур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Орвил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Райт 14 декабря 1903 года. Их самолет «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Флайер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» после первого старта пробыл в воздухе 12 секунд, а после четвёртого – 59.</a:t>
            </a:r>
          </a:p>
          <a:p>
            <a:endParaRPr lang="ru-RU" dirty="0"/>
          </a:p>
        </p:txBody>
      </p:sp>
      <p:pic>
        <p:nvPicPr>
          <p:cNvPr id="1027" name="Picture 3" descr="C:\Users\1\Desktop\Творческое задание\Первый полет братьев Рай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5943774" cy="3760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92471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Перед войной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229200"/>
            <a:ext cx="8373616" cy="142151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К началу Первой мировой войны Россия имела самый большой авиационный флот в мире из 263 самолетов. В том числе 4 «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Ильи Муромца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», единственные в мире на то время серийные многомоторные самолеты. </a:t>
            </a:r>
          </a:p>
          <a:p>
            <a:endParaRPr lang="ru-RU" dirty="0"/>
          </a:p>
        </p:txBody>
      </p:sp>
      <p:pic>
        <p:nvPicPr>
          <p:cNvPr id="2050" name="Picture 2" descr="C:\Users\1\Desktop\Творческое задание\Илья Муроме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6535849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b="1" dirty="0" smtClean="0"/>
              <a:t>Первый истребитель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97152"/>
            <a:ext cx="8373616" cy="206084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В 1914 году все страны мира вступили в войну с самолётами без всяческого вооружения за исключением личного оружия пилотов. Первым истребителем в мире стал британский </a:t>
            </a:r>
            <a:r>
              <a:rPr lang="ru-RU" sz="2200" b="1" dirty="0" err="1" smtClean="0">
                <a:latin typeface="Arial" pitchFamily="34" charset="0"/>
                <a:cs typeface="Arial" pitchFamily="34" charset="0"/>
              </a:rPr>
              <a:t>Vickers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F.B.5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специально построенный для воздушного боя с помощью закрепленного на турели пулемёта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war-arms.info/media/k2/items/cache/2e79051f535b06583dfeaa47b4b5b74c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5964037" cy="3068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b="1" dirty="0" smtClean="0"/>
              <a:t>Стреляем через винт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157192"/>
            <a:ext cx="8363272" cy="1512168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Летом 1915 года фирма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Фоккер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 разработала и установила на истребитель  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Fokker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E.I.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синхронизатор, позволяющий стрелять через вращающийся винт самолета. Это увеличило точность и скорострельность оружия. 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C:\Users\1\Desktop\Творческое задание\946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523669"/>
            <a:ext cx="4962128" cy="360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b="1" dirty="0" smtClean="0"/>
              <a:t>Гонка вооружений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129614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Истребители-бипланы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Albatros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D.II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появившиеся в августе 1916 года, позволили немцам получить значительное техническое преимущество за счёт более прочного, легкого и обтекаемого фюзеляжа.</a:t>
            </a:r>
          </a:p>
          <a:p>
            <a:endParaRPr lang="ru-RU" dirty="0"/>
          </a:p>
        </p:txBody>
      </p:sp>
      <p:pic>
        <p:nvPicPr>
          <p:cNvPr id="4" name="Picture 2" descr="C:\Users\1\Desktop\Творческое задание\Альбатрос Д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9" y="1612478"/>
            <a:ext cx="4914206" cy="3472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Ответ Антанты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301208"/>
            <a:ext cx="8507288" cy="155679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Новые истребители 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Royal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Aircraft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Factory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S.E.5,  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Sopwith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Camel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SPAD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поступившие в войска летом 1917 года, позволили восстановить положение дел в воздушной войне. Главным преимуществом Антанты стало лучшее состояние англо-французского двигателестроения.</a:t>
            </a:r>
          </a:p>
          <a:p>
            <a:endParaRPr lang="ru-RU" dirty="0"/>
          </a:p>
        </p:txBody>
      </p:sp>
      <p:pic>
        <p:nvPicPr>
          <p:cNvPr id="23554" name="Picture 2" descr="C:\Users\1\Desktop\Творческое задание\Royal Aircraft Factory S.E.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3264363" cy="2448272"/>
          </a:xfrm>
          <a:prstGeom prst="rect">
            <a:avLst/>
          </a:prstGeom>
          <a:noFill/>
        </p:spPr>
      </p:pic>
      <p:pic>
        <p:nvPicPr>
          <p:cNvPr id="23555" name="Picture 3" descr="C:\Users\1\Desktop\Творческое задание\Sopwith Cam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284984"/>
            <a:ext cx="3722840" cy="1851492"/>
          </a:xfrm>
          <a:prstGeom prst="rect">
            <a:avLst/>
          </a:prstGeom>
          <a:noFill/>
        </p:spPr>
      </p:pic>
      <p:pic>
        <p:nvPicPr>
          <p:cNvPr id="23556" name="Picture 4" descr="C:\Users\1\Desktop\Творческое задание\SP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484784"/>
            <a:ext cx="3419872" cy="2135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400</TotalTime>
  <Words>834</Words>
  <Application>Microsoft Office PowerPoint</Application>
  <PresentationFormat>Экран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ПЕРВЫМ ДЕЛОМ САМОЛЕТЫ… </vt:lpstr>
      <vt:lpstr>АННОТАЦИЯ</vt:lpstr>
      <vt:lpstr>Первым делом самолёты…</vt:lpstr>
      <vt:lpstr>Первый полёт</vt:lpstr>
      <vt:lpstr>Перед войной</vt:lpstr>
      <vt:lpstr>Первый истребитель</vt:lpstr>
      <vt:lpstr>Стреляем через винт</vt:lpstr>
      <vt:lpstr>Гонка вооружений</vt:lpstr>
      <vt:lpstr>Ответ Антанты</vt:lpstr>
      <vt:lpstr>Революция самолётостроения</vt:lpstr>
      <vt:lpstr>Небо Испании</vt:lpstr>
      <vt:lpstr>Начало Второй мировой</vt:lpstr>
      <vt:lpstr>Рождение легенды</vt:lpstr>
      <vt:lpstr>Лучший истребитель</vt:lpstr>
      <vt:lpstr>Реактивная тяга</vt:lpstr>
      <vt:lpstr>Полет Метеора</vt:lpstr>
      <vt:lpstr>Первый! Реактивный!! Советский!!!</vt:lpstr>
      <vt:lpstr>После окончания Второй мировой войны началась эпоха реактивных истребителей.   Но это уже другая история!!!</vt:lpstr>
      <vt:lpstr>Источники информации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3</cp:lastModifiedBy>
  <cp:revision>76</cp:revision>
  <dcterms:created xsi:type="dcterms:W3CDTF">2015-04-02T15:14:00Z</dcterms:created>
  <dcterms:modified xsi:type="dcterms:W3CDTF">2018-07-06T07:34:42Z</dcterms:modified>
</cp:coreProperties>
</file>