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FFFF66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DACD384-E44A-4D1C-9A61-D1B33FB0F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0D784-BEE3-4E70-93F3-2BB677C3F7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67C0-A871-4487-AB24-DB5470DFBF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939E4-3A0D-4603-899A-290344C82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696F974-41D0-4FBC-B1F1-4743DB01E4A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DCE20FA-A430-443E-B925-CA93DB808D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8B7CF7C-9E98-4E3B-917E-14A5B8562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4E6AF-134B-4C44-A925-5C5E43717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9A5951E-ED30-4AFB-ADB2-898C63EB8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9C62418-82D6-4C8A-B915-0079441C6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3C85CCF-171A-472A-BD5E-5DDE8D7650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46A2F39-9DC4-4DC9-98EC-87E6C1418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92275"/>
            <a:ext cx="7846640" cy="2384797"/>
          </a:xfrm>
        </p:spPr>
        <p:txBody>
          <a:bodyPr/>
          <a:lstStyle/>
          <a:p>
            <a:r>
              <a:rPr lang="ru-RU" sz="6600" i="1" dirty="0">
                <a:solidFill>
                  <a:schemeClr val="folHlink"/>
                </a:solidFill>
              </a:rPr>
              <a:t>Правила игры в футбол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277813"/>
            <a:ext cx="7715250" cy="703262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chemeClr val="folHlink"/>
                </a:solidFill>
              </a:rPr>
              <a:t/>
            </a:r>
            <a:br>
              <a:rPr lang="ru-RU" sz="2400" b="1" dirty="0">
                <a:solidFill>
                  <a:schemeClr val="folHlink"/>
                </a:solidFill>
              </a:rPr>
            </a:br>
            <a:r>
              <a:rPr lang="ru-RU" sz="2400" b="1" dirty="0">
                <a:solidFill>
                  <a:schemeClr val="folHlink"/>
                </a:solidFill>
              </a:rPr>
              <a:t>ПРАВИЛО 4. ЭКИПИРОВКА ИГРОКОВ</a:t>
            </a:r>
            <a:br>
              <a:rPr lang="ru-RU" sz="2400" b="1" dirty="0">
                <a:solidFill>
                  <a:schemeClr val="folHlink"/>
                </a:solidFill>
              </a:rPr>
            </a:br>
            <a:r>
              <a:rPr lang="ru-RU" sz="2400" b="1" dirty="0">
                <a:solidFill>
                  <a:schemeClr val="folHlink"/>
                </a:solidFill>
              </a:rPr>
              <a:t/>
            </a:r>
            <a:br>
              <a:rPr lang="ru-RU" sz="2400" b="1" dirty="0">
                <a:solidFill>
                  <a:schemeClr val="folHlink"/>
                </a:solidFill>
              </a:rPr>
            </a:br>
            <a:endParaRPr lang="ru-RU" sz="2400" b="1" dirty="0">
              <a:solidFill>
                <a:schemeClr val="folHlink"/>
              </a:solidFill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692150"/>
            <a:ext cx="8507412" cy="5434013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>
                <a:solidFill>
                  <a:srgbClr val="FFFF66"/>
                </a:solidFill>
              </a:rPr>
              <a:t>     </a:t>
            </a:r>
            <a:r>
              <a:rPr lang="ru-RU" sz="1400" b="1" dirty="0">
                <a:solidFill>
                  <a:srgbClr val="FFFF66"/>
                </a:solidFill>
              </a:rPr>
              <a:t>Безопасность</a:t>
            </a:r>
            <a:br>
              <a:rPr lang="ru-RU" sz="1400" b="1" dirty="0">
                <a:solidFill>
                  <a:srgbClr val="FFFF66"/>
                </a:solidFill>
              </a:rPr>
            </a:br>
            <a:r>
              <a:rPr lang="ru-RU" sz="1400" dirty="0">
                <a:solidFill>
                  <a:srgbClr val="FFFF66"/>
                </a:solidFill>
              </a:rPr>
              <a:t/>
            </a:r>
            <a:br>
              <a:rPr lang="ru-RU" sz="1400" dirty="0">
                <a:solidFill>
                  <a:srgbClr val="FFFF66"/>
                </a:solidFill>
              </a:rPr>
            </a:br>
            <a:r>
              <a:rPr lang="ru-RU" sz="1400" dirty="0"/>
              <a:t>Игрок не должен использовать такую экипировку или одевать на себя то, что представляет опасность для него самого или для другого игрока (включая любого рода ювелирные изделия).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b="1" dirty="0">
                <a:solidFill>
                  <a:srgbClr val="FFFF66"/>
                </a:solidFill>
              </a:rPr>
              <a:t>Экипировка</a:t>
            </a:r>
            <a:r>
              <a:rPr lang="ru-RU" sz="1600" dirty="0">
                <a:solidFill>
                  <a:srgbClr val="FFFF66"/>
                </a:solidFill>
              </a:rPr>
              <a:t/>
            </a:r>
            <a:br>
              <a:rPr lang="ru-RU" sz="1600" dirty="0">
                <a:solidFill>
                  <a:srgbClr val="FFFF66"/>
                </a:solidFill>
              </a:rPr>
            </a:br>
            <a:r>
              <a:rPr lang="ru-RU" sz="900" dirty="0"/>
              <a:t/>
            </a:r>
            <a:br>
              <a:rPr lang="ru-RU" sz="900" dirty="0"/>
            </a:br>
            <a:r>
              <a:rPr lang="ru-RU" sz="1200" dirty="0"/>
              <a:t>Обязательными элементами экипировки игрока являются: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- рубашка или футболка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- трусы – если используются </a:t>
            </a:r>
            <a:r>
              <a:rPr lang="ru-RU" sz="1200" dirty="0" err="1"/>
              <a:t>подтрусники</a:t>
            </a:r>
            <a:r>
              <a:rPr lang="ru-RU" sz="1200" dirty="0"/>
              <a:t>, то они должны быть того же основного цвета, что и трусы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- гетры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- щитки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- обувь.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400" b="1" dirty="0">
                <a:solidFill>
                  <a:srgbClr val="FFFF66"/>
                </a:solidFill>
              </a:rPr>
              <a:t>Щитки</a:t>
            </a:r>
            <a:r>
              <a:rPr lang="ru-RU" sz="1400" dirty="0">
                <a:solidFill>
                  <a:srgbClr val="FFFF66"/>
                </a:solidFill>
              </a:rPr>
              <a:t/>
            </a:r>
            <a:br>
              <a:rPr lang="ru-RU" sz="1400" dirty="0">
                <a:solidFill>
                  <a:srgbClr val="FFFF66"/>
                </a:solidFill>
              </a:rPr>
            </a:br>
            <a:r>
              <a:rPr lang="ru-RU" sz="900" dirty="0"/>
              <a:t/>
            </a:r>
            <a:br>
              <a:rPr lang="ru-RU" sz="900" dirty="0"/>
            </a:br>
            <a:r>
              <a:rPr lang="ru-RU" sz="1400" dirty="0"/>
              <a:t>- полностью закрываются гетрами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изготовлены из подходящего материала (резина, пластик или аналогичный материал)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обеспечивают достаточную степень защиты.</a:t>
            </a:r>
            <a:br>
              <a:rPr lang="ru-RU" sz="14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400" b="1" dirty="0">
                <a:solidFill>
                  <a:srgbClr val="FFFF66"/>
                </a:solidFill>
              </a:rPr>
              <a:t>Вратари</a:t>
            </a:r>
            <a:r>
              <a:rPr lang="ru-RU" sz="1400" dirty="0">
                <a:solidFill>
                  <a:srgbClr val="FFFF66"/>
                </a:solidFill>
              </a:rPr>
              <a:t/>
            </a:r>
            <a:br>
              <a:rPr lang="ru-RU" sz="1400" dirty="0">
                <a:solidFill>
                  <a:srgbClr val="FFFF66"/>
                </a:solidFill>
              </a:rPr>
            </a:br>
            <a:r>
              <a:rPr lang="ru-RU" sz="1600" dirty="0">
                <a:solidFill>
                  <a:srgbClr val="FFFF66"/>
                </a:solidFill>
              </a:rPr>
              <a:t/>
            </a:r>
            <a:br>
              <a:rPr lang="ru-RU" sz="1600" dirty="0">
                <a:solidFill>
                  <a:srgbClr val="FFFF66"/>
                </a:solidFill>
              </a:rPr>
            </a:br>
            <a:r>
              <a:rPr lang="ru-RU" sz="1400" dirty="0"/>
              <a:t>- цвет одежды каждого вратаря должен отличать его от остальных игроков, судьи и помощников судьи.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107950" y="620713"/>
            <a:ext cx="8578850" cy="550545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>
                <a:solidFill>
                  <a:srgbClr val="FFFF66"/>
                </a:solidFill>
              </a:rPr>
              <a:t>      Нарушения / наказания</a:t>
            </a:r>
            <a:r>
              <a:rPr lang="ru-RU" sz="1600" dirty="0">
                <a:solidFill>
                  <a:srgbClr val="FFFF66"/>
                </a:solidFill>
              </a:rPr>
              <a:t/>
            </a:r>
            <a:br>
              <a:rPr lang="ru-RU" sz="1600" dirty="0">
                <a:solidFill>
                  <a:srgbClr val="FFFF66"/>
                </a:solidFill>
              </a:rPr>
            </a:br>
            <a:r>
              <a:rPr lang="ru-RU" sz="1600" dirty="0">
                <a:solidFill>
                  <a:srgbClr val="FFFF66"/>
                </a:solidFill>
              </a:rPr>
              <a:t/>
            </a:r>
            <a:br>
              <a:rPr lang="ru-RU" sz="1600" dirty="0">
                <a:solidFill>
                  <a:srgbClr val="FFFF66"/>
                </a:solidFill>
              </a:rPr>
            </a:br>
            <a:r>
              <a:rPr lang="ru-RU" sz="1400" dirty="0"/>
              <a:t>При любом нарушении данного Правила: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останавливать игру нет необходимости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судья предлагает соответствующему игроку покинуть поле для приведения своей экипировки в порядок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игрок покидает поле, когда мяч в очередной раз выйдет из игры, если к этому моменту он еще не привел свою экипировку в порядок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любой игрок, покинувший поле по требованию судьи для приведения своей экипировки в порядок, не может вновь появиться на поле без разрешения судьи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прежде чем разрешить игроку вновь выйти на поле, судья проверяет экипировку игрока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игрок может вновь выйти на поле только тогда, когда мяч вышел из игры.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Игрок, которому было предложено покинуть поле из-за нарушения данного Правила и который выходит (или вновь возвращается) на поле без разрешения судьи, получает предупреждение с показом желтой карточки.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800" b="1" dirty="0">
                <a:solidFill>
                  <a:srgbClr val="FFFF66"/>
                </a:solidFill>
              </a:rPr>
              <a:t>Возобновление игры</a:t>
            </a:r>
            <a:r>
              <a:rPr lang="ru-RU" sz="1800" dirty="0">
                <a:solidFill>
                  <a:srgbClr val="FFFF66"/>
                </a:solidFill>
              </a:rPr>
              <a:t/>
            </a:r>
            <a:br>
              <a:rPr lang="ru-RU" sz="1800" dirty="0">
                <a:solidFill>
                  <a:srgbClr val="FFFF66"/>
                </a:solidFill>
              </a:rPr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600" dirty="0"/>
              <a:t>Если судья останавливает игру для вынесения предупреждения: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- игра возобновляется свободным ударом, выполняемым игроком противоположной команды с того места, где мяч находился в момент остановки матча судьей.</a:t>
            </a:r>
            <a:br>
              <a:rPr lang="ru-RU" sz="1600" dirty="0"/>
            </a:br>
            <a:endParaRPr lang="ru-RU" sz="1600" dirty="0"/>
          </a:p>
          <a:p>
            <a:pPr>
              <a:lnSpc>
                <a:spcPct val="80000"/>
              </a:lnSpc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20713"/>
            <a:ext cx="3175000" cy="5994400"/>
          </a:xfrm>
          <a:prstGeom prst="rect">
            <a:avLst/>
          </a:prstGeom>
          <a:noFill/>
        </p:spPr>
      </p:pic>
      <p:pic>
        <p:nvPicPr>
          <p:cNvPr id="48133" name="Picture 5" descr="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981075"/>
            <a:ext cx="3503612" cy="4975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chemeClr val="folHlink"/>
                </a:solidFill>
              </a:rPr>
              <a:t/>
            </a:r>
            <a:br>
              <a:rPr lang="ru-RU" sz="2400" b="1" dirty="0">
                <a:solidFill>
                  <a:schemeClr val="folHlink"/>
                </a:solidFill>
              </a:rPr>
            </a:br>
            <a:r>
              <a:rPr lang="ru-RU" sz="2400" b="1" dirty="0">
                <a:solidFill>
                  <a:schemeClr val="folHlink"/>
                </a:solidFill>
              </a:rPr>
              <a:t>ПРАВИЛО 5. СУДЬЯ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836613"/>
            <a:ext cx="8785225" cy="5761037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>
                <a:solidFill>
                  <a:srgbClr val="99FF66"/>
                </a:solidFill>
              </a:rPr>
              <a:t>     Полномочия судьи</a:t>
            </a:r>
            <a:br>
              <a:rPr lang="ru-RU" sz="1600" b="1" dirty="0">
                <a:solidFill>
                  <a:srgbClr val="99FF66"/>
                </a:solidFill>
              </a:rPr>
            </a:br>
            <a:r>
              <a:rPr lang="ru-RU" sz="800" dirty="0"/>
              <a:t/>
            </a:r>
            <a:br>
              <a:rPr lang="ru-RU" sz="800" dirty="0"/>
            </a:br>
            <a:r>
              <a:rPr lang="ru-RU" sz="1400" dirty="0"/>
              <a:t>Каждый матч контролируется судьей, имеющим все полномочия по обеспечению соблюдения Правил игры в том матче, на который он назначен.</a:t>
            </a:r>
            <a:br>
              <a:rPr lang="ru-RU" sz="1400" dirty="0"/>
            </a:br>
            <a:r>
              <a:rPr lang="ru-RU" sz="800" dirty="0"/>
              <a:t/>
            </a:r>
            <a:br>
              <a:rPr lang="ru-RU" sz="800" dirty="0"/>
            </a:br>
            <a:r>
              <a:rPr lang="ru-RU" sz="1600" b="1" dirty="0">
                <a:solidFill>
                  <a:srgbClr val="99FF66"/>
                </a:solidFill>
              </a:rPr>
              <a:t>Права и обязанности</a:t>
            </a:r>
            <a:r>
              <a:rPr lang="ru-RU" sz="1600" dirty="0">
                <a:solidFill>
                  <a:srgbClr val="99FF66"/>
                </a:solidFill>
              </a:rPr>
              <a:t/>
            </a:r>
            <a:br>
              <a:rPr lang="ru-RU" sz="1600" dirty="0">
                <a:solidFill>
                  <a:srgbClr val="99FF66"/>
                </a:solidFill>
              </a:rPr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400" dirty="0"/>
              <a:t>Судья: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обеспечивает соблюдение Правил игры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контролирует ход матча во взаимодействии с помощниками судьи и, там где это имеет место, с резервным, судьей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обеспечивает соответствие любых используемых мячей требованиям Правила 2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обеспечивает соответствие экипировки игроков требованиям Правила 4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ведет хронометраж игры и запись матча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по своему усмотрению останавливает, временно прерывает или вовсе прекращает матч при любом нарушении Правил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останавливает, временно прерывает или вовсе прекращает матч при любом постороннем вмешательстве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останавливает матч, если, по его мнению, игрок получил серьезную травму, и обеспечивает его уход/вынос за пределы поля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если игрок, по его мнению, получил лишь незначительную травму, позволяет продолжать игру до выхода мяча из игры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обеспечивает, чтобы игрок покинул поле в случае кровотечения из раны. Игрок может вернуться на поле только по сигналу судьи, убедившегося в том, что кровотечение остановлено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260649"/>
            <a:ext cx="8507412" cy="5865514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 dirty="0"/>
              <a:t>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 dirty="0"/>
              <a:t>       </a:t>
            </a:r>
            <a:r>
              <a:rPr lang="ru-RU" sz="1400" dirty="0"/>
              <a:t>- позволяет продолжить игру, когда команда, против которой было совершено нарушение, получает выгоду от такого преимущества, и наказывает первоначальное нарушение, если предполагавшимся преимуществом в тот момент не воспользовались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когда игрок одновременно совершает более одного нарушения, его наказывают за более серьезное нарушение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принимает меры дисциплинарного воздействия по отношению к игрокам, виновным в нарушениях, караемых предупреждением или удалением. Он не обязан предпринять такие меры незамедлительно, но должен сделать это, как только мяч выйдет из игры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принимает меры в отношении официальных лиц команд, ведущих себя некорректно, и может по своему усмотрению удалить их с поля и прилегающих к полю зон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действует на основании рекомендации помощников судьи в отношении инцидентов, которые он сам не видел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обеспечивает, чтобы посторонние лица не появлялись на поле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возобновляет матч после его остановки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представляет соответствующим органом рапорт о матче, включающий информацию по всем принятым дисциплинарным мерам в отношении игроков и/или официальных лиц команд, а также по всем прочим инцидентам, происшедшим до матча, во время или после него.</a:t>
            </a:r>
            <a:br>
              <a:rPr lang="ru-RU" sz="14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200" b="1" dirty="0">
                <a:solidFill>
                  <a:srgbClr val="99FF66"/>
                </a:solidFill>
              </a:rPr>
              <a:t>Решения судьи</a:t>
            </a:r>
            <a:br>
              <a:rPr lang="ru-RU" sz="1200" b="1" dirty="0">
                <a:solidFill>
                  <a:srgbClr val="99FF66"/>
                </a:solidFill>
              </a:rPr>
            </a:br>
            <a:r>
              <a:rPr lang="ru-RU" sz="800" dirty="0"/>
              <a:t/>
            </a:r>
            <a:br>
              <a:rPr lang="ru-RU" sz="800" dirty="0"/>
            </a:br>
            <a:r>
              <a:rPr lang="ru-RU" sz="1400" dirty="0"/>
              <a:t>Решения судьи по фактам, связанным с игрой, являются окончательными.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Судья может изменить решение только в случае, если он поймет его ошибочность или (на его усмотрение) по рекомендации помощника судьи, но при условии, что он еще не возобновил игру.</a:t>
            </a:r>
            <a:br>
              <a:rPr lang="ru-RU" sz="1400" dirty="0"/>
            </a:br>
            <a:endParaRPr lang="ru-RU" sz="1400" dirty="0"/>
          </a:p>
          <a:p>
            <a:pPr>
              <a:lnSpc>
                <a:spcPct val="80000"/>
              </a:lnSpc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chemeClr val="folHlink"/>
                </a:solidFill>
              </a:rPr>
              <a:t/>
            </a:r>
            <a:br>
              <a:rPr lang="ru-RU" sz="2400" b="1" dirty="0">
                <a:solidFill>
                  <a:schemeClr val="folHlink"/>
                </a:solidFill>
              </a:rPr>
            </a:br>
            <a:r>
              <a:rPr lang="ru-RU" sz="2400" b="1" dirty="0">
                <a:solidFill>
                  <a:schemeClr val="folHlink"/>
                </a:solidFill>
              </a:rPr>
              <a:t>ПРАВИЛО 6. </a:t>
            </a:r>
            <a:r>
              <a:rPr lang="ru-RU" sz="2400" b="1" dirty="0" smtClean="0">
                <a:solidFill>
                  <a:schemeClr val="folHlink"/>
                </a:solidFill>
              </a:rPr>
              <a:t>ПОМОЩНИКИ </a:t>
            </a:r>
            <a:r>
              <a:rPr lang="ru-RU" sz="2400" b="1" dirty="0">
                <a:solidFill>
                  <a:schemeClr val="folHlink"/>
                </a:solidFill>
              </a:rPr>
              <a:t>СУДЬИ</a:t>
            </a:r>
            <a:br>
              <a:rPr lang="ru-RU" sz="2400" b="1" dirty="0">
                <a:solidFill>
                  <a:schemeClr val="folHlink"/>
                </a:solidFill>
              </a:rPr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908050"/>
            <a:ext cx="8507412" cy="5218113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>
                <a:solidFill>
                  <a:srgbClr val="FFFF66"/>
                </a:solidFill>
              </a:rPr>
              <a:t>      Обязанности</a:t>
            </a:r>
            <a:r>
              <a:rPr lang="ru-RU" sz="1600" dirty="0">
                <a:solidFill>
                  <a:srgbClr val="FFFF66"/>
                </a:solidFill>
              </a:rPr>
              <a:t/>
            </a:r>
            <a:br>
              <a:rPr lang="ru-RU" sz="1600" dirty="0">
                <a:solidFill>
                  <a:srgbClr val="FFFF66"/>
                </a:solidFill>
              </a:rPr>
            </a:br>
            <a:r>
              <a:rPr lang="ru-RU" sz="1200" dirty="0">
                <a:solidFill>
                  <a:srgbClr val="FFFF66"/>
                </a:solidFill>
              </a:rPr>
              <a:t/>
            </a:r>
            <a:br>
              <a:rPr lang="ru-RU" sz="1200" dirty="0">
                <a:solidFill>
                  <a:srgbClr val="FFFF66"/>
                </a:solidFill>
              </a:rPr>
            </a:br>
            <a:r>
              <a:rPr lang="ru-RU" sz="1400" dirty="0"/>
              <a:t>Назначаются два помощника судьи, в чьи обязанности (в зависимости от решения судьи) входит сигнализировать: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когда мяч полностью вышел за пределы поля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какая из команд имеет право на угловой удар, удар от ворот или сбрасывание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когда игрок может быть наказан за нахождение в положении вне игры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когда поступает просьба о замене игрока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о случаях недисциплинированного поведения или любых иных инцидентах, происходящих вне поля зрения судьи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в тех случаях при совершении нарушения, когда помощники находятся ближе к месту действия, чем судья (сюда входят, в частности, нарушения, совершенные в штрафной площади)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в тех случаях, когда при 11 -метровом штрафном ударе вратарь сдвинулся вперед с места до удара по мячу, а мяч пересек линию.</a:t>
            </a:r>
            <a:br>
              <a:rPr lang="ru-RU" sz="1400" dirty="0"/>
            </a:br>
            <a:r>
              <a:rPr lang="ru-RU" sz="900" dirty="0"/>
              <a:t/>
            </a:r>
            <a:br>
              <a:rPr lang="ru-RU" sz="900" dirty="0"/>
            </a:br>
            <a:r>
              <a:rPr lang="ru-RU" sz="1600" b="1" dirty="0">
                <a:solidFill>
                  <a:srgbClr val="FFFF66"/>
                </a:solidFill>
              </a:rPr>
              <a:t>Помощь</a:t>
            </a:r>
            <a:r>
              <a:rPr lang="ru-RU" sz="1600" dirty="0">
                <a:solidFill>
                  <a:srgbClr val="FFFF66"/>
                </a:solidFill>
              </a:rPr>
              <a:t/>
            </a:r>
            <a:br>
              <a:rPr lang="ru-RU" sz="1600" dirty="0">
                <a:solidFill>
                  <a:srgbClr val="FFFF66"/>
                </a:solidFill>
              </a:rPr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Помощники судьи также помогают ему проводить матч в соответствии с Правилами игры. В частности, они могут входить в пределы поля с тем, чтобы помочь проконтролировать соблюдение расстояния в 9,15 м.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В случае необоснованного вмешательства или некорректного поведения судья освобождает помощника судьи от его обязанностей и подает рапорт в соответствующий орган.</a:t>
            </a:r>
            <a:br>
              <a:rPr lang="ru-RU" sz="1400" dirty="0"/>
            </a:b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77813"/>
            <a:ext cx="8147050" cy="847725"/>
          </a:xfrm>
        </p:spPr>
        <p:txBody>
          <a:bodyPr/>
          <a:lstStyle/>
          <a:p>
            <a:r>
              <a:rPr lang="ru-RU" sz="2400" b="1" dirty="0">
                <a:solidFill>
                  <a:schemeClr val="folHlink"/>
                </a:solidFill>
              </a:rPr>
              <a:t>ПРАВИЛО 7. ПРОДОЛЖИТЕЛЬНОСТЬ ИГРЫ</a:t>
            </a:r>
            <a:br>
              <a:rPr lang="ru-RU" sz="2400" b="1" dirty="0">
                <a:solidFill>
                  <a:schemeClr val="folHlink"/>
                </a:solidFill>
              </a:rPr>
            </a:br>
            <a:endParaRPr lang="ru-RU" sz="2400" b="1" dirty="0">
              <a:solidFill>
                <a:schemeClr val="folHlink"/>
              </a:solidFill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765175"/>
            <a:ext cx="8713787" cy="5616575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rgbClr val="99FF66"/>
                </a:solidFill>
              </a:rPr>
              <a:t>     Игровое время</a:t>
            </a:r>
            <a:br>
              <a:rPr lang="ru-RU" sz="2000" b="1" dirty="0">
                <a:solidFill>
                  <a:srgbClr val="99FF66"/>
                </a:solidFill>
              </a:rPr>
            </a:br>
            <a:r>
              <a:rPr lang="ru-RU" sz="1400" dirty="0">
                <a:solidFill>
                  <a:srgbClr val="99FF66"/>
                </a:solidFill>
              </a:rPr>
              <a:t/>
            </a:r>
            <a:br>
              <a:rPr lang="ru-RU" sz="1400" dirty="0">
                <a:solidFill>
                  <a:srgbClr val="99FF66"/>
                </a:solidFill>
              </a:rPr>
            </a:br>
            <a:r>
              <a:rPr lang="ru-RU" sz="1400" dirty="0"/>
              <a:t>Продолжительность игры – два равных тайма по 45 минут (если судья и две команды-участницы матча не согласовали иного варианта). Любая договоренность об изменении продолжительности игрового времени (к примеру, о сокращении каждого тайма до 40 минут из-за недостаточности освещения) должна быть достигнута до начала игры и должна отвечать правилам соревнований.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2000" b="1" dirty="0">
                <a:solidFill>
                  <a:srgbClr val="99FF66"/>
                </a:solidFill>
              </a:rPr>
              <a:t>Перерыв между таймами</a:t>
            </a:r>
            <a:br>
              <a:rPr lang="ru-RU" sz="2000" b="1" dirty="0">
                <a:solidFill>
                  <a:srgbClr val="99FF66"/>
                </a:solidFill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1200" dirty="0"/>
              <a:t>Игроки имеют право на перерыв между двумя таймами.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Перерыв между таймами не должен превышать 15 минут.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В регламенте соревнования должна указываться продолжительность перерыва между таймами.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Продолжительность перерыва между таймами может изменяться только с согласия судьи.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2000" b="1" dirty="0">
                <a:solidFill>
                  <a:srgbClr val="99FF66"/>
                </a:solidFill>
              </a:rPr>
              <a:t>Добавленное время</a:t>
            </a:r>
            <a:r>
              <a:rPr lang="ru-RU" sz="2000" dirty="0">
                <a:solidFill>
                  <a:srgbClr val="99FF66"/>
                </a:solidFill>
              </a:rPr>
              <a:t/>
            </a:r>
            <a:br>
              <a:rPr lang="ru-RU" sz="2000" dirty="0">
                <a:solidFill>
                  <a:srgbClr val="99FF66"/>
                </a:solidFill>
              </a:rPr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К продолжительности любого из обоих таймов добавляется все время, ушедшее на: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- замену (замены)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- оценку серьезности травм игроков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- транспортировку травмированных игроков с поля для оказания помощи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- умышленное затягивание времени игры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- любые иные причины.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Продолжительность добавленного времени определяет только судья.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8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2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48680"/>
            <a:ext cx="8229600" cy="590612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rgbClr val="99FF66"/>
                </a:solidFill>
              </a:rPr>
              <a:t>    11-метровый удар</a:t>
            </a:r>
            <a:br>
              <a:rPr lang="ru-RU" sz="2000" b="1" dirty="0">
                <a:solidFill>
                  <a:srgbClr val="99FF66"/>
                </a:solidFill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Для выполнения 11-метрового удара, назначенного в конце любого из таймов основного или добавочного времени, выделяется дополнительное время.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>
                <a:solidFill>
                  <a:srgbClr val="99FF66"/>
                </a:solidFill>
              </a:rPr>
              <a:t>Дополнительное время</a:t>
            </a:r>
            <a:r>
              <a:rPr lang="ru-RU" sz="2000" dirty="0">
                <a:solidFill>
                  <a:srgbClr val="99FF66"/>
                </a:solidFill>
              </a:rPr>
              <a:t/>
            </a:r>
            <a:br>
              <a:rPr lang="ru-RU" sz="2000" dirty="0">
                <a:solidFill>
                  <a:srgbClr val="99FF66"/>
                </a:solidFill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В регламентах соревнований может содержаться положение о двух дополнительных таймах равной продолжительности. В этих случаях следует руководствоваться требованиями Правила 8.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err="1">
                <a:solidFill>
                  <a:srgbClr val="99FF66"/>
                </a:solidFill>
              </a:rPr>
              <a:t>Недоигранный</a:t>
            </a:r>
            <a:r>
              <a:rPr lang="ru-RU" sz="2000" b="1" dirty="0">
                <a:solidFill>
                  <a:srgbClr val="99FF66"/>
                </a:solidFill>
              </a:rPr>
              <a:t> матч</a:t>
            </a:r>
            <a:r>
              <a:rPr lang="ru-RU" sz="2000" dirty="0">
                <a:solidFill>
                  <a:srgbClr val="99FF66"/>
                </a:solidFill>
              </a:rPr>
              <a:t/>
            </a:r>
            <a:br>
              <a:rPr lang="ru-RU" sz="2000" dirty="0">
                <a:solidFill>
                  <a:srgbClr val="99FF66"/>
                </a:solidFill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err="1"/>
              <a:t>Недоигранный</a:t>
            </a:r>
            <a:r>
              <a:rPr lang="ru-RU" sz="2000" dirty="0"/>
              <a:t> </a:t>
            </a:r>
            <a:r>
              <a:rPr lang="ru-RU" sz="2000" dirty="0" err="1"/>
              <a:t>матч</a:t>
            </a:r>
            <a:r>
              <a:rPr lang="ru-RU" sz="2000" dirty="0"/>
              <a:t> переигрывается, если в правилах соревнования не содержится иного положения.</a:t>
            </a:r>
            <a:br>
              <a:rPr lang="ru-RU" sz="2000" dirty="0"/>
            </a:br>
            <a:endParaRPr lang="ru-RU" sz="2000" dirty="0"/>
          </a:p>
          <a:p>
            <a:pPr>
              <a:lnSpc>
                <a:spcPct val="80000"/>
              </a:lnSpc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4" descr="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081213"/>
            <a:ext cx="4752975" cy="3338512"/>
          </a:xfrm>
          <a:prstGeom prst="rect">
            <a:avLst/>
          </a:prstGeom>
          <a:noFill/>
        </p:spPr>
      </p:pic>
      <p:pic>
        <p:nvPicPr>
          <p:cNvPr id="54277" name="Picture 5" descr="0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1196975"/>
            <a:ext cx="3617912" cy="4737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folHlink"/>
                </a:solidFill>
              </a:rPr>
              <a:t/>
            </a:r>
            <a:br>
              <a:rPr lang="ru-RU" sz="2400" dirty="0">
                <a:solidFill>
                  <a:schemeClr val="folHlink"/>
                </a:solidFill>
              </a:rPr>
            </a:br>
            <a:r>
              <a:rPr lang="ru-RU" sz="2400" b="1" dirty="0">
                <a:solidFill>
                  <a:schemeClr val="folHlink"/>
                </a:solidFill>
              </a:rPr>
              <a:t>ПРАВИЛО 8. НАЧАЛО И ВОЗОБНОВЛЕНИЕ ИГРЫ</a:t>
            </a: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692150"/>
            <a:ext cx="8569325" cy="54737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800" b="1" dirty="0">
              <a:solidFill>
                <a:srgbClr val="FFFF66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800" b="1" dirty="0">
                <a:solidFill>
                  <a:srgbClr val="FFFF66"/>
                </a:solidFill>
              </a:rPr>
              <a:t>        </a:t>
            </a:r>
            <a:r>
              <a:rPr lang="ru-RU" sz="1200" b="1" dirty="0">
                <a:solidFill>
                  <a:srgbClr val="FFFF66"/>
                </a:solidFill>
              </a:rPr>
              <a:t>Предварительные условия</a:t>
            </a:r>
            <a:r>
              <a:rPr lang="ru-RU" sz="1200" dirty="0">
                <a:solidFill>
                  <a:srgbClr val="FFFF66"/>
                </a:solidFill>
              </a:rPr>
              <a:t/>
            </a:r>
            <a:br>
              <a:rPr lang="ru-RU" sz="1200" dirty="0">
                <a:solidFill>
                  <a:srgbClr val="FFFF66"/>
                </a:solidFill>
              </a:rPr>
            </a:br>
            <a:r>
              <a:rPr lang="ru-RU" sz="800" dirty="0"/>
              <a:t/>
            </a:r>
            <a:br>
              <a:rPr lang="ru-RU" sz="800" dirty="0"/>
            </a:br>
            <a:r>
              <a:rPr lang="ru-RU" sz="1200" dirty="0"/>
              <a:t>Перед началом матча проводится жеребьевка, и одна из команд получает право выбрать ворота, которые она будет атаковать в первом тайме матча.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Противоположная команда выполняет начальный удар в матче.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Команда, выбравшая по жребию ворота, выполняет начальный удар во втором тайме матча.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Во втором тайме матча команды меняются воротами.</a:t>
            </a:r>
            <a:br>
              <a:rPr lang="ru-RU" sz="1200" dirty="0"/>
            </a:br>
            <a:r>
              <a:rPr lang="ru-RU" sz="800" dirty="0"/>
              <a:t/>
            </a:r>
            <a:br>
              <a:rPr lang="ru-RU" sz="800" dirty="0"/>
            </a:br>
            <a:r>
              <a:rPr lang="ru-RU" sz="1200" b="1" dirty="0">
                <a:solidFill>
                  <a:srgbClr val="FFFF66"/>
                </a:solidFill>
              </a:rPr>
              <a:t>Начальный удар</a:t>
            </a:r>
            <a:r>
              <a:rPr lang="ru-RU" sz="1200" dirty="0">
                <a:solidFill>
                  <a:srgbClr val="FFFF66"/>
                </a:solidFill>
              </a:rPr>
              <a:t/>
            </a:r>
            <a:br>
              <a:rPr lang="ru-RU" sz="1200" dirty="0">
                <a:solidFill>
                  <a:srgbClr val="FFFF66"/>
                </a:solidFill>
              </a:rPr>
            </a:br>
            <a:r>
              <a:rPr lang="ru-RU" sz="800" dirty="0"/>
              <a:t/>
            </a:r>
            <a:br>
              <a:rPr lang="ru-RU" sz="800" dirty="0"/>
            </a:br>
            <a:r>
              <a:rPr lang="ru-RU" sz="1000" dirty="0"/>
              <a:t>Начальный удар – это способ начала или возобновления игры:</a:t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>- в начале матча</a:t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>- после забитого гола</a:t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>- в начале второго тайма</a:t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>- в начале каждого тайма добавочного времени, если таковое назначается.</a:t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>Мяч, забитый непосредственно с начального удара, засчитывается</a:t>
            </a:r>
            <a:r>
              <a:rPr lang="ru-RU" sz="1400" dirty="0"/>
              <a:t>.</a:t>
            </a:r>
            <a:br>
              <a:rPr lang="ru-RU" sz="1400" dirty="0"/>
            </a:br>
            <a:r>
              <a:rPr lang="ru-RU" sz="800" dirty="0"/>
              <a:t/>
            </a:r>
            <a:br>
              <a:rPr lang="ru-RU" sz="800" dirty="0"/>
            </a:br>
            <a:r>
              <a:rPr lang="ru-RU" sz="1400" b="1" dirty="0">
                <a:solidFill>
                  <a:srgbClr val="FFFF66"/>
                </a:solidFill>
              </a:rPr>
              <a:t>Процедура</a:t>
            </a:r>
            <a:r>
              <a:rPr lang="ru-RU" sz="1400" dirty="0">
                <a:solidFill>
                  <a:srgbClr val="FFFF66"/>
                </a:solidFill>
              </a:rPr>
              <a:t/>
            </a:r>
            <a:br>
              <a:rPr lang="ru-RU" sz="1400" dirty="0">
                <a:solidFill>
                  <a:srgbClr val="FFFF66"/>
                </a:solidFill>
              </a:rPr>
            </a:br>
            <a:r>
              <a:rPr lang="ru-RU" sz="800" dirty="0"/>
              <a:t/>
            </a:r>
            <a:br>
              <a:rPr lang="ru-RU" sz="800" dirty="0"/>
            </a:br>
            <a:r>
              <a:rPr lang="ru-RU" sz="1200" dirty="0"/>
              <a:t>- все игроки находятся на своих половинах поля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- игроки команды, не получившей право начального удара, находятся на расстоянии не менее 9,15 м (10 ярдов) от мяча, до тех пор, пока мяч не будет введен в игру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- мяч находится в неподвижном состоянии в центре поля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- судья дает сигнал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- мяч находится в игре, когда по нему нанесен удар, и он движется вперед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- выполнивший начальный удар игрок не имеет права вторично касаться мяча до тех пор, пока он (мяч) не коснется другого игрока.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После забитого одной из команд гола начальный удар выполняется игроком другой команды.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6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2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435975" cy="1279525"/>
          </a:xfrm>
        </p:spPr>
        <p:txBody>
          <a:bodyPr/>
          <a:lstStyle/>
          <a:p>
            <a:r>
              <a:rPr lang="ru-RU" sz="2400" b="1" dirty="0">
                <a:solidFill>
                  <a:schemeClr val="folHlink"/>
                </a:solidFill>
              </a:rPr>
              <a:t>ПРАВИЛО 1. ПОЛЕ ДЛЯ ИГРЫ</a:t>
            </a:r>
            <a:r>
              <a:rPr lang="ru-RU" b="1" dirty="0">
                <a:solidFill>
                  <a:schemeClr val="folHlink"/>
                </a:solidFill>
              </a:rPr>
              <a:t/>
            </a:r>
            <a:br>
              <a:rPr lang="ru-RU" b="1" dirty="0">
                <a:solidFill>
                  <a:schemeClr val="folHlink"/>
                </a:solidFill>
              </a:rPr>
            </a:br>
            <a:endParaRPr lang="ru-RU" b="1" dirty="0">
              <a:solidFill>
                <a:schemeClr val="folHlink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0" y="765175"/>
            <a:ext cx="8697913" cy="575945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/>
              <a:t/>
            </a:r>
            <a:br>
              <a:rPr lang="ru-RU" sz="1400" dirty="0"/>
            </a:br>
            <a:r>
              <a:rPr lang="ru-RU" sz="1600" b="1" dirty="0">
                <a:solidFill>
                  <a:srgbClr val="99FF66"/>
                </a:solidFill>
              </a:rPr>
              <a:t>Размеры</a:t>
            </a:r>
            <a:r>
              <a:rPr lang="ru-RU" sz="1600" dirty="0">
                <a:solidFill>
                  <a:srgbClr val="99FF66"/>
                </a:solidFill>
              </a:rPr>
              <a:t/>
            </a:r>
            <a:br>
              <a:rPr lang="ru-RU" sz="1600" dirty="0">
                <a:solidFill>
                  <a:srgbClr val="99FF66"/>
                </a:solidFill>
              </a:rPr>
            </a:br>
            <a:r>
              <a:rPr lang="ru-RU" sz="900" dirty="0"/>
              <a:t/>
            </a:r>
            <a:br>
              <a:rPr lang="ru-RU" sz="900" dirty="0"/>
            </a:br>
            <a:r>
              <a:rPr lang="ru-RU" sz="1000" dirty="0"/>
              <a:t>Поле для игры имеет форму прямоугольника.</a:t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>Боковая линия должна быть длиннее линии ворот.</a:t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>Длина: минимум 90 м (100 ярдов) – максимум 120 м (130 ярдов)</a:t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>Ширина: минимум 45 м (50 ярдов) – максимум 90 м (100 ярдов)</a:t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>Международные матчи:</a:t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>Длина: минимум 100 м (110 ярдов) – максимум 110 м (120 ярдов)</a:t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>Ширина: минимум 64 м (70 ярдов) – максимум 75 м (80 ярдов</a:t>
            </a:r>
            <a:r>
              <a:rPr lang="ru-RU" sz="900" dirty="0"/>
              <a:t>)</a:t>
            </a:r>
            <a:br>
              <a:rPr lang="ru-RU" sz="900" dirty="0"/>
            </a:br>
            <a:r>
              <a:rPr lang="ru-RU" sz="900" dirty="0"/>
              <a:t/>
            </a:r>
            <a:br>
              <a:rPr lang="ru-RU" sz="900" dirty="0"/>
            </a:br>
            <a:r>
              <a:rPr lang="ru-RU" sz="1600" b="1" dirty="0">
                <a:solidFill>
                  <a:srgbClr val="99FF66"/>
                </a:solidFill>
              </a:rPr>
              <a:t>Разметка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900" dirty="0"/>
              <a:t/>
            </a:r>
            <a:br>
              <a:rPr lang="ru-RU" sz="900" dirty="0"/>
            </a:br>
            <a:r>
              <a:rPr lang="ru-RU" sz="1200" dirty="0"/>
              <a:t>Разметка поля для игры производится с помощью линий. Эти линии входят в площадь, которую они ограничивают.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Две длинные линии, ограничивающие поле для игры, называются боковыми, две короткие – линиями ворот.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Ширина любой из линий не превышает 12 см (5 дюймов).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Поле для игры делится на две половины с помощью средней линии.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Посередине средней линии делается отметка центра поля. Вокруг нее проводится окружность радиусом 9,15 м (10 ярдов).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600" b="1" dirty="0">
                <a:solidFill>
                  <a:srgbClr val="99FF66"/>
                </a:solidFill>
              </a:rPr>
              <a:t>Площадь ворот</a:t>
            </a:r>
            <a:br>
              <a:rPr lang="ru-RU" sz="1600" b="1" dirty="0">
                <a:solidFill>
                  <a:srgbClr val="99FF66"/>
                </a:solidFill>
              </a:rPr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200" dirty="0"/>
              <a:t>Площадь ворот обозначается в конце каждой из половин поля следующим образом: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Из точек на расстоянии 5,5 м (6 ярдов) от внутренней стороны каждой стойки ворот, под прямым углом к линии ворот, в глубь поля проводятся две линии. На расстоянии 5,5 м (6 ярдов) эти линии соединяются другой линией, параллельной линии ворот. Зона, ограничиваемая этими линиями и линией ворот, называется площадью ворот.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476250"/>
            <a:ext cx="8686800" cy="579278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 b="1" dirty="0">
                <a:solidFill>
                  <a:srgbClr val="FFFF66"/>
                </a:solidFill>
              </a:rPr>
              <a:t>          Нарушения / наказания</a:t>
            </a:r>
            <a:r>
              <a:rPr lang="ru-RU" sz="1000" dirty="0">
                <a:solidFill>
                  <a:srgbClr val="FFFF66"/>
                </a:solidFill>
              </a:rPr>
              <a:t/>
            </a:r>
            <a:br>
              <a:rPr lang="ru-RU" sz="1000" dirty="0">
                <a:solidFill>
                  <a:srgbClr val="FFFF66"/>
                </a:solidFill>
              </a:rPr>
            </a:br>
            <a:r>
              <a:rPr lang="ru-RU" sz="800" dirty="0"/>
              <a:t/>
            </a:r>
            <a:br>
              <a:rPr lang="ru-RU" sz="800" dirty="0"/>
            </a:br>
            <a:r>
              <a:rPr lang="ru-RU" sz="1200" dirty="0"/>
              <a:t>Если выполнивший начальный удар игрок вторично коснется мяча прежде, чем мяч коснется другого игрока: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- назначается свободный удар, который выполняется игроком противоположной команды с места, где произошло нарушение.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За любое другое нарушение порядка выполнения начального удара: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- начальный удар повторяется.</a:t>
            </a:r>
            <a:br>
              <a:rPr lang="ru-RU" sz="1200" dirty="0"/>
            </a:br>
            <a:r>
              <a:rPr lang="ru-RU" sz="1000" dirty="0">
                <a:solidFill>
                  <a:srgbClr val="FFFF66"/>
                </a:solidFill>
              </a:rPr>
              <a:t/>
            </a:r>
            <a:br>
              <a:rPr lang="ru-RU" sz="1000" dirty="0">
                <a:solidFill>
                  <a:srgbClr val="FFFF66"/>
                </a:solidFill>
              </a:rPr>
            </a:br>
            <a:r>
              <a:rPr lang="ru-RU" sz="1000" b="1" dirty="0">
                <a:solidFill>
                  <a:srgbClr val="FFFF66"/>
                </a:solidFill>
              </a:rPr>
              <a:t>Спорный мяч</a:t>
            </a:r>
            <a:r>
              <a:rPr lang="ru-RU" sz="1000" dirty="0">
                <a:solidFill>
                  <a:srgbClr val="FFFF66"/>
                </a:solidFill>
              </a:rPr>
              <a:t/>
            </a:r>
            <a:br>
              <a:rPr lang="ru-RU" sz="1000" dirty="0">
                <a:solidFill>
                  <a:srgbClr val="FFFF66"/>
                </a:solidFill>
              </a:rPr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>"Спорный мяч" – это способ возобновления игры после временной остановки, в которой возникла необходимость в то время, пока мяч находился в игре, – по любой причине, не предусмотренной Правилами игры.</a:t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b="1" dirty="0"/>
              <a:t>Процедура</a:t>
            </a: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>Судья вбрасывает мяч в том месте, где он находился в момент остановки игры.</a:t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>Игра возобновляется в момент соприкосновения мяча с землей.</a:t>
            </a:r>
            <a:br>
              <a:rPr lang="ru-RU" sz="1000" dirty="0"/>
            </a:br>
            <a:r>
              <a:rPr lang="ru-RU" sz="800" dirty="0"/>
              <a:t/>
            </a:r>
            <a:br>
              <a:rPr lang="ru-RU" sz="800" dirty="0"/>
            </a:br>
            <a:r>
              <a:rPr lang="ru-RU" sz="1000" b="1" dirty="0">
                <a:solidFill>
                  <a:srgbClr val="FFFF66"/>
                </a:solidFill>
              </a:rPr>
              <a:t>Нарушения / наказания</a:t>
            </a:r>
            <a:r>
              <a:rPr lang="ru-RU" sz="1000" dirty="0">
                <a:solidFill>
                  <a:srgbClr val="FFFF66"/>
                </a:solidFill>
              </a:rPr>
              <a:t/>
            </a:r>
            <a:br>
              <a:rPr lang="ru-RU" sz="1000" dirty="0">
                <a:solidFill>
                  <a:srgbClr val="FFFF66"/>
                </a:solidFill>
              </a:rPr>
            </a:br>
            <a:r>
              <a:rPr lang="ru-RU" sz="800" dirty="0"/>
              <a:t/>
            </a:r>
            <a:br>
              <a:rPr lang="ru-RU" sz="800" dirty="0"/>
            </a:br>
            <a:r>
              <a:rPr lang="ru-RU" sz="1000" dirty="0"/>
              <a:t>Повтор розыгрыша "спорного мяча" производится:</a:t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>- если игрок коснется мяча до того, как мяч коснется земли</a:t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>- если мяч выйдет за пределы поля после касания земли, но ни один игрок его не коснется.</a:t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b="1" dirty="0">
                <a:solidFill>
                  <a:srgbClr val="FFFF66"/>
                </a:solidFill>
              </a:rPr>
              <a:t>Особые обстоятельства</a:t>
            </a:r>
            <a:r>
              <a:rPr lang="ru-RU" sz="1000" dirty="0">
                <a:solidFill>
                  <a:srgbClr val="FFFF66"/>
                </a:solidFill>
              </a:rPr>
              <a:t/>
            </a:r>
            <a:br>
              <a:rPr lang="ru-RU" sz="1000" dirty="0">
                <a:solidFill>
                  <a:srgbClr val="FFFF66"/>
                </a:solidFill>
              </a:rPr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200" dirty="0"/>
              <a:t>Штрафной или свободный удар, который назначается в пользу обороняющейся команды в пределах площади ее ворот, выполняется с любой точки площади ворот.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Свободный удар, назначаемый в пользу атакующей команды в пределах площади ворот противоположной команды, выполняется с линии площади ворот, параллельной линии ворот, в точке, ближайшей к месту совершения нарушения.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"Спорный мяч" для возобновления игры после временной остановки внутри площади ворот разыгрывается на линии площади ворот, параллельной линии ворот, в точке, ближайшей к месту нахождения мяча в момент остановки игры.</a:t>
            </a:r>
            <a:br>
              <a:rPr lang="ru-RU" sz="1200" dirty="0"/>
            </a:br>
            <a:endParaRPr lang="ru-RU" sz="12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55576" y="2060848"/>
            <a:ext cx="7560840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Подготовил:</a:t>
            </a:r>
          </a:p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Учитель физической</a:t>
            </a:r>
          </a:p>
          <a:p>
            <a:pPr algn="ctr"/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ультуры</a:t>
            </a:r>
          </a:p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Рубец Марина Васильевна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5" name="Rectangle 2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04813"/>
            <a:ext cx="9145588" cy="6453187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b="1" dirty="0">
                <a:solidFill>
                  <a:srgbClr val="99FF66"/>
                </a:solidFill>
              </a:rPr>
              <a:t>        Штрафная площадь</a:t>
            </a:r>
            <a:br>
              <a:rPr lang="ru-RU" sz="1400" b="1" dirty="0">
                <a:solidFill>
                  <a:srgbClr val="99FF66"/>
                </a:solidFill>
              </a:rPr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200" dirty="0"/>
              <a:t>Штрафная площадь обозначается в конце каждой из половин поля следующим образом. Из точек на расстоянии 16,5 м (18 ярдов) от внутренней стороны каждой стойки ворот, под прямым углом к линии ворот, в глубь поля проводятся две линии. На расстоянии 16,5 м (18 ярдов) эти линии соединяются другой линией, параллельной линии ворот. Зона, ограничиваемая этими линиями и линией ворот, называется штрафной площадью.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Внутри каждой штрафной площади делается 11-метровая отметка – на расстоянии 11 м (12 ярдов) от точки, находящейся между стойками ворот и на равном расстоянии от них. За пределами штрафной площади проводится дуга окружности радиусом 9,15 м (10 ярдов), центром которой служит 11-метровая отметка.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b="1" dirty="0">
                <a:solidFill>
                  <a:srgbClr val="99FF66"/>
                </a:solidFill>
              </a:rPr>
              <a:t>Флаги</a:t>
            </a:r>
            <a:r>
              <a:rPr lang="ru-RU" sz="1200" dirty="0">
                <a:solidFill>
                  <a:srgbClr val="99FF66"/>
                </a:solidFill>
              </a:rPr>
              <a:t/>
            </a:r>
            <a:br>
              <a:rPr lang="ru-RU" sz="1200" dirty="0">
                <a:solidFill>
                  <a:srgbClr val="99FF66"/>
                </a:solidFill>
              </a:rPr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>В каждом углу поля устанавливаются флаги, которые крепятся на флагштоках, не имеющих заостренного верхнего наконечника, высотой не менее 1,5 м (5 футов).</a:t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>Флагштоки могут устанавливаться и по обоим концам средней линии, на расстоянии не менее 1 м (1 ярда) за пределами боковой линии.</a:t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b="1" dirty="0"/>
              <a:t>Угловой сектор</a:t>
            </a: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>От каждого углового флага внутрь игрового поля проводится четверть окружности радиусом 1 м (1 ярд).</a:t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400" b="1" dirty="0">
                <a:solidFill>
                  <a:srgbClr val="99FF66"/>
                </a:solidFill>
              </a:rPr>
              <a:t>Ворота</a:t>
            </a:r>
            <a:r>
              <a:rPr lang="ru-RU" sz="1200" dirty="0">
                <a:solidFill>
                  <a:srgbClr val="99FF66"/>
                </a:solidFill>
              </a:rPr>
              <a:t/>
            </a:r>
            <a:br>
              <a:rPr lang="ru-RU" sz="1200" dirty="0">
                <a:solidFill>
                  <a:srgbClr val="99FF66"/>
                </a:solidFill>
              </a:rPr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200" dirty="0"/>
              <a:t>Ворота должны размещаться по центру каждой из линий ворот.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Они состоят из двух вертикальных стоек, находящихся на равном расстоянии от угловых флагов и соединенных вверху горизонтальной перекладиной.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Расстояние между стойками – 7,32 м (8 ярдов), а расстояние от нижнего контура перекладины до поверхности земли – 2,44 м (8 футов).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Ширина и высота сечения обеих стоек и перекладины одинаковы и не превышают 12 см (5 дюймов). Ширина линии ворот равна ширине стоек и перекладины. К воротам и грунту за воротами могут прикрепляться сетки, которые должны быть надежно закреплены и расположены так, чтобы не мешать вратарю.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Стойки и перекладины ворот должны быть белого цвета.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400" b="1" dirty="0">
                <a:solidFill>
                  <a:srgbClr val="99FF66"/>
                </a:solidFill>
              </a:rPr>
              <a:t>Безопасность</a:t>
            </a:r>
            <a:r>
              <a:rPr lang="ru-RU" sz="1400" dirty="0">
                <a:solidFill>
                  <a:srgbClr val="99FF66"/>
                </a:solidFill>
              </a:rPr>
              <a:t/>
            </a:r>
            <a:br>
              <a:rPr lang="ru-RU" sz="1400" dirty="0">
                <a:solidFill>
                  <a:srgbClr val="99FF66"/>
                </a:solidFill>
              </a:rPr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200" dirty="0"/>
              <a:t>Ворота должны быть надежно закреплены на земле. Использование переносных ворот допустимо лишь в случае их соответствия данному требованию.</a:t>
            </a:r>
            <a:br>
              <a:rPr lang="ru-RU" sz="1200" dirty="0"/>
            </a:br>
            <a:r>
              <a:rPr lang="ru-RU" sz="1000" dirty="0"/>
              <a:t/>
            </a:r>
            <a:br>
              <a:rPr lang="ru-RU" sz="1000" dirty="0"/>
            </a:br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3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908720"/>
            <a:ext cx="6894176" cy="49507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9215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chemeClr val="folHlink"/>
                </a:solidFill>
              </a:rPr>
              <a:t>ПРАВИЛО 2. МЯЧ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836613"/>
            <a:ext cx="8964612" cy="568801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b="1" dirty="0">
                <a:solidFill>
                  <a:srgbClr val="FFFF66"/>
                </a:solidFill>
              </a:rPr>
              <a:t>      Качество и параметры</a:t>
            </a:r>
            <a:r>
              <a:rPr lang="ru-RU" sz="1200" dirty="0">
                <a:solidFill>
                  <a:srgbClr val="FFFF66"/>
                </a:solidFill>
              </a:rPr>
              <a:t/>
            </a:r>
            <a:br>
              <a:rPr lang="ru-RU" sz="1200" dirty="0">
                <a:solidFill>
                  <a:srgbClr val="FFFF66"/>
                </a:solidFill>
              </a:rPr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Мяч: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имеет сферическую форму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изготовлен из кожи или другого пригодного для этих целей материала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имеет длину окружности не более 70 см (28 дюймов) и не менее 68 см (27 дюймов)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на момент начала матча весит не более 450 г (16 унций) и не менее 410 г (14 унций)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имеет давление, равное 0,6 -1,1 атмосферы (600 – 1100 г/кв. см) на уровне моря (от 8,5 фунта/кв. дюйм до 15,6 фунта/кв. дюйм)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b="1" dirty="0">
                <a:solidFill>
                  <a:srgbClr val="FFFF66"/>
                </a:solidFill>
              </a:rPr>
              <a:t>Замена поврежденного мяча</a:t>
            </a:r>
            <a:r>
              <a:rPr lang="ru-RU" sz="1400" dirty="0">
                <a:solidFill>
                  <a:srgbClr val="FFFF66"/>
                </a:solidFill>
              </a:rPr>
              <a:t/>
            </a:r>
            <a:br>
              <a:rPr lang="ru-RU" sz="1400" dirty="0">
                <a:solidFill>
                  <a:srgbClr val="FFFF66"/>
                </a:solidFill>
              </a:rPr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Если мяч во время игры лопнул или получил повреждение: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игра останавливается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игра возобновляется запасным мячом с розыгрыша "спорного мяча" в том месте, где мяч пришел в негодное состояние.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Если мяч лопается или получает повреждение в момент, когда он не был в игре – при начальном ударе, ударе от ворот, угловом, штрафном, свободном ударе, ударе с 11-метровой отметки или вбрасывании: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игра возобновляется соответствующим образом.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Мяч может быть заменен во время игры только по указанию судьи.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26638" name="Picture 14" descr="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388" y="5445125"/>
            <a:ext cx="1233487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5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>
                <a:solidFill>
                  <a:schemeClr val="folHlink"/>
                </a:solidFill>
              </a:rPr>
              <a:t>ПРАВИЛО 3. ЧИСЛО ИГРОКОВ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7894" name="Rectangle 6"/>
          <p:cNvSpPr>
            <a:spLocks noGrp="1" noChangeArrowheads="1"/>
          </p:cNvSpPr>
          <p:nvPr>
            <p:ph idx="1"/>
          </p:nvPr>
        </p:nvSpPr>
        <p:spPr>
          <a:xfrm>
            <a:off x="287338" y="1125538"/>
            <a:ext cx="8856662" cy="54737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900" b="1" dirty="0">
                <a:solidFill>
                  <a:srgbClr val="99FF66"/>
                </a:solidFill>
              </a:rPr>
              <a:t>           </a:t>
            </a:r>
            <a:r>
              <a:rPr lang="ru-RU" sz="1600" b="1" dirty="0">
                <a:solidFill>
                  <a:srgbClr val="99FF66"/>
                </a:solidFill>
              </a:rPr>
              <a:t>Игроки</a:t>
            </a:r>
            <a:r>
              <a:rPr lang="ru-RU" sz="1600" dirty="0">
                <a:solidFill>
                  <a:srgbClr val="99FF66"/>
                </a:solidFill>
              </a:rPr>
              <a:t/>
            </a:r>
            <a:br>
              <a:rPr lang="ru-RU" sz="1600" dirty="0">
                <a:solidFill>
                  <a:srgbClr val="99FF66"/>
                </a:solidFill>
              </a:rPr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400" dirty="0"/>
              <a:t>Матч проводится с участием двух команд, с числом игроков в каждой – не более одиннадцати, включая вратаря. Матч не может начинаться, если в состав любой из команд входит менее семи игроков.</a:t>
            </a:r>
            <a:br>
              <a:rPr lang="ru-RU" sz="14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>
                <a:solidFill>
                  <a:srgbClr val="99FF66"/>
                </a:solidFill>
              </a:rPr>
              <a:t>Официальные соревнования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900" dirty="0"/>
              <a:t/>
            </a:r>
            <a:br>
              <a:rPr lang="ru-RU" sz="900" dirty="0"/>
            </a:br>
            <a:r>
              <a:rPr lang="ru-RU" sz="1400" dirty="0"/>
              <a:t>В любом матче официального соревнования, организуемого под эгидой ФИФА, конфедераций или национальных федераций, разрешается замена не более трех игроков.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В регламенте соревнований должно быть оговорено количество заявляемых запасных – от трех до семи, но не более.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600" b="1" dirty="0">
                <a:solidFill>
                  <a:srgbClr val="99FF66"/>
                </a:solidFill>
              </a:rPr>
              <a:t>Другие матчи</a:t>
            </a:r>
            <a:r>
              <a:rPr lang="ru-RU" sz="1400" dirty="0">
                <a:solidFill>
                  <a:srgbClr val="99FF66"/>
                </a:solidFill>
              </a:rPr>
              <a:t/>
            </a:r>
            <a:br>
              <a:rPr lang="ru-RU" sz="1400" dirty="0">
                <a:solidFill>
                  <a:srgbClr val="99FF66"/>
                </a:solidFill>
              </a:rPr>
            </a:br>
            <a:r>
              <a:rPr lang="ru-RU" sz="900" dirty="0">
                <a:solidFill>
                  <a:srgbClr val="99FF66"/>
                </a:solidFill>
              </a:rPr>
              <a:t/>
            </a:r>
            <a:br>
              <a:rPr lang="ru-RU" sz="900" dirty="0">
                <a:solidFill>
                  <a:srgbClr val="99FF66"/>
                </a:solidFill>
              </a:rPr>
            </a:br>
            <a:r>
              <a:rPr lang="ru-RU" sz="1400" dirty="0"/>
              <a:t>В других матчах замены могут производиться при условии, что: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соответствующие команды достигнут договоренности о максимальном их числе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судья будет поставлен в известность об этом до начала матча.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Если судья не будет проинформирован об этом или если договоренность до начала матча не будет достигнута, допускается не более трех замен.</a:t>
            </a:r>
            <a:br>
              <a:rPr lang="ru-RU" sz="1400" dirty="0"/>
            </a:br>
            <a:r>
              <a:rPr lang="ru-RU" sz="900" dirty="0"/>
              <a:t/>
            </a:r>
            <a:br>
              <a:rPr lang="ru-RU" sz="900" dirty="0"/>
            </a:br>
            <a:r>
              <a:rPr lang="ru-RU" sz="1600" b="1" dirty="0">
                <a:solidFill>
                  <a:srgbClr val="99FF66"/>
                </a:solidFill>
              </a:rPr>
              <a:t>Все матчи</a:t>
            </a:r>
            <a:r>
              <a:rPr lang="ru-RU" sz="1600" dirty="0">
                <a:solidFill>
                  <a:srgbClr val="99FF66"/>
                </a:solidFill>
              </a:rPr>
              <a:t/>
            </a:r>
            <a:br>
              <a:rPr lang="ru-RU" sz="1600" dirty="0">
                <a:solidFill>
                  <a:srgbClr val="99FF66"/>
                </a:solidFill>
              </a:rPr>
            </a:br>
            <a:r>
              <a:rPr lang="ru-RU" sz="900" dirty="0"/>
              <a:t/>
            </a:r>
            <a:br>
              <a:rPr lang="ru-RU" sz="900" dirty="0"/>
            </a:br>
            <a:r>
              <a:rPr lang="ru-RU" sz="1400" dirty="0"/>
              <a:t>До начала любого матча судье представляются фамилии запасных. Не заявленные таким образом запасные не могут принимать участие в матче.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333375"/>
            <a:ext cx="8569325" cy="65246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rgbClr val="99FF66"/>
                </a:solidFill>
              </a:rPr>
              <a:t>     Порядок замены</a:t>
            </a:r>
            <a:r>
              <a:rPr lang="ru-RU" sz="2000" dirty="0">
                <a:solidFill>
                  <a:srgbClr val="99FF66"/>
                </a:solidFill>
              </a:rPr>
              <a:t/>
            </a:r>
            <a:br>
              <a:rPr lang="ru-RU" sz="2000" dirty="0">
                <a:solidFill>
                  <a:srgbClr val="99FF66"/>
                </a:solidFill>
              </a:rPr>
            </a:br>
            <a:r>
              <a:rPr lang="ru-RU" sz="1200" dirty="0">
                <a:solidFill>
                  <a:srgbClr val="99FF66"/>
                </a:solidFill>
              </a:rPr>
              <a:t/>
            </a:r>
            <a:br>
              <a:rPr lang="ru-RU" sz="1200" dirty="0">
                <a:solidFill>
                  <a:srgbClr val="99FF66"/>
                </a:solidFill>
              </a:rPr>
            </a:br>
            <a:r>
              <a:rPr lang="ru-RU" sz="1600" dirty="0"/>
              <a:t>Для замены игрока основного состава запасным необходимо выполнение следующих условий: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- о любой предполагаемой замене необходимо поставить в известность судью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- запасной игрок выходит на поле для игры только после того, как его покинет игрок, которого заменяют, и после получения сигнала от судьи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- запасной игрок выходит на поле для игры только у средней линии и во время остановки игры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- замена завершается после выхода запасного игрока на поле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- с этого момента запасной игрок становится игроком основного состава, а замененный игрок перестает им быть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- замененный игрок не принимает дальнейшего участия в матче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- все запасные игроки подчиняются полномочиям и юрисдикции судьи, независимо от того, принимают они участие в игре или нет.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800" b="1" dirty="0">
                <a:solidFill>
                  <a:srgbClr val="99FF66"/>
                </a:solidFill>
              </a:rPr>
              <a:t>Замена вратаря</a:t>
            </a:r>
            <a:r>
              <a:rPr lang="ru-RU" sz="1800" dirty="0">
                <a:solidFill>
                  <a:srgbClr val="99FF66"/>
                </a:solidFill>
              </a:rPr>
              <a:t/>
            </a:r>
            <a:br>
              <a:rPr lang="ru-RU" sz="1800" dirty="0">
                <a:solidFill>
                  <a:srgbClr val="99FF66"/>
                </a:solidFill>
              </a:rPr>
            </a:br>
            <a:r>
              <a:rPr lang="ru-RU" sz="1200" dirty="0">
                <a:solidFill>
                  <a:srgbClr val="99FF66"/>
                </a:solidFill>
              </a:rPr>
              <a:t/>
            </a:r>
            <a:br>
              <a:rPr lang="ru-RU" sz="1200" dirty="0">
                <a:solidFill>
                  <a:srgbClr val="99FF66"/>
                </a:solidFill>
              </a:rPr>
            </a:br>
            <a:r>
              <a:rPr lang="ru-RU" sz="1600" dirty="0"/>
              <a:t>Любые другие игроки могут поменяться с вратарем местами при условии, что: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- судья поставлен об этом в известность до замены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- замена производится в момент остановки матча.</a:t>
            </a:r>
            <a:br>
              <a:rPr lang="ru-RU" sz="1600" dirty="0"/>
            </a:b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3" name="Rectangle 7"/>
          <p:cNvSpPr>
            <a:spLocks noGrp="1" noChangeArrowheads="1"/>
          </p:cNvSpPr>
          <p:nvPr>
            <p:ph idx="1"/>
          </p:nvPr>
        </p:nvSpPr>
        <p:spPr>
          <a:xfrm>
            <a:off x="0" y="260648"/>
            <a:ext cx="9143999" cy="640844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 b="1" dirty="0">
                <a:solidFill>
                  <a:srgbClr val="99FF66"/>
                </a:solidFill>
              </a:rPr>
              <a:t>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/>
              <a:t/>
            </a:r>
            <a:br>
              <a:rPr lang="ru-RU" sz="1200" dirty="0"/>
            </a:br>
            <a:r>
              <a:rPr lang="ru-RU" sz="1600" b="1" dirty="0">
                <a:solidFill>
                  <a:srgbClr val="99FF66"/>
                </a:solidFill>
              </a:rPr>
              <a:t>Нарушения / наказания</a:t>
            </a:r>
            <a:r>
              <a:rPr lang="ru-RU" sz="1600" dirty="0">
                <a:solidFill>
                  <a:srgbClr val="99FF66"/>
                </a:solidFill>
              </a:rPr>
              <a:t/>
            </a:r>
            <a:br>
              <a:rPr lang="ru-RU" sz="1600" dirty="0">
                <a:solidFill>
                  <a:srgbClr val="99FF66"/>
                </a:solidFill>
              </a:rPr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400" dirty="0"/>
              <a:t>Если запасной игрок выходит на поле без разрешения судьи: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игра останавливается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запасной игрок получает предупреждение с показом желтой карточки, и ему предлагается покинуть поле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игра возобновляется розыгрышем "спорного мяча" в том месте, где мяч находился в момент остановки игры.*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Если игрок меняется местами с вратарем без предварительного разрешения судьи: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игра продолжается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когда мяч в следующий раз выйдет из игры, соответствующие игроки получают предупреждение с показом желтой карточки.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За любое другое нарушение данного Правила: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соответствующие игроки получают предупреждение с показом желтой карточки.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600" b="1" dirty="0">
                <a:solidFill>
                  <a:srgbClr val="99FF66"/>
                </a:solidFill>
              </a:rPr>
              <a:t>Возобновление игры</a:t>
            </a:r>
            <a:r>
              <a:rPr lang="ru-RU" sz="1600" dirty="0">
                <a:solidFill>
                  <a:srgbClr val="99FF66"/>
                </a:solidFill>
              </a:rPr>
              <a:t/>
            </a:r>
            <a:br>
              <a:rPr lang="ru-RU" sz="1600" dirty="0">
                <a:solidFill>
                  <a:srgbClr val="99FF66"/>
                </a:solidFill>
              </a:rPr>
            </a:br>
            <a:r>
              <a:rPr lang="ru-RU" sz="1000" dirty="0">
                <a:solidFill>
                  <a:srgbClr val="99FF66"/>
                </a:solidFill>
              </a:rPr>
              <a:t/>
            </a:r>
            <a:br>
              <a:rPr lang="ru-RU" sz="1000" dirty="0">
                <a:solidFill>
                  <a:srgbClr val="99FF66"/>
                </a:solidFill>
              </a:rPr>
            </a:br>
            <a:r>
              <a:rPr lang="ru-RU" sz="1200" dirty="0"/>
              <a:t>Если игра останавливается судьей для вынесения предупреждения: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- игра возобновляется свободным ударом, выполняемым игроком противоположной команды с того места, где мяч находился в момент остановки игры.</a:t>
            </a:r>
            <a:br>
              <a:rPr lang="ru-RU" sz="1200" dirty="0"/>
            </a:br>
            <a:r>
              <a:rPr lang="ru-RU" sz="1000" dirty="0">
                <a:solidFill>
                  <a:srgbClr val="99FF66"/>
                </a:solidFill>
              </a:rPr>
              <a:t/>
            </a:r>
            <a:br>
              <a:rPr lang="ru-RU" sz="1000" dirty="0">
                <a:solidFill>
                  <a:srgbClr val="99FF66"/>
                </a:solidFill>
              </a:rPr>
            </a:br>
            <a:r>
              <a:rPr lang="ru-RU" sz="1600" b="1" dirty="0">
                <a:solidFill>
                  <a:srgbClr val="99FF66"/>
                </a:solidFill>
              </a:rPr>
              <a:t>Удаленные игроки основного состава и запасные</a:t>
            </a:r>
            <a:r>
              <a:rPr lang="ru-RU" sz="1400" dirty="0">
                <a:solidFill>
                  <a:srgbClr val="99FF66"/>
                </a:solidFill>
              </a:rPr>
              <a:t/>
            </a:r>
            <a:br>
              <a:rPr lang="ru-RU" sz="1400" dirty="0">
                <a:solidFill>
                  <a:srgbClr val="99FF66"/>
                </a:solidFill>
              </a:rPr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400" dirty="0"/>
              <a:t>Игрок, удаленный с поля до начального удара, может быть заменен только одним из заявленных запасных.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Замена в протоколе матча заявленного запасного, удаленного до начального удара или после начала игры, не допускается.</a:t>
            </a:r>
            <a:br>
              <a:rPr lang="ru-RU" sz="1400" dirty="0"/>
            </a:br>
            <a:endParaRPr lang="ru-RU" sz="1400" dirty="0"/>
          </a:p>
          <a:p>
            <a:pPr>
              <a:lnSpc>
                <a:spcPct val="80000"/>
              </a:lnSpc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9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9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8" name="Picture 6" descr="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125538"/>
            <a:ext cx="5605463" cy="3271837"/>
          </a:xfrm>
          <a:prstGeom prst="rect">
            <a:avLst/>
          </a:prstGeom>
          <a:noFill/>
        </p:spPr>
      </p:pic>
      <p:pic>
        <p:nvPicPr>
          <p:cNvPr id="44039" name="Picture 7" descr="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1713" y="1989138"/>
            <a:ext cx="2752725" cy="4535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81</TotalTime>
  <Words>99</Words>
  <Application>Microsoft Office PowerPoint</Application>
  <PresentationFormat>Экран (4:3)</PresentationFormat>
  <Paragraphs>33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Arial</vt:lpstr>
      <vt:lpstr>Wingdings</vt:lpstr>
      <vt:lpstr>Яркая</vt:lpstr>
      <vt:lpstr>Правила игры в футбол</vt:lpstr>
      <vt:lpstr>ПРАВИЛО 1. ПОЛЕ ДЛЯ ИГРЫ </vt:lpstr>
      <vt:lpstr>Слайд 3</vt:lpstr>
      <vt:lpstr>Слайд 4</vt:lpstr>
      <vt:lpstr>ПРАВИЛО 2. МЯЧ  </vt:lpstr>
      <vt:lpstr> ПРАВИЛО 3. ЧИСЛО ИГРОКОВ  </vt:lpstr>
      <vt:lpstr>Слайд 7</vt:lpstr>
      <vt:lpstr>Слайд 8</vt:lpstr>
      <vt:lpstr>Слайд 9</vt:lpstr>
      <vt:lpstr> ПРАВИЛО 4. ЭКИПИРОВКА ИГРОКОВ  </vt:lpstr>
      <vt:lpstr>Слайд 11</vt:lpstr>
      <vt:lpstr>Слайд 12</vt:lpstr>
      <vt:lpstr> ПРАВИЛО 5. СУДЬЯ  </vt:lpstr>
      <vt:lpstr>Слайд 14</vt:lpstr>
      <vt:lpstr> ПРАВИЛО 6. ПОМОЩНИКИ СУДЬИ  </vt:lpstr>
      <vt:lpstr>ПРАВИЛО 7. ПРОДОЛЖИТЕЛЬНОСТЬ ИГРЫ </vt:lpstr>
      <vt:lpstr>Слайд 17</vt:lpstr>
      <vt:lpstr>Слайд 18</vt:lpstr>
      <vt:lpstr> ПРАВИЛО 8. НАЧАЛО И ВОЗОБНОВЛЕНИЕ ИГРЫ  </vt:lpstr>
      <vt:lpstr>Слайд 20</vt:lpstr>
      <vt:lpstr>Слайд 21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игры в футбол</dc:title>
  <dc:creator>Your User Name</dc:creator>
  <cp:lastModifiedBy>Кристина</cp:lastModifiedBy>
  <cp:revision>4</cp:revision>
  <dcterms:created xsi:type="dcterms:W3CDTF">2009-12-07T08:54:05Z</dcterms:created>
  <dcterms:modified xsi:type="dcterms:W3CDTF">2011-04-06T15:46:36Z</dcterms:modified>
</cp:coreProperties>
</file>