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37" d="100"/>
          <a:sy n="37" d="100"/>
        </p:scale>
        <p:origin x="-864" y="-6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3D2FDC3-7366-4B1D-9897-A6BA48E7AAC1}" type="datetimeFigureOut">
              <a:rPr lang="ru-RU" smtClean="0"/>
              <a:pPr/>
              <a:t>28.06.2018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E9860C6-A4B4-46D0-BE85-56BA3D13E86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3D2FDC3-7366-4B1D-9897-A6BA48E7AAC1}" type="datetimeFigureOut">
              <a:rPr lang="ru-RU" smtClean="0"/>
              <a:pPr/>
              <a:t>28.06.2018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E9860C6-A4B4-46D0-BE85-56BA3D13E86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3D2FDC3-7366-4B1D-9897-A6BA48E7AAC1}" type="datetimeFigureOut">
              <a:rPr lang="ru-RU" smtClean="0"/>
              <a:pPr/>
              <a:t>28.06.2018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E9860C6-A4B4-46D0-BE85-56BA3D13E86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3D2FDC3-7366-4B1D-9897-A6BA48E7AAC1}" type="datetimeFigureOut">
              <a:rPr lang="ru-RU" smtClean="0"/>
              <a:pPr/>
              <a:t>28.06.2018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E9860C6-A4B4-46D0-BE85-56BA3D13E86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3D2FDC3-7366-4B1D-9897-A6BA48E7AAC1}" type="datetimeFigureOut">
              <a:rPr lang="ru-RU" smtClean="0"/>
              <a:pPr/>
              <a:t>28.06.2018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E9860C6-A4B4-46D0-BE85-56BA3D13E86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3D2FDC3-7366-4B1D-9897-A6BA48E7AAC1}" type="datetimeFigureOut">
              <a:rPr lang="ru-RU" smtClean="0"/>
              <a:pPr/>
              <a:t>28.06.2018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E9860C6-A4B4-46D0-BE85-56BA3D13E86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3D2FDC3-7366-4B1D-9897-A6BA48E7AAC1}" type="datetimeFigureOut">
              <a:rPr lang="ru-RU" smtClean="0"/>
              <a:pPr/>
              <a:t>28.06.2018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E9860C6-A4B4-46D0-BE85-56BA3D13E86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3D2FDC3-7366-4B1D-9897-A6BA48E7AAC1}" type="datetimeFigureOut">
              <a:rPr lang="ru-RU" smtClean="0"/>
              <a:pPr/>
              <a:t>28.06.2018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E9860C6-A4B4-46D0-BE85-56BA3D13E86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3D2FDC3-7366-4B1D-9897-A6BA48E7AAC1}" type="datetimeFigureOut">
              <a:rPr lang="ru-RU" smtClean="0"/>
              <a:pPr/>
              <a:t>28.06.2018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E9860C6-A4B4-46D0-BE85-56BA3D13E86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3D2FDC3-7366-4B1D-9897-A6BA48E7AAC1}" type="datetimeFigureOut">
              <a:rPr lang="ru-RU" smtClean="0"/>
              <a:pPr/>
              <a:t>28.06.2018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E9860C6-A4B4-46D0-BE85-56BA3D13E86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3D2FDC3-7366-4B1D-9897-A6BA48E7AAC1}" type="datetimeFigureOut">
              <a:rPr lang="ru-RU" smtClean="0"/>
              <a:pPr/>
              <a:t>28.06.2018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E9860C6-A4B4-46D0-BE85-56BA3D13E86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D2FDC3-7366-4B1D-9897-A6BA48E7AAC1}" type="datetimeFigureOut">
              <a:rPr lang="ru-RU" smtClean="0"/>
              <a:pPr/>
              <a:t>28.06.2018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9860C6-A4B4-46D0-BE85-56BA3D13E86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audio" Target="../media/audio1.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1071546"/>
            <a:ext cx="8229600" cy="1185857"/>
          </a:xfrm>
        </p:spPr>
        <p:txBody>
          <a:bodyPr>
            <a:normAutofit/>
          </a:bodyPr>
          <a:lstStyle/>
          <a:p>
            <a:pPr algn="ctr">
              <a:buNone/>
            </a:pPr>
            <a:r>
              <a:rPr lang="ru-RU" sz="5400" b="1" dirty="0" smtClean="0">
                <a:cs typeface="Aharoni" pitchFamily="2" charset="-79"/>
              </a:rPr>
              <a:t>ПРЕЗЕНТАЦИЯ</a:t>
            </a:r>
            <a:endParaRPr lang="ru-RU" sz="5400" b="1" dirty="0">
              <a:cs typeface="Aharoni" pitchFamily="2" charset="-79"/>
            </a:endParaRPr>
          </a:p>
        </p:txBody>
      </p:sp>
      <p:sp>
        <p:nvSpPr>
          <p:cNvPr id="4" name="Содержимое 2"/>
          <p:cNvSpPr txBox="1">
            <a:spLocks/>
          </p:cNvSpPr>
          <p:nvPr/>
        </p:nvSpPr>
        <p:spPr>
          <a:xfrm>
            <a:off x="500034" y="2500306"/>
            <a:ext cx="8229600" cy="1185857"/>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ru-RU" sz="5400" b="1" i="0" u="none" strike="noStrike" kern="1200" cap="none" spc="0" normalizeH="0" baseline="0" noProof="0" dirty="0" smtClean="0">
                <a:ln>
                  <a:noFill/>
                </a:ln>
                <a:solidFill>
                  <a:schemeClr val="tx1"/>
                </a:solidFill>
                <a:effectLst/>
                <a:uLnTx/>
                <a:uFillTx/>
                <a:latin typeface="+mn-lt"/>
                <a:ea typeface="+mn-ea"/>
                <a:cs typeface="Aharoni" pitchFamily="2" charset="-79"/>
              </a:rPr>
              <a:t>ПО ТЕМЕ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effectLst>
            <a:outerShdw blurRad="63500" sx="102000" sy="102000" algn="ctr" rotWithShape="0">
              <a:prstClr val="black">
                <a:alpha val="40000"/>
              </a:prstClr>
            </a:outerShdw>
          </a:effectLst>
        </p:spPr>
        <p:txBody>
          <a:bodyPr>
            <a:noAutofit/>
          </a:bodyPr>
          <a:lstStyle/>
          <a:p>
            <a:r>
              <a:rPr lang="ru-RU" sz="13800" b="1" dirty="0" smtClean="0"/>
              <a:t>ОРОЧИ</a:t>
            </a:r>
            <a:endParaRPr lang="ru-RU" sz="13800" b="1" dirty="0"/>
          </a:p>
        </p:txBody>
      </p:sp>
      <p:sp>
        <p:nvSpPr>
          <p:cNvPr id="3" name="Подзаголовок 2"/>
          <p:cNvSpPr>
            <a:spLocks noGrp="1"/>
          </p:cNvSpPr>
          <p:nvPr>
            <p:ph type="subTitle" idx="1"/>
          </p:nvPr>
        </p:nvSpPr>
        <p:spPr>
          <a:xfrm>
            <a:off x="357158" y="3714752"/>
            <a:ext cx="8501122" cy="1752600"/>
          </a:xfrm>
        </p:spPr>
        <p:txBody>
          <a:bodyPr/>
          <a:lstStyle/>
          <a:p>
            <a:pPr algn="l"/>
            <a:r>
              <a:rPr lang="ru-RU" dirty="0" smtClean="0">
                <a:solidFill>
                  <a:schemeClr val="tx1"/>
                </a:solidFill>
              </a:rPr>
              <a:t>ВЫПОЛНИЛ: ПАНЧЕНКО МИХАИЛ</a:t>
            </a:r>
          </a:p>
          <a:p>
            <a:pPr algn="l"/>
            <a:r>
              <a:rPr lang="ru-RU" dirty="0">
                <a:solidFill>
                  <a:schemeClr val="tx1"/>
                </a:solidFill>
              </a:rPr>
              <a:t>	</a:t>
            </a:r>
            <a:r>
              <a:rPr lang="ru-RU" dirty="0" smtClean="0">
                <a:solidFill>
                  <a:schemeClr val="tx1"/>
                </a:solidFill>
              </a:rPr>
              <a:t>	     МБОУ СОШ № 38</a:t>
            </a:r>
          </a:p>
          <a:p>
            <a:pPr algn="l"/>
            <a:r>
              <a:rPr lang="ru-RU" dirty="0">
                <a:solidFill>
                  <a:schemeClr val="tx1"/>
                </a:solidFill>
              </a:rPr>
              <a:t>	</a:t>
            </a:r>
            <a:r>
              <a:rPr lang="ru-RU" dirty="0" smtClean="0">
                <a:solidFill>
                  <a:schemeClr val="tx1"/>
                </a:solidFill>
              </a:rPr>
              <a:t>	      </a:t>
            </a:r>
            <a:r>
              <a:rPr lang="ru-RU" dirty="0" smtClean="0">
                <a:solidFill>
                  <a:schemeClr val="tx1"/>
                </a:solidFill>
              </a:rPr>
              <a:t>4 </a:t>
            </a:r>
            <a:r>
              <a:rPr lang="ru-RU" dirty="0" smtClean="0">
                <a:solidFill>
                  <a:schemeClr val="tx1"/>
                </a:solidFill>
              </a:rPr>
              <a:t>«А» КЛАСС</a:t>
            </a:r>
            <a:endParaRPr lang="ru-RU" dirty="0">
              <a:solidFill>
                <a:schemeClr val="tx1"/>
              </a:solidFill>
            </a:endParaRPr>
          </a:p>
        </p:txBody>
      </p:sp>
      <p:sp>
        <p:nvSpPr>
          <p:cNvPr id="4" name="Заголовок 1"/>
          <p:cNvSpPr txBox="1">
            <a:spLocks/>
          </p:cNvSpPr>
          <p:nvPr/>
        </p:nvSpPr>
        <p:spPr>
          <a:xfrm>
            <a:off x="714348" y="285728"/>
            <a:ext cx="7772400" cy="1470025"/>
          </a:xfrm>
          <a:prstGeom prst="rect">
            <a:avLst/>
          </a:prstGeom>
          <a:effectLst>
            <a:outerShdw blurRad="63500" sx="102000" sy="102000" algn="ctr" rotWithShape="0">
              <a:prstClr val="black">
                <a:alpha val="40000"/>
              </a:prstClr>
            </a:outerShdw>
          </a:effectLst>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6000" b="1" i="0" u="none" strike="noStrike" kern="1200" cap="none" spc="0" normalizeH="0" baseline="0" noProof="0" dirty="0" smtClean="0">
                <a:ln>
                  <a:noFill/>
                </a:ln>
                <a:solidFill>
                  <a:schemeClr val="tx1"/>
                </a:solidFill>
                <a:effectLst/>
                <a:uLnTx/>
                <a:uFillTx/>
                <a:latin typeface="+mj-lt"/>
                <a:ea typeface="+mj-ea"/>
                <a:cs typeface="+mj-cs"/>
              </a:rPr>
              <a:t>КОРЕННЫЕ НАРОДЫ ДАЛЬНЕГО ВОСТОКА</a:t>
            </a:r>
          </a:p>
        </p:txBody>
      </p:sp>
      <p:sp>
        <p:nvSpPr>
          <p:cNvPr id="5" name="Подзаголовок 2"/>
          <p:cNvSpPr txBox="1">
            <a:spLocks/>
          </p:cNvSpPr>
          <p:nvPr/>
        </p:nvSpPr>
        <p:spPr>
          <a:xfrm>
            <a:off x="2571736" y="6143644"/>
            <a:ext cx="4000560" cy="500066"/>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2400" b="0" i="0" u="none" strike="noStrike" kern="1200" cap="none" spc="0" normalizeH="0" baseline="0" noProof="0" smtClean="0">
                <a:ln>
                  <a:noFill/>
                </a:ln>
                <a:solidFill>
                  <a:schemeClr val="tx1"/>
                </a:solidFill>
                <a:effectLst/>
                <a:uLnTx/>
                <a:uFillTx/>
                <a:latin typeface="+mn-lt"/>
                <a:ea typeface="+mn-ea"/>
                <a:cs typeface="+mn-cs"/>
              </a:rPr>
              <a:t>ВЛАДИВОСТОК </a:t>
            </a:r>
            <a:r>
              <a:rPr kumimoji="0" lang="ru-RU" sz="2400" b="0" i="0" u="none" strike="noStrike" kern="1200" cap="none" spc="0" normalizeH="0" baseline="0" noProof="0" smtClean="0">
                <a:ln>
                  <a:noFill/>
                </a:ln>
                <a:solidFill>
                  <a:schemeClr val="tx1"/>
                </a:solidFill>
                <a:effectLst/>
                <a:uLnTx/>
                <a:uFillTx/>
                <a:latin typeface="+mn-lt"/>
                <a:ea typeface="+mn-ea"/>
                <a:cs typeface="+mn-cs"/>
              </a:rPr>
              <a:t>2017</a:t>
            </a:r>
            <a:endParaRPr kumimoji="0" lang="ru-RU"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2"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2000" fill="hold"/>
                                        <p:tgtEl>
                                          <p:spTgt spid="2"/>
                                        </p:tgtEl>
                                        <p:attrNameLst>
                                          <p:attrName>ppt_x</p:attrName>
                                        </p:attrNameLst>
                                      </p:cBhvr>
                                      <p:tavLst>
                                        <p:tav tm="0">
                                          <p:val>
                                            <p:strVal val="#ppt_x"/>
                                          </p:val>
                                        </p:tav>
                                        <p:tav tm="100000">
                                          <p:val>
                                            <p:strVal val="#ppt_x"/>
                                          </p:val>
                                        </p:tav>
                                      </p:tavLst>
                                    </p:anim>
                                    <p:anim calcmode="lin" valueType="num">
                                      <p:cBhvr additive="base">
                                        <p:cTn id="13" dur="2000" fill="hold"/>
                                        <p:tgtEl>
                                          <p:spTgt spid="2"/>
                                        </p:tgtEl>
                                        <p:attrNameLst>
                                          <p:attrName>ppt_y</p:attrName>
                                        </p:attrNameLst>
                                      </p:cBhvr>
                                      <p:tavLst>
                                        <p:tav tm="0">
                                          <p:val>
                                            <p:strVal val="0-#ppt_h/2"/>
                                          </p:val>
                                        </p:tav>
                                        <p:tav tm="100000">
                                          <p:val>
                                            <p:strVal val="#ppt_y"/>
                                          </p:val>
                                        </p:tav>
                                      </p:tavLst>
                                    </p:anim>
                                  </p:childTnLst>
                                </p:cTn>
                              </p:par>
                            </p:childTnLst>
                          </p:cTn>
                        </p:par>
                        <p:par>
                          <p:cTn id="14" fill="hold">
                            <p:stCondLst>
                              <p:cond delay="4000"/>
                            </p:stCondLst>
                            <p:childTnLst>
                              <p:par>
                                <p:cTn id="15" presetID="2" presetClass="entr" presetSubtype="4" fill="hold" grpId="0" nodeType="after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additive="base">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4500"/>
                            </p:stCondLst>
                            <p:childTnLst>
                              <p:par>
                                <p:cTn id="20" presetID="2" presetClass="entr" presetSubtype="4" fill="hold" grpId="0" nodeType="after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additive="base">
                                        <p:cTn id="2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24" fill="hold">
                            <p:stCondLst>
                              <p:cond delay="5000"/>
                            </p:stCondLst>
                            <p:childTnLst>
                              <p:par>
                                <p:cTn id="25" presetID="2" presetClass="entr" presetSubtype="4" fill="hold" grpId="0" nodeType="after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9" fill="hold">
                            <p:stCondLst>
                              <p:cond delay="5500"/>
                            </p:stCondLst>
                            <p:childTnLst>
                              <p:par>
                                <p:cTn id="30" presetID="2" presetClass="entr" presetSubtype="4" fill="hold" grpId="0" nodeType="after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 calcmode="lin" valueType="num">
                                      <p:cBhvr additive="base">
                                        <p:cTn id="32"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2"/>
          <p:cNvSpPr txBox="1">
            <a:spLocks/>
          </p:cNvSpPr>
          <p:nvPr/>
        </p:nvSpPr>
        <p:spPr>
          <a:xfrm>
            <a:off x="500034" y="214291"/>
            <a:ext cx="8229600" cy="642942"/>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ru-RU"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025" name="Rectangle 1"/>
          <p:cNvSpPr>
            <a:spLocks noGrp="1" noChangeArrowheads="1"/>
          </p:cNvSpPr>
          <p:nvPr>
            <p:ph idx="1"/>
          </p:nvPr>
        </p:nvSpPr>
        <p:spPr bwMode="auto">
          <a:xfrm>
            <a:off x="285750" y="214313"/>
            <a:ext cx="8229600" cy="520627"/>
          </a:xfrm>
          <a:prstGeom prst="rect">
            <a:avLst/>
          </a:prstGeom>
          <a:solidFill>
            <a:srgbClr val="F5F5F5"/>
          </a:solidFill>
          <a:ln w="9525">
            <a:noFill/>
            <a:miter lim="800000"/>
            <a:headEnd/>
            <a:tailEnd/>
          </a:ln>
          <a:effectLst/>
        </p:spPr>
        <p:txBody>
          <a:bodyPr vert="horz" wrap="square" lIns="0" tIns="0" rIns="0" bIns="88872"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333333"/>
                </a:solidFill>
                <a:effectLst/>
                <a:latin typeface="Arial" pitchFamily="34" charset="0"/>
                <a:cs typeface="Arial" pitchFamily="34" charset="0"/>
              </a:rPr>
              <a:t>Религия и духовная культура</a:t>
            </a:r>
            <a:r>
              <a:rPr kumimoji="0" lang="ru-RU" sz="2800" b="0" i="0" u="none" strike="noStrike" cap="none" normalizeH="0" baseline="0" dirty="0" smtClean="0">
                <a:ln>
                  <a:noFill/>
                </a:ln>
                <a:solidFill>
                  <a:schemeClr val="tx1"/>
                </a:solidFill>
                <a:effectLst/>
                <a:latin typeface="Arial" pitchFamily="34" charset="0"/>
                <a:cs typeface="Arial" pitchFamily="34" charset="0"/>
              </a:rPr>
              <a:t> </a:t>
            </a:r>
          </a:p>
        </p:txBody>
      </p:sp>
      <p:sp>
        <p:nvSpPr>
          <p:cNvPr id="6" name="Rectangle 1"/>
          <p:cNvSpPr txBox="1">
            <a:spLocks noChangeArrowheads="1"/>
          </p:cNvSpPr>
          <p:nvPr/>
        </p:nvSpPr>
        <p:spPr bwMode="auto">
          <a:xfrm>
            <a:off x="214282" y="1000108"/>
            <a:ext cx="8429684" cy="5168053"/>
          </a:xfrm>
          <a:prstGeom prst="rect">
            <a:avLst/>
          </a:prstGeom>
          <a:solidFill>
            <a:srgbClr val="F5F5F5"/>
          </a:solidFill>
          <a:ln w="9525">
            <a:noFill/>
            <a:miter lim="800000"/>
            <a:headEnd/>
            <a:tailEnd/>
          </a:ln>
          <a:effectLst/>
        </p:spPr>
        <p:txBody>
          <a:bodyPr vert="horz" wrap="square" lIns="0" tIns="0" rIns="0" bIns="88872" numCol="1" rtlCol="0" anchor="ctr" anchorCtr="0" compatLnSpc="1">
            <a:prstTxWarp prst="textNoShape">
              <a:avLst/>
            </a:prstTxWarp>
            <a:spAutoFit/>
          </a:bodyPr>
          <a:lstStyle/>
          <a:p>
            <a:r>
              <a:rPr lang="ru-RU" sz="2200" dirty="0"/>
              <a:t>В XIX в. орочи были крещены и стали носить русские (христианские) имена. Ранее они верили, что мир населен духами. Перед охотой, рыбалкой они обязательно молились духам-хозяевам местности. Орочи почитали медведя, тигра, в них видели прародителей некоторых </a:t>
            </a:r>
            <a:r>
              <a:rPr lang="ru-RU" sz="2200" dirty="0" err="1"/>
              <a:t>орочских</a:t>
            </a:r>
            <a:r>
              <a:rPr lang="ru-RU" sz="2200" dirty="0"/>
              <a:t> родов и помощников верховного божества. Особое отношение было также к касатке. Верили, что это животное имеет власть над рыбами и морскими зверями. У орочей и </a:t>
            </a:r>
            <a:r>
              <a:rPr lang="ru-RU" sz="2200" dirty="0" err="1"/>
              <a:t>ульчей</a:t>
            </a:r>
            <a:r>
              <a:rPr lang="ru-RU" sz="2200" dirty="0"/>
              <a:t> было развито представление о лесных человекоподобных существах — </a:t>
            </a:r>
            <a:r>
              <a:rPr lang="ru-RU" sz="2200" dirty="0" err="1"/>
              <a:t>кадзяму</a:t>
            </a:r>
            <a:r>
              <a:rPr lang="ru-RU" sz="2200" dirty="0"/>
              <a:t> (</a:t>
            </a:r>
            <a:r>
              <a:rPr lang="ru-RU" sz="2200" dirty="0" err="1"/>
              <a:t>кальдяу</a:t>
            </a:r>
            <a:r>
              <a:rPr lang="ru-RU" sz="2200" dirty="0"/>
              <a:t>), которые живут в тайге, на сопках. Считали, что это существа огромного роста с клинообразной головой и трехпалыми руками, тела их покрыты шерстью.</a:t>
            </a:r>
          </a:p>
          <a:p>
            <a:r>
              <a:rPr lang="ru-RU" sz="2200" dirty="0" err="1"/>
              <a:t>Орочские</a:t>
            </a:r>
            <a:r>
              <a:rPr lang="ru-RU" sz="2200" dirty="0"/>
              <a:t> шаманы лечили больных, отправляли души умерших в загробный мир. При лечении использовали ритуальные деревянные фигурки различных духов.</a:t>
            </a:r>
          </a:p>
          <a:p>
            <a:pPr marL="0" marR="0" lvl="0" indent="0" algn="just" defTabSz="914400" rtl="0" eaLnBrk="1" fontAlgn="base" latinLnBrk="0" hangingPunct="1">
              <a:lnSpc>
                <a:spcPct val="100000"/>
              </a:lnSpc>
              <a:spcBef>
                <a:spcPct val="0"/>
              </a:spcBef>
              <a:spcAft>
                <a:spcPct val="0"/>
              </a:spcAft>
              <a:buClrTx/>
              <a:buSzTx/>
              <a:buFontTx/>
              <a:buNone/>
              <a:tabLst/>
              <a:defRPr/>
            </a:pPr>
            <a:endParaRPr kumimoji="0" lang="ru-RU" sz="22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1285860"/>
            <a:ext cx="8229600" cy="4525963"/>
          </a:xfrm>
        </p:spPr>
        <p:txBody>
          <a:bodyPr>
            <a:normAutofit fontScale="85000" lnSpcReduction="20000"/>
          </a:bodyPr>
          <a:lstStyle/>
          <a:p>
            <a:r>
              <a:rPr lang="ru-RU" dirty="0"/>
              <a:t>Основной общественной единицей орочей была семья. Семьи были преимущественно малые. Полигамные семьи иногда возникали как следствие обычая, согласно которому вдова должна была выйти за родственника покойного мужа, даже если он уже женат. Распространенной формой брака был обмен сестрами. Родовое деление у орочей традиционно имело значение только для регулирования брачных отношений. В селениях, как правило, жили семьи разных родов. Они объединялись в территориальные соседские союзы (доха).</a:t>
            </a:r>
          </a:p>
        </p:txBody>
      </p:sp>
      <p:sp>
        <p:nvSpPr>
          <p:cNvPr id="4" name="Rectangle 1"/>
          <p:cNvSpPr txBox="1">
            <a:spLocks noChangeArrowheads="1"/>
          </p:cNvSpPr>
          <p:nvPr/>
        </p:nvSpPr>
        <p:spPr bwMode="auto">
          <a:xfrm>
            <a:off x="642910" y="214290"/>
            <a:ext cx="8229600" cy="520627"/>
          </a:xfrm>
          <a:prstGeom prst="rect">
            <a:avLst/>
          </a:prstGeom>
          <a:solidFill>
            <a:srgbClr val="F5F5F5"/>
          </a:solidFill>
          <a:ln w="9525">
            <a:noFill/>
            <a:miter lim="800000"/>
            <a:headEnd/>
            <a:tailEnd/>
          </a:ln>
          <a:effectLst/>
        </p:spPr>
        <p:txBody>
          <a:bodyPr vert="horz" wrap="square" lIns="0" tIns="0" rIns="0" bIns="88872" numCol="1" rtlCol="0"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ru-RU" sz="2800" b="1" i="0" u="none" strike="noStrike" kern="1200" cap="none" spc="0" normalizeH="0" baseline="0" noProof="0" dirty="0" smtClean="0">
                <a:ln>
                  <a:noFill/>
                </a:ln>
                <a:solidFill>
                  <a:srgbClr val="333333"/>
                </a:solidFill>
                <a:effectLst/>
                <a:uLnTx/>
                <a:uFillTx/>
                <a:latin typeface="Arial" pitchFamily="34" charset="0"/>
                <a:ea typeface="+mn-ea"/>
                <a:cs typeface="Arial" pitchFamily="34" charset="0"/>
              </a:rPr>
              <a:t>ОБЩЕСТВО И ПРОИСХОЖДЕНИЕ</a:t>
            </a:r>
            <a:endParaRPr kumimoji="0" lang="ru-RU" sz="28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071934" y="214290"/>
            <a:ext cx="4614866" cy="5911873"/>
          </a:xfrm>
        </p:spPr>
        <p:txBody>
          <a:bodyPr>
            <a:normAutofit fontScale="92500" lnSpcReduction="10000"/>
          </a:bodyPr>
          <a:lstStyle/>
          <a:p>
            <a:r>
              <a:rPr lang="ru-RU" dirty="0"/>
              <a:t>Орочи как этнос формировались на склонах Сихотэ-Алиня, на территории от залива </a:t>
            </a:r>
            <a:r>
              <a:rPr lang="ru-RU" dirty="0" err="1"/>
              <a:t>Де-Кастри</a:t>
            </a:r>
            <a:r>
              <a:rPr lang="ru-RU" dirty="0"/>
              <a:t> на севере до р. </a:t>
            </a:r>
            <a:r>
              <a:rPr lang="ru-RU" dirty="0" err="1"/>
              <a:t>Ботии</a:t>
            </a:r>
            <a:r>
              <a:rPr lang="ru-RU" dirty="0"/>
              <a:t> на юге. Основой для складывания этноса орочей послужили местные палеоазиатские (</a:t>
            </a:r>
            <a:r>
              <a:rPr lang="ru-RU" dirty="0" err="1"/>
              <a:t>нивхско-айнские</a:t>
            </a:r>
            <a:r>
              <a:rPr lang="ru-RU" dirty="0"/>
              <a:t>) и пришлые тунгусо-маньчжурские (эвенкийские и др.) племена.</a:t>
            </a:r>
          </a:p>
        </p:txBody>
      </p:sp>
      <p:pic>
        <p:nvPicPr>
          <p:cNvPr id="6" name="Picture 2" descr="C:\Users\Борис\Desktop\Орочи\орочи.jpg"/>
          <p:cNvPicPr>
            <a:picLocks noChangeAspect="1" noChangeArrowheads="1"/>
          </p:cNvPicPr>
          <p:nvPr/>
        </p:nvPicPr>
        <p:blipFill>
          <a:blip r:embed="rId2"/>
          <a:srcRect/>
          <a:stretch>
            <a:fillRect/>
          </a:stretch>
        </p:blipFill>
        <p:spPr bwMode="auto">
          <a:xfrm>
            <a:off x="285719" y="285728"/>
            <a:ext cx="4133323" cy="585791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28670"/>
            <a:ext cx="8229600" cy="5429288"/>
          </a:xfrm>
        </p:spPr>
        <p:txBody>
          <a:bodyPr>
            <a:noAutofit/>
          </a:bodyPr>
          <a:lstStyle/>
          <a:p>
            <a:r>
              <a:rPr lang="ru-RU" sz="2200" dirty="0"/>
              <a:t>Основой традиционного жизнеобеспечения орочей было сочетание охоты, рыболовства, собирательства, а также сезонного морского зверобойного промысла. Охотились на кабаргу, лося, соболя, белку и других зверей. До появления огнестрельного оружия использовали лук со стрелами, петли, ловушки, самострелы, копья.</a:t>
            </a:r>
          </a:p>
          <a:p>
            <a:r>
              <a:rPr lang="ru-RU" sz="2200" dirty="0"/>
              <a:t>На охоте для привлечения птиц и зверей широко пользовались </a:t>
            </a:r>
            <a:r>
              <a:rPr lang="ru-RU" sz="2200" dirty="0" err="1"/>
              <a:t>звукоимитацией</a:t>
            </a:r>
            <a:r>
              <a:rPr lang="ru-RU" sz="2200" dirty="0"/>
              <a:t>. На деревянной конусной трубе воспроизводили голос лося, а звукам кабарги подражали, продувая струю воздуха между берестяными створками.</a:t>
            </a:r>
          </a:p>
          <a:p>
            <a:r>
              <a:rPr lang="ru-RU" sz="2200" dirty="0"/>
              <a:t>Транспортным средством летом служили разнообразные, большие и маленькие, дощатые и долбленые, лодки, зимой — лыжи-голицы и подшитые </a:t>
            </a:r>
            <a:r>
              <a:rPr lang="ru-RU" sz="2200" dirty="0" err="1"/>
              <a:t>камусом</a:t>
            </a:r>
            <a:r>
              <a:rPr lang="ru-RU" sz="2200" dirty="0"/>
              <a:t>.</a:t>
            </a:r>
          </a:p>
          <a:p>
            <a:r>
              <a:rPr lang="ru-RU" sz="2200" dirty="0"/>
              <a:t>Было развито собаководство. Собак использовали для перевозки грузовых и ездовых нарт, на которых сидели верхом, с короткими лыжами на ногах.</a:t>
            </a:r>
          </a:p>
          <a:p>
            <a:pPr>
              <a:buNone/>
            </a:pPr>
            <a:endParaRPr lang="ru-RU" sz="2200" dirty="0"/>
          </a:p>
        </p:txBody>
      </p:sp>
      <p:sp>
        <p:nvSpPr>
          <p:cNvPr id="4" name="Rectangle 1"/>
          <p:cNvSpPr txBox="1">
            <a:spLocks noChangeArrowheads="1"/>
          </p:cNvSpPr>
          <p:nvPr/>
        </p:nvSpPr>
        <p:spPr bwMode="auto">
          <a:xfrm>
            <a:off x="642910" y="214290"/>
            <a:ext cx="8229600" cy="520627"/>
          </a:xfrm>
          <a:prstGeom prst="rect">
            <a:avLst/>
          </a:prstGeom>
          <a:solidFill>
            <a:srgbClr val="F5F5F5"/>
          </a:solidFill>
          <a:ln w="9525">
            <a:noFill/>
            <a:miter lim="800000"/>
            <a:headEnd/>
            <a:tailEnd/>
          </a:ln>
          <a:effectLst/>
        </p:spPr>
        <p:txBody>
          <a:bodyPr vert="horz" wrap="square" lIns="0" tIns="0" rIns="0" bIns="88872" numCol="1" rtlCol="0"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ru-RU" sz="2800" b="1" i="0" u="none" strike="noStrike" kern="1200" cap="none" spc="0" normalizeH="0" baseline="0" noProof="0" dirty="0" smtClean="0">
                <a:ln>
                  <a:noFill/>
                </a:ln>
                <a:solidFill>
                  <a:srgbClr val="333333"/>
                </a:solidFill>
                <a:effectLst/>
                <a:uLnTx/>
                <a:uFillTx/>
                <a:latin typeface="Arial" pitchFamily="34" charset="0"/>
                <a:ea typeface="+mn-ea"/>
                <a:cs typeface="Arial" pitchFamily="34" charset="0"/>
              </a:rPr>
              <a:t>ОБРАЗ ЖИЗНИ И ЯЗЫК</a:t>
            </a:r>
            <a:endParaRPr kumimoji="0" lang="ru-RU" sz="28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714876" y="285728"/>
            <a:ext cx="3971924" cy="5840435"/>
          </a:xfrm>
        </p:spPr>
        <p:txBody>
          <a:bodyPr>
            <a:noAutofit/>
          </a:bodyPr>
          <a:lstStyle/>
          <a:p>
            <a:r>
              <a:rPr lang="ru-RU" sz="2800" dirty="0"/>
              <a:t>Говорят на </a:t>
            </a:r>
            <a:r>
              <a:rPr lang="ru-RU" sz="2800" dirty="0" err="1"/>
              <a:t>орочском</a:t>
            </a:r>
            <a:r>
              <a:rPr lang="ru-RU" sz="2800" dirty="0"/>
              <a:t> языке тунгусо-маньчжурской ветви алтайской языковой семьи. Письменность для </a:t>
            </a:r>
            <a:r>
              <a:rPr lang="ru-RU" sz="2800" dirty="0" err="1"/>
              <a:t>орочского</a:t>
            </a:r>
            <a:r>
              <a:rPr lang="ru-RU" sz="2800" dirty="0"/>
              <a:t> языка была создана в 1994 г. на основе кириллической графики. Все орочи говорят по-русски. </a:t>
            </a:r>
            <a:r>
              <a:rPr lang="ru-RU" sz="2800" dirty="0" err="1"/>
              <a:t>Орочским</a:t>
            </a:r>
            <a:r>
              <a:rPr lang="ru-RU" sz="2800" dirty="0"/>
              <a:t> языком владеют только пожилые люди.</a:t>
            </a:r>
          </a:p>
        </p:txBody>
      </p:sp>
      <p:pic>
        <p:nvPicPr>
          <p:cNvPr id="17410" name="Picture 2" descr="C:\Users\Борис\Desktop\Орочи\downl78oad.jpg"/>
          <p:cNvPicPr>
            <a:picLocks noChangeAspect="1" noChangeArrowheads="1"/>
          </p:cNvPicPr>
          <p:nvPr/>
        </p:nvPicPr>
        <p:blipFill>
          <a:blip r:embed="rId2"/>
          <a:srcRect/>
          <a:stretch>
            <a:fillRect/>
          </a:stretch>
        </p:blipFill>
        <p:spPr bwMode="auto">
          <a:xfrm>
            <a:off x="500034" y="357166"/>
            <a:ext cx="4357718" cy="2444574"/>
          </a:xfrm>
          <a:prstGeom prst="rect">
            <a:avLst/>
          </a:prstGeom>
          <a:noFill/>
        </p:spPr>
      </p:pic>
      <p:pic>
        <p:nvPicPr>
          <p:cNvPr id="17411" name="Picture 3" descr="C:\Users\Борис\Desktop\Орочи\Orochi_(1).jpg"/>
          <p:cNvPicPr>
            <a:picLocks noChangeAspect="1" noChangeArrowheads="1"/>
          </p:cNvPicPr>
          <p:nvPr/>
        </p:nvPicPr>
        <p:blipFill>
          <a:blip r:embed="rId3"/>
          <a:srcRect/>
          <a:stretch>
            <a:fillRect/>
          </a:stretch>
        </p:blipFill>
        <p:spPr bwMode="auto">
          <a:xfrm>
            <a:off x="428596" y="3071810"/>
            <a:ext cx="4467814" cy="314327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071934" y="214290"/>
            <a:ext cx="4614866" cy="5929353"/>
          </a:xfrm>
        </p:spPr>
        <p:txBody>
          <a:bodyPr>
            <a:normAutofit fontScale="85000" lnSpcReduction="10000"/>
          </a:bodyPr>
          <a:lstStyle/>
          <a:p>
            <a:r>
              <a:rPr lang="ru-RU" sz="2600" dirty="0"/>
              <a:t>Большинство орочей живут сегодня в </a:t>
            </a:r>
            <a:r>
              <a:rPr lang="ru-RU" sz="2600" dirty="0" err="1"/>
              <a:t>Ванинском</a:t>
            </a:r>
            <a:r>
              <a:rPr lang="ru-RU" sz="2600" dirty="0"/>
              <a:t> районе Хабаровского края (пос. Ванино, Орочи, Дата и др.). Небольшая группа (126 чел.) есть в Магаданской области.</a:t>
            </a:r>
            <a:endParaRPr lang="ru-RU" sz="2600" dirty="0" smtClean="0"/>
          </a:p>
          <a:p>
            <a:r>
              <a:rPr lang="ru-RU" sz="2600" b="1" dirty="0" smtClean="0"/>
              <a:t>Жилище </a:t>
            </a:r>
            <a:r>
              <a:rPr lang="ru-RU" sz="2600" dirty="0" smtClean="0"/>
              <a:t>В </a:t>
            </a:r>
            <a:r>
              <a:rPr lang="ru-RU" sz="2600" dirty="0"/>
              <a:t>конце XIX в. орочи жили в небольших стойбищах по берегам рек. Зимние селения были постоянными, а местоположение летних во многом зависело от конкретных условий (уровня воды, количества рыбы и пр.). Зимнее жилище орочей конца XIX в. — срубная полуземлянка, летнее — корьевой домик с двускатной крышей. Промысловое жилище — двускатный шалаш, чум.</a:t>
            </a:r>
            <a:endParaRPr lang="ru-RU" sz="2600" dirty="0" smtClean="0"/>
          </a:p>
          <a:p>
            <a:pPr>
              <a:buNone/>
            </a:pPr>
            <a:endParaRPr lang="ru-RU" dirty="0"/>
          </a:p>
        </p:txBody>
      </p:sp>
      <p:pic>
        <p:nvPicPr>
          <p:cNvPr id="18434" name="Picture 2" descr="C:\Users\Борис\Desktop\Орочи\down9ad.jpg"/>
          <p:cNvPicPr>
            <a:picLocks noChangeAspect="1" noChangeArrowheads="1"/>
          </p:cNvPicPr>
          <p:nvPr/>
        </p:nvPicPr>
        <p:blipFill>
          <a:blip r:embed="rId2"/>
          <a:srcRect/>
          <a:stretch>
            <a:fillRect/>
          </a:stretch>
        </p:blipFill>
        <p:spPr bwMode="auto">
          <a:xfrm>
            <a:off x="285719" y="214290"/>
            <a:ext cx="4094217" cy="2714644"/>
          </a:xfrm>
          <a:prstGeom prst="rect">
            <a:avLst/>
          </a:prstGeom>
          <a:noFill/>
        </p:spPr>
      </p:pic>
      <p:pic>
        <p:nvPicPr>
          <p:cNvPr id="18435" name="Picture 3" descr="C:\Users\Борис\Desktop\Орочи\downlo09d.jpg"/>
          <p:cNvPicPr>
            <a:picLocks noChangeAspect="1" noChangeArrowheads="1"/>
          </p:cNvPicPr>
          <p:nvPr/>
        </p:nvPicPr>
        <p:blipFill>
          <a:blip r:embed="rId3"/>
          <a:srcRect/>
          <a:stretch>
            <a:fillRect/>
          </a:stretch>
        </p:blipFill>
        <p:spPr bwMode="auto">
          <a:xfrm>
            <a:off x="285720" y="3143248"/>
            <a:ext cx="4100541" cy="2928958"/>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600201"/>
            <a:ext cx="8229600" cy="971543"/>
          </a:xfrm>
        </p:spPr>
        <p:txBody>
          <a:bodyPr>
            <a:normAutofit/>
          </a:bodyPr>
          <a:lstStyle/>
          <a:p>
            <a:pPr algn="ctr">
              <a:buNone/>
            </a:pPr>
            <a:r>
              <a:rPr lang="ru-RU" sz="4000" b="1" dirty="0" smtClean="0"/>
              <a:t>ДОКЛАД ЗАКОНЧИЛ!</a:t>
            </a:r>
            <a:endParaRPr lang="ru-RU" sz="4000" b="1" dirty="0"/>
          </a:p>
        </p:txBody>
      </p:sp>
      <p:pic>
        <p:nvPicPr>
          <p:cNvPr id="4" name="j0214098.wav">
            <a:hlinkClick r:id="" action="ppaction://media"/>
          </p:cNvPr>
          <p:cNvPicPr>
            <a:picLocks noRot="1" noChangeAspect="1"/>
          </p:cNvPicPr>
          <p:nvPr>
            <a:wavAudioFile r:embed="rId1" name="j0214098.wav"/>
          </p:nvPr>
        </p:nvPicPr>
        <p:blipFill>
          <a:blip r:embed="rId3"/>
          <a:stretch>
            <a:fillRect/>
          </a:stretch>
        </p:blipFill>
        <p:spPr>
          <a:xfrm>
            <a:off x="4449763" y="3306763"/>
            <a:ext cx="244475" cy="2444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4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TotalTime>
  <Words>405</Words>
  <Application>Microsoft Office PowerPoint</Application>
  <PresentationFormat>Экран (4:3)</PresentationFormat>
  <Paragraphs>23</Paragraphs>
  <Slides>9</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Слайд 1</vt:lpstr>
      <vt:lpstr>ОРОЧИ</vt:lpstr>
      <vt:lpstr>Слайд 3</vt:lpstr>
      <vt:lpstr>Слайд 4</vt:lpstr>
      <vt:lpstr>Слайд 5</vt:lpstr>
      <vt:lpstr>Слайд 6</vt:lpstr>
      <vt:lpstr>Слайд 7</vt:lpstr>
      <vt:lpstr>Слайд 8</vt:lpstr>
      <vt:lpstr>Слайд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Борис</dc:creator>
  <cp:lastModifiedBy>Светлана</cp:lastModifiedBy>
  <cp:revision>6</cp:revision>
  <dcterms:created xsi:type="dcterms:W3CDTF">2018-04-27T09:28:55Z</dcterms:created>
  <dcterms:modified xsi:type="dcterms:W3CDTF">2018-06-27T23:52:35Z</dcterms:modified>
</cp:coreProperties>
</file>