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8B6B0F"/>
    <a:srgbClr val="FFFF00"/>
    <a:srgbClr val="0066FF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629289-C5F0-482E-9D3E-7D5EDA8F90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7D04D-8CBE-4374-8287-85CAEE5A9F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C6354-3149-4A8A-86EB-3A13BB1864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1B1BDFE-63D3-4583-AFF0-5395FF8D75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1AAB9-AFC7-4B3C-94DD-D8D0398466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0DBEF-21FC-4CFC-8B8C-787769DCA4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A2D05-C5D5-4E3A-995B-38DC6BACBD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E525F-49DA-4BD6-A4E9-72BDD9087E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F8356-F267-45F7-8FC1-EC17717BF4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5AA8932-5015-40A7-A918-F2C1F4807E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2092A6D-E4CA-4DEF-AA32-9A93179F03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170ADC9B-744B-4D46-AB55-99E06A209C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go.mail.ru/search_images?&amp;q=%E2%EE%EB%E5%E9%E1%EE%EB.+%EF%F0%E0%E2%E8%EB%E0+%E2+%EA%E0%F0%F2%E8%ED%EA%E0%F5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WordArt 4"/>
          <p:cNvSpPr>
            <a:spLocks noChangeArrowheads="1" noChangeShapeType="1" noTextEdit="1"/>
          </p:cNvSpPr>
          <p:nvPr/>
        </p:nvSpPr>
        <p:spPr bwMode="auto">
          <a:xfrm>
            <a:off x="685800" y="1371600"/>
            <a:ext cx="7924800" cy="419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Волейбол- игра </a:t>
            </a:r>
          </a:p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для всех.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304800" y="304800"/>
            <a:ext cx="8382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>
                <a:solidFill>
                  <a:srgbClr val="FF0066"/>
                </a:solidFill>
              </a:rPr>
              <a:t>Развитие волейбола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762000" y="1404938"/>
            <a:ext cx="7772400" cy="2024062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rgbClr val="8B6B0F"/>
              </a:gs>
            </a:gsLst>
            <a:lin ang="5400000" scaled="1"/>
          </a:gradFill>
          <a:ln w="9525">
            <a:solidFill>
              <a:srgbClr val="8B6B0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rgbClr val="000066"/>
                </a:solidFill>
              </a:rPr>
              <a:t>В 1895 г. преподаватель физической культуры в США</a:t>
            </a:r>
            <a:r>
              <a:rPr lang="ru-RU" dirty="0">
                <a:solidFill>
                  <a:srgbClr val="000066"/>
                </a:solidFill>
              </a:rPr>
              <a:t> </a:t>
            </a:r>
            <a:r>
              <a:rPr lang="ru-RU" b="1" i="1" dirty="0">
                <a:solidFill>
                  <a:srgbClr val="000066"/>
                </a:solidFill>
              </a:rPr>
              <a:t>Вильям Морган</a:t>
            </a:r>
            <a:r>
              <a:rPr lang="ru-RU" b="1" dirty="0">
                <a:solidFill>
                  <a:srgbClr val="000066"/>
                </a:solidFill>
              </a:rPr>
              <a:t> предложил учащимся новую развлекательную игру, основная идея которой заключалась в том, чтобы играющие ударяли по мячу руками, заставляя его перелетать через сетку. Игру назвали «волейбол», что в переводе с английского означает летающий мяч.</a:t>
            </a:r>
          </a:p>
        </p:txBody>
      </p:sp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3657600"/>
            <a:ext cx="4343400" cy="294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  <p:bldP spid="410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1066800" y="1143000"/>
            <a:ext cx="7010400" cy="16002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rgbClr val="8B6B0F"/>
              </a:gs>
            </a:gsLst>
            <a:lin ang="5400000" scaled="1"/>
          </a:gradFill>
          <a:ln w="9525">
            <a:solidFill>
              <a:srgbClr val="8B6B0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1371600" y="1447800"/>
            <a:ext cx="61722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rgbClr val="000066"/>
                </a:solidFill>
              </a:rPr>
              <a:t>В 1897 г. были разработаны спортивные правила этой игры, которые неоднократно изменялись и дополнялись. 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1143000" y="304800"/>
            <a:ext cx="6705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>
                <a:solidFill>
                  <a:srgbClr val="FF0066"/>
                </a:solidFill>
              </a:rPr>
              <a:t>Правила игры</a:t>
            </a:r>
          </a:p>
        </p:txBody>
      </p:sp>
      <p:pic>
        <p:nvPicPr>
          <p:cNvPr id="9225" name="Picture 9" descr="i?id=53451115&amp;tov=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2971800"/>
            <a:ext cx="4524375" cy="3619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/>
      <p:bldP spid="92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1066800" y="1143000"/>
            <a:ext cx="7010400" cy="16002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rgbClr val="8B6B0F"/>
              </a:gs>
            </a:gsLst>
            <a:lin ang="5400000" scaled="1"/>
          </a:gradFill>
          <a:ln w="9525">
            <a:solidFill>
              <a:srgbClr val="8B6B0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457200" y="228600"/>
            <a:ext cx="8229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>
                <a:solidFill>
                  <a:srgbClr val="FF0066"/>
                </a:solidFill>
              </a:rPr>
              <a:t>Волейбол в СССР 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1371600" y="1371600"/>
            <a:ext cx="62484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rgbClr val="000066"/>
                </a:solidFill>
              </a:rPr>
              <a:t>С 1933 г. проводятся первенства СССР среди сборных команд городов, а несколько позже - чемпионаты страны среди сильнейших команд добровольных спортивных обществ. </a:t>
            </a:r>
          </a:p>
        </p:txBody>
      </p:sp>
      <p:pic>
        <p:nvPicPr>
          <p:cNvPr id="10247" name="Picture 7" descr="История волейбол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2971800"/>
            <a:ext cx="4991100" cy="3476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/>
      <p:bldP spid="1024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1066800" y="1143000"/>
            <a:ext cx="7010400" cy="16002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rgbClr val="8B6B0F"/>
              </a:gs>
            </a:gsLst>
            <a:lin ang="5400000" scaled="1"/>
          </a:gradFill>
          <a:ln w="9525">
            <a:solidFill>
              <a:srgbClr val="8B6B0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1447800" y="1447800"/>
            <a:ext cx="61722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rgbClr val="000066"/>
                </a:solidFill>
              </a:rPr>
              <a:t>В 1947 г. была создана Международная федерация волейбола (ФИВБ), и волейбол получает официальное международное признание.</a:t>
            </a: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1143000" y="304800"/>
            <a:ext cx="6629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>
                <a:solidFill>
                  <a:srgbClr val="FF0066"/>
                </a:solidFill>
              </a:rPr>
              <a:t>ФИВБ</a:t>
            </a:r>
          </a:p>
        </p:txBody>
      </p:sp>
      <p:pic>
        <p:nvPicPr>
          <p:cNvPr id="11273" name="Picture 9" descr="vb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3048000"/>
            <a:ext cx="3505200" cy="33956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/>
      <p:bldP spid="1127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1066800" y="1143000"/>
            <a:ext cx="7010400" cy="16002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rgbClr val="8B6B0F"/>
              </a:gs>
            </a:gsLst>
            <a:lin ang="5400000" scaled="1"/>
          </a:gradFill>
          <a:ln w="9525">
            <a:solidFill>
              <a:srgbClr val="8B6B0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1447800" y="1219200"/>
            <a:ext cx="60198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 b="1" dirty="0">
                <a:solidFill>
                  <a:srgbClr val="000066"/>
                </a:solidFill>
              </a:rPr>
              <a:t>В програму </a:t>
            </a:r>
            <a:r>
              <a:rPr lang="uk-UA" b="1" dirty="0" err="1">
                <a:solidFill>
                  <a:srgbClr val="000066"/>
                </a:solidFill>
              </a:rPr>
              <a:t>Олимпийских</a:t>
            </a:r>
            <a:r>
              <a:rPr lang="uk-UA" b="1" dirty="0">
                <a:solidFill>
                  <a:srgbClr val="000066"/>
                </a:solidFill>
              </a:rPr>
              <a:t> </a:t>
            </a:r>
            <a:r>
              <a:rPr lang="uk-UA" b="1" dirty="0" err="1">
                <a:solidFill>
                  <a:srgbClr val="000066"/>
                </a:solidFill>
              </a:rPr>
              <a:t>игр</a:t>
            </a:r>
            <a:r>
              <a:rPr lang="uk-UA" b="1" dirty="0">
                <a:solidFill>
                  <a:srgbClr val="000066"/>
                </a:solidFill>
              </a:rPr>
              <a:t> волейбол включили </a:t>
            </a:r>
            <a:r>
              <a:rPr lang="uk-UA" b="1" dirty="0" err="1">
                <a:solidFill>
                  <a:srgbClr val="000066"/>
                </a:solidFill>
              </a:rPr>
              <a:t>только</a:t>
            </a:r>
            <a:r>
              <a:rPr lang="uk-UA" b="1" dirty="0">
                <a:solidFill>
                  <a:srgbClr val="000066"/>
                </a:solidFill>
              </a:rPr>
              <a:t> в 1964 г. в </a:t>
            </a:r>
            <a:r>
              <a:rPr lang="uk-UA" b="1" dirty="0" err="1">
                <a:solidFill>
                  <a:srgbClr val="000066"/>
                </a:solidFill>
              </a:rPr>
              <a:t>Токио</a:t>
            </a:r>
            <a:r>
              <a:rPr lang="uk-UA" b="1" dirty="0">
                <a:solidFill>
                  <a:srgbClr val="000066"/>
                </a:solidFill>
              </a:rPr>
              <a:t>. </a:t>
            </a:r>
            <a:r>
              <a:rPr lang="uk-UA" b="1" dirty="0" err="1">
                <a:solidFill>
                  <a:srgbClr val="000066"/>
                </a:solidFill>
              </a:rPr>
              <a:t>Первым</a:t>
            </a:r>
            <a:r>
              <a:rPr lang="uk-UA" b="1" dirty="0">
                <a:solidFill>
                  <a:srgbClr val="000066"/>
                </a:solidFill>
              </a:rPr>
              <a:t> в </a:t>
            </a:r>
            <a:r>
              <a:rPr lang="uk-UA" b="1" dirty="0" err="1">
                <a:solidFill>
                  <a:srgbClr val="000066"/>
                </a:solidFill>
              </a:rPr>
              <a:t>истории</a:t>
            </a:r>
            <a:r>
              <a:rPr lang="uk-UA" b="1" dirty="0">
                <a:solidFill>
                  <a:srgbClr val="000066"/>
                </a:solidFill>
              </a:rPr>
              <a:t> </a:t>
            </a:r>
            <a:r>
              <a:rPr lang="ru-RU" b="1" dirty="0">
                <a:solidFill>
                  <a:srgbClr val="000066"/>
                </a:solidFill>
              </a:rPr>
              <a:t>Олимпийских</a:t>
            </a:r>
            <a:r>
              <a:rPr lang="uk-UA" b="1" dirty="0">
                <a:solidFill>
                  <a:srgbClr val="000066"/>
                </a:solidFill>
              </a:rPr>
              <a:t> </a:t>
            </a:r>
            <a:r>
              <a:rPr lang="uk-UA" b="1" dirty="0" err="1">
                <a:solidFill>
                  <a:srgbClr val="000066"/>
                </a:solidFill>
              </a:rPr>
              <a:t>игр</a:t>
            </a:r>
            <a:r>
              <a:rPr lang="uk-UA" b="1" dirty="0">
                <a:solidFill>
                  <a:srgbClr val="000066"/>
                </a:solidFill>
              </a:rPr>
              <a:t> </a:t>
            </a:r>
            <a:r>
              <a:rPr lang="uk-UA" b="1" dirty="0" err="1">
                <a:solidFill>
                  <a:srgbClr val="000066"/>
                </a:solidFill>
              </a:rPr>
              <a:t>чемпионом</a:t>
            </a:r>
            <a:r>
              <a:rPr lang="uk-UA" b="1" dirty="0">
                <a:solidFill>
                  <a:srgbClr val="000066"/>
                </a:solidFill>
              </a:rPr>
              <a:t> по волейболу </a:t>
            </a:r>
            <a:r>
              <a:rPr lang="uk-UA" b="1" dirty="0" err="1">
                <a:solidFill>
                  <a:srgbClr val="000066"/>
                </a:solidFill>
              </a:rPr>
              <a:t>среди</a:t>
            </a:r>
            <a:r>
              <a:rPr lang="uk-UA" b="1" dirty="0">
                <a:solidFill>
                  <a:srgbClr val="000066"/>
                </a:solidFill>
              </a:rPr>
              <a:t> мужчин, стала </a:t>
            </a:r>
            <a:r>
              <a:rPr lang="uk-UA" b="1" dirty="0" err="1">
                <a:solidFill>
                  <a:srgbClr val="000066"/>
                </a:solidFill>
              </a:rPr>
              <a:t>советская</a:t>
            </a:r>
            <a:r>
              <a:rPr lang="uk-UA" b="1" dirty="0">
                <a:solidFill>
                  <a:srgbClr val="000066"/>
                </a:solidFill>
              </a:rPr>
              <a:t> </a:t>
            </a:r>
            <a:r>
              <a:rPr lang="uk-UA" b="1" dirty="0" err="1">
                <a:solidFill>
                  <a:srgbClr val="000066"/>
                </a:solidFill>
              </a:rPr>
              <a:t>сборная</a:t>
            </a:r>
            <a:r>
              <a:rPr lang="uk-UA" b="1" dirty="0">
                <a:solidFill>
                  <a:srgbClr val="000066"/>
                </a:solidFill>
              </a:rPr>
              <a:t>.</a:t>
            </a:r>
            <a:endParaRPr lang="ru-RU" b="1" dirty="0">
              <a:solidFill>
                <a:srgbClr val="000066"/>
              </a:solidFill>
            </a:endParaRP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1295400" y="304800"/>
            <a:ext cx="6858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 sz="4000" b="1" dirty="0" err="1">
                <a:solidFill>
                  <a:srgbClr val="FF0066"/>
                </a:solidFill>
              </a:rPr>
              <a:t>Олимпийские</a:t>
            </a:r>
            <a:r>
              <a:rPr lang="uk-UA" sz="4000" b="1" dirty="0">
                <a:solidFill>
                  <a:srgbClr val="FF0066"/>
                </a:solidFill>
              </a:rPr>
              <a:t> </a:t>
            </a:r>
            <a:r>
              <a:rPr lang="uk-UA" sz="4000" b="1" dirty="0" err="1">
                <a:solidFill>
                  <a:srgbClr val="FF0066"/>
                </a:solidFill>
              </a:rPr>
              <a:t>игры</a:t>
            </a:r>
            <a:endParaRPr lang="ru-RU" sz="4000" b="1" dirty="0">
              <a:solidFill>
                <a:srgbClr val="FF0066"/>
              </a:solidFill>
            </a:endParaRPr>
          </a:p>
        </p:txBody>
      </p:sp>
      <p:pic>
        <p:nvPicPr>
          <p:cNvPr id="12296" name="Picture 8" descr="voley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3003550"/>
            <a:ext cx="4800600" cy="360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/>
      <p:bldP spid="1229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valleyball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412875"/>
            <a:ext cx="8610600" cy="5140325"/>
          </a:xfrm>
          <a:prstGeom prst="rect">
            <a:avLst/>
          </a:prstGeom>
          <a:noFill/>
        </p:spPr>
      </p:pic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457200" y="228600"/>
            <a:ext cx="8229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>
                <a:solidFill>
                  <a:srgbClr val="FF0066"/>
                </a:solidFill>
              </a:rPr>
              <a:t>Поле для волейбола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3400" y="1905000"/>
            <a:ext cx="8092279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Подготовил:</a:t>
            </a:r>
          </a:p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Учитель физической </a:t>
            </a:r>
          </a:p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культуры</a:t>
            </a:r>
            <a:endParaRPr lang="ru-RU" sz="4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Рубец Марина Васильевна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119</TotalTime>
  <Words>167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Times New Roman</vt:lpstr>
      <vt:lpstr>Verdana</vt:lpstr>
      <vt:lpstr>Wingdings</vt:lpstr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Кристина</cp:lastModifiedBy>
  <cp:revision>12</cp:revision>
  <cp:lastPrinted>1601-01-01T00:00:00Z</cp:lastPrinted>
  <dcterms:created xsi:type="dcterms:W3CDTF">1601-01-01T00:00:00Z</dcterms:created>
  <dcterms:modified xsi:type="dcterms:W3CDTF">2011-04-05T16:26:28Z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