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9"/>
  <c:chart>
    <c:autoTitleDeleted val="1"/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Длина тела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Линька 2</c:v>
                </c:pt>
                <c:pt idx="1">
                  <c:v>линька3</c:v>
                </c:pt>
                <c:pt idx="2">
                  <c:v>Линька4 </c:v>
                </c:pt>
                <c:pt idx="3">
                  <c:v>Линька 5</c:v>
                </c:pt>
                <c:pt idx="4">
                  <c:v>Линька 6</c:v>
                </c:pt>
                <c:pt idx="5">
                  <c:v>Линька н7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11.5</c:v>
                </c:pt>
                <c:pt idx="1">
                  <c:v>13</c:v>
                </c:pt>
                <c:pt idx="2">
                  <c:v>14.5</c:v>
                </c:pt>
                <c:pt idx="3" formatCode="dd/mmm">
                  <c:v>15.2</c:v>
                </c:pt>
                <c:pt idx="4">
                  <c:v>16.100000000000001</c:v>
                </c:pt>
                <c:pt idx="5">
                  <c:v>16.7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Линька 2</c:v>
                </c:pt>
                <c:pt idx="1">
                  <c:v>линька3</c:v>
                </c:pt>
                <c:pt idx="2">
                  <c:v>Линька4 </c:v>
                </c:pt>
                <c:pt idx="3">
                  <c:v>Линька 5</c:v>
                </c:pt>
                <c:pt idx="4">
                  <c:v>Линька 6</c:v>
                </c:pt>
                <c:pt idx="5">
                  <c:v>Линька н7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Линька 2</c:v>
                </c:pt>
                <c:pt idx="1">
                  <c:v>линька3</c:v>
                </c:pt>
                <c:pt idx="2">
                  <c:v>Линька4 </c:v>
                </c:pt>
                <c:pt idx="3">
                  <c:v>Линька 5</c:v>
                </c:pt>
                <c:pt idx="4">
                  <c:v>Линька 6</c:v>
                </c:pt>
                <c:pt idx="5">
                  <c:v>Линька н7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/>
        <c:shape val="cylinder"/>
        <c:axId val="100953088"/>
        <c:axId val="101081472"/>
        <c:axId val="0"/>
      </c:bar3DChart>
      <c:catAx>
        <c:axId val="100953088"/>
        <c:scaling>
          <c:orientation val="minMax"/>
        </c:scaling>
        <c:axPos val="b"/>
        <c:numFmt formatCode="General" sourceLinked="1"/>
        <c:tickLblPos val="nextTo"/>
        <c:crossAx val="101081472"/>
        <c:crosses val="autoZero"/>
        <c:auto val="1"/>
        <c:lblAlgn val="ctr"/>
        <c:lblOffset val="100"/>
      </c:catAx>
      <c:valAx>
        <c:axId val="101081472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tickLblPos val="nextTo"/>
        <c:crossAx val="10095308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38D11A-FF91-408D-BE9B-B48B666CA886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629A16-E864-4959-946E-2A3239AEFB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685804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Восемь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сверкающих глаз.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Изучение жизнедеятельности 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паука-птицееда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(вид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Brachypelma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verdezi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)</a:t>
            </a:r>
            <a:endParaRPr lang="ru-RU" sz="2800" dirty="0"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71942"/>
            <a:ext cx="7854696" cy="2071702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/>
              <a:t>Артемьев Артем</a:t>
            </a:r>
          </a:p>
          <a:p>
            <a:pPr algn="ctr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</a:t>
            </a:r>
            <a:r>
              <a:rPr lang="ru-RU" sz="1800" b="1" dirty="0" smtClean="0"/>
              <a:t> 7 «б»</a:t>
            </a:r>
            <a:r>
              <a:rPr lang="en-US" sz="1800" b="1" dirty="0" smtClean="0"/>
              <a:t>  </a:t>
            </a:r>
            <a:r>
              <a:rPr lang="ru-RU" sz="1800" b="1" dirty="0" smtClean="0"/>
              <a:t>класс</a:t>
            </a:r>
          </a:p>
          <a:p>
            <a:r>
              <a:rPr lang="ru-RU" sz="1800" b="1" dirty="0" smtClean="0"/>
              <a:t>МОУ «СОШ №76»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Руководитель</a:t>
            </a:r>
          </a:p>
          <a:p>
            <a:r>
              <a:rPr lang="ru-RU" sz="1800" b="1" dirty="0" smtClean="0"/>
              <a:t> учитель биологии</a:t>
            </a:r>
          </a:p>
          <a:p>
            <a:r>
              <a:rPr lang="ru-RU" sz="1800" b="1" dirty="0" smtClean="0"/>
              <a:t>Вавилина Н.А.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ba36f45daa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3" y="3357562"/>
            <a:ext cx="3836901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Знакомьтесь-мой</a:t>
            </a:r>
            <a:r>
              <a:rPr lang="ru-RU" sz="2800" b="1" dirty="0" smtClean="0"/>
              <a:t> паук</a:t>
            </a:r>
            <a:endParaRPr lang="ru-RU" sz="2800" b="1" dirty="0"/>
          </a:p>
        </p:txBody>
      </p:sp>
      <p:pic>
        <p:nvPicPr>
          <p:cNvPr id="23555" name="Picture 3" descr="C:\Documents and Settings\Пользователь.PC2009.000\Рабочий стол\Паук птицеед\ba36f45daa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1714488"/>
            <a:ext cx="4110964" cy="321471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00100" y="5214950"/>
            <a:ext cx="1958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Возраст 3 года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500063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Times New Roman" pitchFamily="18" charset="0"/>
              </a:rPr>
              <a:t>Вид </a:t>
            </a:r>
            <a:r>
              <a:rPr lang="ru-RU" sz="2000" b="1" dirty="0" err="1" smtClean="0">
                <a:cs typeface="Times New Roman" pitchFamily="18" charset="0"/>
              </a:rPr>
              <a:t>Брахипельма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b="1" dirty="0" err="1" smtClean="0">
                <a:cs typeface="Times New Roman" pitchFamily="18" charset="0"/>
              </a:rPr>
              <a:t>Вердези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b="1" dirty="0" err="1" smtClean="0">
                <a:cs typeface="Times New Roman" pitchFamily="18" charset="0"/>
              </a:rPr>
              <a:t>Brachypelma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b="1" dirty="0" err="1" smtClean="0">
                <a:cs typeface="Times New Roman" pitchFamily="18" charset="0"/>
              </a:rPr>
              <a:t>verdezi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endParaRPr lang="ru-RU" sz="2000" b="1" dirty="0"/>
          </a:p>
        </p:txBody>
      </p:sp>
      <p:pic>
        <p:nvPicPr>
          <p:cNvPr id="8" name="Рисунок 7" descr="C:\Documents and Settings\Пользователь.PC2009.000\Рабочий стол\Паук птицеед\DSC015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643050"/>
            <a:ext cx="4286280" cy="328614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Птицеед в нашем доме</a:t>
            </a:r>
            <a:endParaRPr lang="ru-RU" sz="2800" b="1" dirty="0"/>
          </a:p>
        </p:txBody>
      </p:sp>
      <p:pic>
        <p:nvPicPr>
          <p:cNvPr id="5" name="Рисунок 4" descr="C:\Documents and Settings\Пользователь.PC2009.000\Рабочий стол\Паук птицеед\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3286148" cy="250033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3643314"/>
            <a:ext cx="179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Первое жилье</a:t>
            </a:r>
            <a:endParaRPr lang="ru-RU" b="1" dirty="0"/>
          </a:p>
        </p:txBody>
      </p:sp>
      <p:pic>
        <p:nvPicPr>
          <p:cNvPr id="8" name="Рисунок 7" descr="C:\Documents and Settings\Пользователь.PC2009.000\Рабочий стол\Паук птицеед\DSC0151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071942"/>
            <a:ext cx="3214710" cy="207170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034" y="6143644"/>
            <a:ext cx="271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Мраморные тараканы</a:t>
            </a:r>
            <a:endParaRPr lang="ru-RU" b="1" dirty="0"/>
          </a:p>
        </p:txBody>
      </p:sp>
      <p:pic>
        <p:nvPicPr>
          <p:cNvPr id="10" name="Рисунок 9" descr="C:\Documents and Settings\Пользователь.PC2009.000\Рабочий стол\Паук птицеед\DSC0150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1142984"/>
            <a:ext cx="2928958" cy="492922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500694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Возраст 3 года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7148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Линька</a:t>
            </a:r>
            <a:endParaRPr lang="ru-RU" sz="3200" dirty="0"/>
          </a:p>
        </p:txBody>
      </p:sp>
      <p:pic>
        <p:nvPicPr>
          <p:cNvPr id="25602" name="Picture 2" descr="C:\Documents and Settings\Пользователь.PC2009.000\Рабочий стол\Паук птицеед\Линька-паука-птицееда-фото-вид-Brachypelma-albopilosum-768x5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428736"/>
            <a:ext cx="3562350" cy="267176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57158" y="4357694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Животное аккуратно вытаскивает свои конечности и выбирается из старой шкуры</a:t>
            </a:r>
            <a:endParaRPr lang="ru-RU" b="1" dirty="0"/>
          </a:p>
        </p:txBody>
      </p:sp>
      <p:pic>
        <p:nvPicPr>
          <p:cNvPr id="6" name="Рисунок 5" descr="C:\Documents and Settings\Пользователь.PC2009.000\Рабочий стол\Паук птицеед\DSC0150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1500174"/>
            <a:ext cx="3786214" cy="264320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00562" y="4572008"/>
            <a:ext cx="4143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Экзувий</a:t>
            </a:r>
            <a:r>
              <a:rPr lang="ru-RU" b="1" dirty="0" smtClean="0"/>
              <a:t>( покров тела)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Брахипельмы</a:t>
            </a:r>
            <a:r>
              <a:rPr lang="ru-RU" b="1" dirty="0" smtClean="0"/>
              <a:t> </a:t>
            </a:r>
            <a:r>
              <a:rPr lang="ru-RU" b="1" dirty="0" err="1" smtClean="0"/>
              <a:t>Вердези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Динамика роста паука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785794"/>
            <a:ext cx="2949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Экзувии</a:t>
            </a:r>
            <a:r>
              <a:rPr lang="ru-RU" sz="2400" b="1" dirty="0" smtClean="0"/>
              <a:t> птицееда</a:t>
            </a:r>
            <a:endParaRPr lang="ru-RU" sz="2400" b="1" dirty="0"/>
          </a:p>
        </p:txBody>
      </p:sp>
      <p:pic>
        <p:nvPicPr>
          <p:cNvPr id="10" name="Рисунок 9" descr="C:\Documents and Settings\Пользователь.PC2009.000\Рабочий стол\Паук птицеед\DSC0151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643050"/>
            <a:ext cx="3857652" cy="3000396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/>
        </p:nvGraphicFramePr>
        <p:xfrm>
          <a:off x="285720" y="1571612"/>
          <a:ext cx="4000528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00430" y="4857760"/>
            <a:ext cx="52864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графика видно, что 2, 3,4 линька проходили примерно 1 р. в месяц. При этом паук в среднем увеличивался на 1,5 см.Линьки   4,5,6,7-я-1р. в 2,5 месяца- прирост составлял в среднем. 0, 7 см.( Измеряли тело паука)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371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Угрожающая поза</a:t>
            </a:r>
            <a:endParaRPr lang="ru-RU" sz="2400" b="1" dirty="0"/>
          </a:p>
        </p:txBody>
      </p:sp>
      <p:pic>
        <p:nvPicPr>
          <p:cNvPr id="4" name="Рисунок 3" descr="C:\Documents and Settings\Пользователь.PC2009.000\Рабочий стол\Паук птицеед\55e4a1ff8718f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14422"/>
            <a:ext cx="3687761" cy="257176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29224" y="928670"/>
            <a:ext cx="3571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Самка или самец?</a:t>
            </a:r>
            <a:endParaRPr lang="ru-RU" sz="2400" b="1" dirty="0"/>
          </a:p>
        </p:txBody>
      </p:sp>
      <p:pic>
        <p:nvPicPr>
          <p:cNvPr id="6" name="Рисунок 5" descr="C:\Documents and Settings\Пользователь.PC2009.000\Рабочий стол\Паук птицеед\DSC0150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607851" y="2178835"/>
            <a:ext cx="3714776" cy="221457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7" name="Picture 3" descr="C:\Documents and Settings\Пользователь.PC2009.000\Рабочий стол\Паук птицеед\-пола2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00504"/>
            <a:ext cx="3857652" cy="208190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cxnSp>
        <p:nvCxnSpPr>
          <p:cNvPr id="11" name="Прямая со стрелкой 10"/>
          <p:cNvCxnSpPr/>
          <p:nvPr/>
        </p:nvCxnSpPr>
        <p:spPr>
          <a:xfrm>
            <a:off x="3428992" y="4929198"/>
            <a:ext cx="114300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28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Экзувий</a:t>
            </a:r>
            <a:r>
              <a:rPr lang="ru-RU" b="1" dirty="0" smtClean="0"/>
              <a:t> ( сброшенный покров тела)самки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464344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Карманообразная</a:t>
            </a:r>
            <a:r>
              <a:rPr lang="ru-RU" b="1" dirty="0" smtClean="0"/>
              <a:t> складка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86578" y="5429264"/>
            <a:ext cx="209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Мой паук - самка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4088"/>
            <a:ext cx="8186766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>Выводы: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6"/>
            <a:ext cx="4210080" cy="5283379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300" b="1" dirty="0" smtClean="0"/>
              <a:t>Вид </a:t>
            </a:r>
            <a:r>
              <a:rPr lang="ru-RU" sz="3300" dirty="0" err="1" smtClean="0"/>
              <a:t>Brachypelma</a:t>
            </a:r>
            <a:r>
              <a:rPr lang="ru-RU" sz="3300" b="1" dirty="0" smtClean="0"/>
              <a:t> </a:t>
            </a:r>
            <a:r>
              <a:rPr lang="ru-RU" sz="3300" dirty="0" err="1" smtClean="0"/>
              <a:t>verdezi</a:t>
            </a:r>
            <a:r>
              <a:rPr lang="ru-RU" sz="3300" b="1" dirty="0" smtClean="0"/>
              <a:t> ) </a:t>
            </a:r>
            <a:r>
              <a:rPr lang="ru-RU" sz="3300" dirty="0" smtClean="0"/>
              <a:t>предпочитает повышенную температуру и влажность. Содержать  необходимо в специально оборудованном прямоугольном террариуме,  обязательно     должно быть укрытие  и      емкость  с водой ( по мере роста менять контейнер)</a:t>
            </a:r>
          </a:p>
          <a:p>
            <a:pPr lvl="0"/>
            <a:r>
              <a:rPr lang="ru-RU" sz="3300" dirty="0" smtClean="0"/>
              <a:t>Активен  паук в ночное время суток.</a:t>
            </a:r>
          </a:p>
          <a:p>
            <a:pPr lvl="0"/>
            <a:r>
              <a:rPr lang="ru-RU" sz="3300" dirty="0" smtClean="0"/>
              <a:t>Паука лучше всего кормить один раз в неделю. </a:t>
            </a:r>
          </a:p>
          <a:p>
            <a:pPr lvl="0"/>
            <a:r>
              <a:rPr lang="ru-RU" sz="3300" dirty="0" smtClean="0"/>
              <a:t>В качестве пищи предпочитает живые объекты (нападает). Неподвижные предметы не вызывают никаких реакций паука-птицееда, они ловят только движущуюся добычу.</a:t>
            </a:r>
          </a:p>
          <a:p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214422"/>
            <a:ext cx="4214842" cy="514050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sz="3300" dirty="0" smtClean="0"/>
              <a:t>При хорошем питании растут очень быстро,  у молодых линька происходит примерно 1 раз в 30дней ( размер увеличивается на 1,5 см.),у взрослых-1раз в 2,5месяца(увеличивается на 0,7 см.)</a:t>
            </a:r>
          </a:p>
          <a:p>
            <a:pPr lvl="0"/>
            <a:r>
              <a:rPr lang="ru-RU" sz="3300" dirty="0" smtClean="0"/>
              <a:t>Я убедился, что птицеед не поддаётся дрессировке, приручить</a:t>
            </a:r>
          </a:p>
          <a:p>
            <a:r>
              <a:rPr lang="ru-RU" sz="3300" dirty="0" smtClean="0"/>
              <a:t>его невозможно.</a:t>
            </a:r>
          </a:p>
          <a:p>
            <a:pPr lvl="0"/>
            <a:r>
              <a:rPr lang="ru-RU" sz="3300" dirty="0" err="1" smtClean="0"/>
              <a:t>Брахипельмы</a:t>
            </a:r>
            <a:r>
              <a:rPr lang="ru-RU" sz="3300" dirty="0" smtClean="0"/>
              <a:t> могут    защищаться, принимая угрожающую позу.</a:t>
            </a:r>
            <a:r>
              <a:rPr lang="ru-RU" sz="3300" b="1" dirty="0" smtClean="0"/>
              <a:t> </a:t>
            </a:r>
            <a:endParaRPr lang="ru-RU" sz="3300" dirty="0" smtClean="0"/>
          </a:p>
          <a:p>
            <a:pPr lvl="0"/>
            <a:r>
              <a:rPr lang="ru-RU" sz="3300" dirty="0" smtClean="0"/>
              <a:t>Резкой реакции на свет не наблюдается  </a:t>
            </a:r>
          </a:p>
          <a:p>
            <a:pPr lvl="0"/>
            <a:r>
              <a:rPr lang="ru-RU" sz="3300" dirty="0" smtClean="0"/>
              <a:t>У меня живет самка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857232"/>
            <a:ext cx="721523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заключении хочу добавить  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NewRomanPSMT"/>
              </a:rPr>
              <a:t>содержание пауков в домашних условиях можно рекомендовать всем любителям природы, так как очень интересно и познавательно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NewRomanPSMT"/>
              </a:rPr>
              <a:t>наблюдать за этим редким экзотическим животным. Однако, содержание пауков птицеедов противопоказано людям, страдающим бронхиальной астмой, различными видами аллергических заболеваний. При обращении с этими пауками следует соблюдать осторожность, чтобы защитные волоски не попали в глаза и дыхательные пути.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3571876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внимание!!!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6" descr="C:\Users\Елена\Desktop\susanto-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14818"/>
            <a:ext cx="3572229" cy="221457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0"/>
            <a:ext cx="8501122" cy="901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Цель</a:t>
            </a:r>
            <a:r>
              <a:rPr lang="ru-RU" sz="2800" dirty="0" err="1" smtClean="0"/>
              <a:t>:Изучить</a:t>
            </a:r>
            <a:r>
              <a:rPr lang="ru-RU" sz="2800" dirty="0" smtClean="0"/>
              <a:t> особенности жизнедеятельности  паука-птицееда вид </a:t>
            </a:r>
            <a:r>
              <a:rPr lang="ru-RU" sz="2800" dirty="0" err="1" smtClean="0"/>
              <a:t>Brachypelma</a:t>
            </a:r>
            <a:r>
              <a:rPr lang="ru-RU" sz="2800" dirty="0" smtClean="0"/>
              <a:t> </a:t>
            </a:r>
            <a:r>
              <a:rPr lang="ru-RU" sz="2800" dirty="0" err="1" smtClean="0"/>
              <a:t>verdezi</a:t>
            </a:r>
            <a:r>
              <a:rPr lang="ru-RU" sz="2800" dirty="0" smtClean="0"/>
              <a:t> в неволе.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Задачи</a:t>
            </a:r>
            <a:r>
              <a:rPr lang="ru-RU" sz="2800" dirty="0" smtClean="0"/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Изучить биологические особенности вида</a:t>
            </a:r>
            <a:r>
              <a:rPr lang="ru-RU" sz="2400" dirty="0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Brachypelma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verd</a:t>
            </a:r>
            <a:r>
              <a:rPr lang="ru-RU" sz="2400" dirty="0" err="1" smtClean="0">
                <a:solidFill>
                  <a:srgbClr val="333333"/>
                </a:solidFill>
                <a:ea typeface="Calibri" pitchFamily="34" charset="0"/>
                <a:cs typeface="Times New Roman" pitchFamily="18" charset="0"/>
              </a:rPr>
              <a:t>ezi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  ; 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2.Создать условия для жизни  паука – птицееда в неволе ;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3.Провести наблюдение за жизнедеятельностью паука-птицееда;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Основные методы  исследования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: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1.Работа с научной литературой ;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2.Измерение; 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3. Наблюдение;</a:t>
            </a:r>
            <a:endParaRPr lang="ru-RU" sz="24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История открытия пауков- птицеедов.</a:t>
            </a:r>
            <a:endParaRPr lang="ru-RU" sz="2800" b="1" dirty="0"/>
          </a:p>
        </p:txBody>
      </p:sp>
      <p:pic>
        <p:nvPicPr>
          <p:cNvPr id="3" name="Рисунок 2" descr="220px-Picture_sybille_merian_17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857364"/>
            <a:ext cx="3996699" cy="241618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4" name="Рисунок 3" descr="Esther_Barbara_von_Sandra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785926"/>
            <a:ext cx="2543175" cy="338137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85852" y="4643446"/>
            <a:ext cx="183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Гравюра 1705 г.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5691157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Немецкая исследовательница — анималистка </a:t>
            </a:r>
            <a:r>
              <a:rPr lang="ru-RU" b="1" u="sng" dirty="0" smtClean="0"/>
              <a:t>Мария </a:t>
            </a:r>
            <a:r>
              <a:rPr lang="ru-RU" b="1" u="sng" dirty="0" err="1" smtClean="0"/>
              <a:t>Мериан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500043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Группы пауков -птицеедов</a:t>
            </a:r>
            <a:endParaRPr lang="ru-RU" sz="2400" b="1" dirty="0"/>
          </a:p>
        </p:txBody>
      </p:sp>
      <p:pic>
        <p:nvPicPr>
          <p:cNvPr id="16386" name="Picture 2" descr="http://vdbr.ru/assets/images/19.04.2014/Avicularia%20versicolor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214554"/>
            <a:ext cx="2571767" cy="198026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pic>
        <p:nvPicPr>
          <p:cNvPr id="16392" name="Picture 8" descr="Acanthoscurria Geniculat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702" y="2285992"/>
            <a:ext cx="1953770" cy="2071702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cxnSp>
        <p:nvCxnSpPr>
          <p:cNvPr id="9" name="Прямая со стрелкой 8"/>
          <p:cNvCxnSpPr/>
          <p:nvPr/>
        </p:nvCxnSpPr>
        <p:spPr>
          <a:xfrm rot="10800000" flipV="1">
            <a:off x="1571604" y="1000108"/>
            <a:ext cx="135732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250529" y="132157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00760" y="928670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28662" y="1714488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Древесные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143372" y="1857364"/>
            <a:ext cx="11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Норные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16" y="1857364"/>
            <a:ext cx="169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Наземные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00429" y="4429132"/>
            <a:ext cx="25717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Норные птицееды живут в самостоятельно вырытых под землей норах, укрепляя свои убежища паутиной.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4357694"/>
            <a:ext cx="2786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Древесные птицееды сооружают из паутины специальные трубки.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429388" y="4357694"/>
            <a:ext cx="25003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Данные пауки предпочитают использовать естественные укрытия для постройки своих убежищ, или рыть неглубокие норы.</a:t>
            </a:r>
            <a:endParaRPr lang="ru-RU" dirty="0"/>
          </a:p>
        </p:txBody>
      </p:sp>
      <p:pic>
        <p:nvPicPr>
          <p:cNvPr id="16394" name="Picture 10" descr="http://vdbr.ru/assets/images/images2/murinus%20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2214554"/>
            <a:ext cx="2428892" cy="209921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8057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Внешнее строение пауков -птицеедов</a:t>
            </a:r>
            <a:endParaRPr lang="ru-RU" sz="2800" b="1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457200"/>
            <a:ext cx="5715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1 / 20</a:t>
            </a:r>
            <a:endParaRPr kumimoji="0" lang="ru-RU" sz="1000" b="0" i="0" u="none" strike="noStrike" cap="none" normalizeH="0" baseline="0" smtClean="0">
              <a:ln>
                <a:noFill/>
              </a:ln>
              <a:solidFill>
                <a:srgbClr val="58666E"/>
              </a:solidFill>
              <a:effectLst/>
              <a:latin typeface="Source Sans Pr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7" name="AutoShape 15" descr="http://tarantulasoftheworld.com/wp-content/uploads/2014/06/singaporeblue-e1402886537657.jpg"/>
          <p:cNvSpPr>
            <a:spLocks noChangeAspect="1" noChangeArrowheads="1"/>
          </p:cNvSpPr>
          <p:nvPr/>
        </p:nvSpPr>
        <p:spPr bwMode="auto">
          <a:xfrm>
            <a:off x="0" y="0"/>
            <a:ext cx="466725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9" name="AutoShape 17" descr="http://www.bugzuk.com/insects/spiders/img/bugzuk12290_cyriopagopus_sp_singapore_blue_cropped.jpg"/>
          <p:cNvSpPr>
            <a:spLocks noChangeAspect="1" noChangeArrowheads="1"/>
          </p:cNvSpPr>
          <p:nvPr/>
        </p:nvSpPr>
        <p:spPr bwMode="auto">
          <a:xfrm>
            <a:off x="0" y="0"/>
            <a:ext cx="609600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3" name="AutoShape 21" descr="https://i.ytimg.com/vi/1S8OWQa8auc/maxresdefault.jpg"/>
          <p:cNvSpPr>
            <a:spLocks noChangeAspect="1" noChangeArrowheads="1"/>
          </p:cNvSpPr>
          <p:nvPr/>
        </p:nvSpPr>
        <p:spPr bwMode="auto">
          <a:xfrm>
            <a:off x="0" y="0"/>
            <a:ext cx="314325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4" name="AutoShape 22" descr="https://i.ytimg.com/vi/JTyP0xxk0HI/maxresdefault.jpg"/>
          <p:cNvSpPr>
            <a:spLocks noChangeAspect="1" noChangeArrowheads="1"/>
          </p:cNvSpPr>
          <p:nvPr/>
        </p:nvSpPr>
        <p:spPr bwMode="auto">
          <a:xfrm>
            <a:off x="0" y="0"/>
            <a:ext cx="676275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5" name="AutoShape 23" descr="https://i.ytimg.com/vi/xMt7xr5flro/hqdefault.jpg"/>
          <p:cNvSpPr>
            <a:spLocks noChangeAspect="1" noChangeArrowheads="1"/>
          </p:cNvSpPr>
          <p:nvPr/>
        </p:nvSpPr>
        <p:spPr bwMode="auto">
          <a:xfrm>
            <a:off x="0" y="0"/>
            <a:ext cx="504825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6" name="AutoShape 24" descr="https://s-media-cache-ak0.pinimg.com/736x/e4/a5/57/e4a5573c4c87ef9f3264a0fd0322ab69.jpg"/>
          <p:cNvSpPr>
            <a:spLocks noChangeAspect="1" noChangeArrowheads="1"/>
          </p:cNvSpPr>
          <p:nvPr/>
        </p:nvSpPr>
        <p:spPr bwMode="auto">
          <a:xfrm>
            <a:off x="0" y="0"/>
            <a:ext cx="466725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7" name="AutoShape 25" descr="https://upload.wikimedia.org/wikipedia/commons/f/f1/Singapore_blue.jpg"/>
          <p:cNvSpPr>
            <a:spLocks noChangeAspect="1" noChangeArrowheads="1"/>
          </p:cNvSpPr>
          <p:nvPr/>
        </p:nvSpPr>
        <p:spPr bwMode="auto">
          <a:xfrm>
            <a:off x="0" y="0"/>
            <a:ext cx="523875" cy="38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457200"/>
            <a:ext cx="5715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1 / 20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8666E"/>
              </a:solidFill>
              <a:effectLst/>
              <a:latin typeface="Source Sans Pr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82" name="Rectangle 5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8486" name="Picture 54" descr="http://nashzeleniymir.ru/wp-content/uploads/2016/02/%D0%93%D1%80%D0%B0%D0%BC%D0%BC%D0%BE%D1%81%D1%82%D0%BE%D0%BB%D0%B0-%D0%BF%D1%83%D0%BB%D1%8C%D1%85%D1%80%D0%B0-%D0%BB%D0%B0%D1%82.-Grammostola-Pulchra-1024x7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65770" y="1428736"/>
            <a:ext cx="2952771" cy="221457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8488" name="Picture 56" descr="http://s005.radikal.ru/i211/1002/dd/dccdff27844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0691" y="4143380"/>
            <a:ext cx="3024791" cy="231521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8492" name="Picture 60" descr="http://cdn.bolshoyvopros.ru/files/users/images/e4/eb/e4eb002a384d7929be1d9869e9bce0c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3000396" cy="2716561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cxnSp>
        <p:nvCxnSpPr>
          <p:cNvPr id="60" name="Прямая со стрелкой 59"/>
          <p:cNvCxnSpPr/>
          <p:nvPr/>
        </p:nvCxnSpPr>
        <p:spPr>
          <a:xfrm>
            <a:off x="1928794" y="2428868"/>
            <a:ext cx="200026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2214546" y="3214686"/>
            <a:ext cx="171451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000496" y="178592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Головогрудь, покрытая </a:t>
            </a:r>
            <a:r>
              <a:rPr lang="ru-RU" dirty="0" err="1" smtClean="0"/>
              <a:t>Карапаксом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071934" y="3071810"/>
            <a:ext cx="105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Брюшко</a:t>
            </a:r>
            <a:endParaRPr lang="ru-RU" dirty="0"/>
          </a:p>
        </p:txBody>
      </p:sp>
      <p:cxnSp>
        <p:nvCxnSpPr>
          <p:cNvPr id="71" name="Прямая со стрелкой 70"/>
          <p:cNvCxnSpPr/>
          <p:nvPr/>
        </p:nvCxnSpPr>
        <p:spPr>
          <a:xfrm rot="10800000">
            <a:off x="5500694" y="5715016"/>
            <a:ext cx="150019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500430" y="535782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Чувствительные волоски</a:t>
            </a:r>
            <a:endParaRPr lang="ru-RU" dirty="0"/>
          </a:p>
        </p:txBody>
      </p:sp>
      <p:pic>
        <p:nvPicPr>
          <p:cNvPr id="18494" name="Picture 62" descr="http://mirvkartinkah.ru/wp-content/uploads/soobshchestvo-nasekomykh-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245252"/>
            <a:ext cx="3071834" cy="224243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714356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Размеры  пауков птицеедов</a:t>
            </a:r>
            <a:endParaRPr lang="ru-RU" sz="2800" b="1" dirty="0"/>
          </a:p>
        </p:txBody>
      </p:sp>
      <p:pic>
        <p:nvPicPr>
          <p:cNvPr id="19458" name="Picture 2" descr="http://monateka.com/images/5846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5171338" cy="364333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7158" y="5643578"/>
            <a:ext cx="31432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a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амец птицееда-голиафа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Theraphosa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blondi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) весит 170 грамм.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1643050"/>
            <a:ext cx="3071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пауков-птицеедов зависят от вида и обычно варьируются от 2,5-3 см до 10 см. Но общий размер особей принято определять с учетом размаха лапок, который может достигать 28 сантиметров. Некоторые пауки имеют вес 65-85 грамм, а крупные представители видов, живущих в Бразилии и на территории Венесуэлы, нередко весят 150 и более грамм.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Чем опасны  пауки -птицееды</a:t>
            </a:r>
            <a:endParaRPr lang="ru-RU" sz="2800" b="1" dirty="0"/>
          </a:p>
        </p:txBody>
      </p:sp>
      <p:pic>
        <p:nvPicPr>
          <p:cNvPr id="20482" name="Picture 2" descr="C:\Documents and Settings\Пользователь.PC2009.000\Рабочий стол\Паук птицеед\ukus pau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2286000" cy="17145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0483" name="Picture 3" descr="C:\Documents and Settings\Пользователь.PC2009.000\Рабочий стол\Паук птицеед\posledstviya-ykysa-payka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714488"/>
            <a:ext cx="2643206" cy="1762137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pic>
        <p:nvPicPr>
          <p:cNvPr id="20485" name="Picture 5" descr="C:\Documents and Settings\Пользователь.PC2009.000\Рабочий стол\Паук птицеед\Укус-паука-птицееда-фот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62699" y="1714488"/>
            <a:ext cx="2286015" cy="1714512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00100" y="1214422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Последствия укусов птицееда</a:t>
            </a:r>
            <a:endParaRPr lang="ru-RU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642910" y="2643182"/>
            <a:ext cx="78581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86182" y="2143116"/>
            <a:ext cx="642942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6500826" y="2571744"/>
            <a:ext cx="500066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85852" y="3643314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Счесывание щетинок</a:t>
            </a:r>
            <a:endParaRPr lang="ru-RU" b="1" dirty="0"/>
          </a:p>
        </p:txBody>
      </p:sp>
      <p:pic>
        <p:nvPicPr>
          <p:cNvPr id="20486" name="Picture 6" descr="C:\Documents and Settings\Пользователь.PC2009.000\Рабочий стол\Паук птицеед\Лысина-на-месте-счесанных-с-брюшка-волосков-паука-птицееда-фото-768x5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4071942"/>
            <a:ext cx="3333773" cy="250033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sp>
        <p:nvSpPr>
          <p:cNvPr id="20488" name="AutoShape 8" descr="https://1.bp.blogspot.com/-MMDd2Vm2LKI/WDmiGnM9HaI/AAAAAAAAAjA/5UB_DsirkMAVLifmFUO1pNGzu_HMHSH0gCLcB/s640/100_49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1.bp.blogspot.com/-MMDd2Vm2LKI/WDmiGnM9HaI/AAAAAAAAAjA/5UB_DsirkMAVLifmFUO1pNGzu_HMHSH0gCLcB/s640/100_49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857356" y="5572140"/>
            <a:ext cx="192882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6182" y="4929198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Лысина на месте счесывания с брюшка волосков</a:t>
            </a:r>
            <a:endParaRPr lang="ru-RU" b="1" dirty="0"/>
          </a:p>
        </p:txBody>
      </p:sp>
      <p:pic>
        <p:nvPicPr>
          <p:cNvPr id="20493" name="Picture 13" descr="http://vdbr.ru/assets/images/24.11.2014/Avicularia-versicol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4071942"/>
            <a:ext cx="3042683" cy="2536011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Пищевой рацион птицеедов</a:t>
            </a:r>
            <a:endParaRPr lang="ru-RU" sz="2800" b="1" dirty="0"/>
          </a:p>
        </p:txBody>
      </p:sp>
      <p:pic>
        <p:nvPicPr>
          <p:cNvPr id="21506" name="Picture 2" descr="C:\Documents and Settings\Пользователь.PC2009.000\Рабочий стол\Паук птицеед\Чем-питается-паук-птицеед-фото-768x5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81731" y="3929066"/>
            <a:ext cx="2547987" cy="228601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1507" name="Picture 3" descr="C:\Documents and Settings\Пользователь.PC2009.000\Рабочий стол\Паук птицеед\Добыча-птицееда-голиафа-фот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736"/>
            <a:ext cx="2959863" cy="21265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1508" name="Picture 4" descr="C:\Documents and Settings\Пользователь.PC2009.000\Рабочий стол\Паук птицеед\paukpticeedb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929066"/>
            <a:ext cx="3100408" cy="2357454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pic>
        <p:nvPicPr>
          <p:cNvPr id="21510" name="Picture 6" descr="http://img-fotki.yandex.ru/get/4136/11206178.34d/0_d37cc_e9e0f566_ori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10280" y="1357298"/>
            <a:ext cx="2610505" cy="2143140"/>
          </a:xfrm>
          <a:prstGeom prst="rect">
            <a:avLst/>
          </a:prstGeom>
          <a:noFill/>
          <a:ln w="12700">
            <a:solidFill>
              <a:schemeClr val="bg2">
                <a:lumMod val="50000"/>
              </a:schemeClr>
            </a:solidFill>
          </a:ln>
        </p:spPr>
      </p:pic>
      <p:sp>
        <p:nvSpPr>
          <p:cNvPr id="21512" name="AutoShape 8" descr="https://i.ytimg.com/vi/PsduRXcp4gI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 descr="C:\Documents and Settings\Пользователь.PC2009.000\Рабочий стол\Паук птицеед\dobycha-pauka-pticeed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86115" y="1411302"/>
            <a:ext cx="2786083" cy="2106173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pic>
        <p:nvPicPr>
          <p:cNvPr id="11" name="Рисунок 10" descr="C:\Documents and Settings\Пользователь.PC2009.000\Рабочий стол\Паук птицеед\maxresdefault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7554" y="3929066"/>
            <a:ext cx="2857520" cy="2357454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Особенности размножения</a:t>
            </a:r>
            <a:endParaRPr lang="ru-RU" sz="2800" b="1" dirty="0"/>
          </a:p>
        </p:txBody>
      </p:sp>
      <p:pic>
        <p:nvPicPr>
          <p:cNvPr id="22530" name="Picture 2" descr="C:\Documents and Settings\Пользователь.PC2009.000\Рабочий стол\Паук птицеед\L6OBOcTWT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2571768" cy="2222761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2531" name="Picture 3" descr="C:\Documents and Settings\Пользователь.PC2009.000\Рабочий стол\Паук птицеед\Haplopelma lividum Smith 1996, female (light form) with eggsac, n. Thaila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1285860"/>
            <a:ext cx="2474364" cy="2072279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2535" name="Picture 7" descr="C:\Documents and Settings\Пользователь.PC2009.000\Рабочий стол\Паук птицеед\Нимфы-паука-птицееда-фото-768x4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4071942"/>
            <a:ext cx="2816962" cy="214314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2537" name="Picture 9" descr="C:\Documents and Settings\Пользователь.PC2009.000\Рабочий стол\Паук птицеед\IMG_79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428736"/>
            <a:ext cx="2620663" cy="196459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2538" name="Picture 10" descr="C:\Documents and Settings\Пользователь.PC2009.000\Рабочий стол\Паук птицеед\67ce401a5bf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000504"/>
            <a:ext cx="2405280" cy="219592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3" name="Рисунок 12" descr="C:\Documents and Settings\Пользователь.PC2009.000\Рабочий стол\Паук птицеед\IMG_563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4071942"/>
            <a:ext cx="2571768" cy="2195513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14282" y="3357562"/>
            <a:ext cx="2714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Самка вьет из паутины гнездо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143240" y="3429000"/>
            <a:ext cx="2712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Самка формирует кокон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786578" y="335756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Кокон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6211669"/>
            <a:ext cx="3357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Раскрывающийся кокон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500430" y="6286520"/>
            <a:ext cx="222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Паучки- нимфы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357950" y="628652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Молодые птицееды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716</TotalTime>
  <Words>565</Words>
  <Application>Microsoft Office PowerPoint</Application>
  <PresentationFormat>Экран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Восемь сверкающих глаз.  Изучение жизнедеятельности  паука-птицееда (вид Brachypelma verdezi 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Выводы: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Ghjkll;jn,h jm cdjnmxd</dc:title>
  <dc:creator>Пользователь</dc:creator>
  <cp:lastModifiedBy>Пользователь</cp:lastModifiedBy>
  <cp:revision>74</cp:revision>
  <dcterms:created xsi:type="dcterms:W3CDTF">2006-12-31T21:08:10Z</dcterms:created>
  <dcterms:modified xsi:type="dcterms:W3CDTF">2006-12-31T22:08:05Z</dcterms:modified>
</cp:coreProperties>
</file>