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82" r:id="rId1"/>
  </p:sldMasterIdLst>
  <p:sldIdLst>
    <p:sldId id="256" r:id="rId2"/>
    <p:sldId id="261" r:id="rId3"/>
    <p:sldId id="257" r:id="rId4"/>
    <p:sldId id="262" r:id="rId5"/>
    <p:sldId id="258" r:id="rId6"/>
    <p:sldId id="259" r:id="rId7"/>
    <p:sldId id="260" r:id="rId8"/>
    <p:sldId id="263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66" d="100"/>
          <a:sy n="66" d="100"/>
        </p:scale>
        <p:origin x="677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3/1/2018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074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3/1/2018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489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3/1/2018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305349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3/1/2018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6645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3/1/2018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935329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3/1/2018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13381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3/1/2018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2219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3/1/2018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531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3/1/2018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860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3/1/2018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446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3/1/2018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9860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3/1/2018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4510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3/1/2018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962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3/1/2018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629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3/1/2018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258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3/1/2018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554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3/1/2018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2358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  <p:sldLayoutId id="2147483794" r:id="rId12"/>
    <p:sldLayoutId id="2147483795" r:id="rId13"/>
    <p:sldLayoutId id="2147483796" r:id="rId14"/>
    <p:sldLayoutId id="2147483797" r:id="rId15"/>
    <p:sldLayoutId id="214748379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0125" y="373090"/>
            <a:ext cx="9966960" cy="1953421"/>
          </a:xfrm>
        </p:spPr>
        <p:txBody>
          <a:bodyPr>
            <a:normAutofit/>
          </a:bodyPr>
          <a:lstStyle/>
          <a:p>
            <a:r>
              <a:rPr lang="en-US" sz="8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Have got/ has got  </a:t>
            </a:r>
            <a:endParaRPr lang="ru-RU" sz="8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40374" y="3808456"/>
            <a:ext cx="8637015" cy="1449344"/>
          </a:xfrm>
        </p:spPr>
        <p:txBody>
          <a:bodyPr>
            <a:normAutofit lnSpcReduction="10000"/>
          </a:bodyPr>
          <a:lstStyle/>
          <a:p>
            <a:endParaRPr lang="ru-RU" sz="9600" b="1" dirty="0">
              <a:latin typeface="+mj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2971" y="3321934"/>
            <a:ext cx="8715738" cy="331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144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1"/>
            <a:ext cx="9875520" cy="68676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Краткие ответы 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817225"/>
            <a:ext cx="4815068" cy="4514127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822067" y="1423686"/>
            <a:ext cx="5984110" cy="4907665"/>
          </a:xfrm>
        </p:spPr>
        <p:txBody>
          <a:bodyPr>
            <a:normAutofit fontScale="85000" lnSpcReduction="20000"/>
          </a:bodyPr>
          <a:lstStyle/>
          <a:p>
            <a:pPr marL="45720" indent="0">
              <a:buNone/>
            </a:pPr>
            <a:r>
              <a:rPr lang="en-US" sz="2600" dirty="0" smtClean="0">
                <a:solidFill>
                  <a:schemeClr val="accent4">
                    <a:lumMod val="50000"/>
                  </a:schemeClr>
                </a:solidFill>
              </a:rPr>
              <a:t>* </a:t>
            </a:r>
            <a:r>
              <a:rPr lang="en-US" sz="2600" b="1" dirty="0" smtClean="0">
                <a:solidFill>
                  <a:srgbClr val="FF0000"/>
                </a:solidFill>
              </a:rPr>
              <a:t>Have you got </a:t>
            </a:r>
            <a:r>
              <a:rPr lang="en-US" sz="2600" dirty="0" smtClean="0">
                <a:solidFill>
                  <a:schemeClr val="accent4">
                    <a:lumMod val="50000"/>
                  </a:schemeClr>
                </a:solidFill>
              </a:rPr>
              <a:t>a cat? </a:t>
            </a:r>
          </a:p>
          <a:p>
            <a:pPr marL="45720" indent="0">
              <a:buNone/>
            </a:pPr>
            <a:r>
              <a:rPr lang="en-US" sz="2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-Yes, I have. </a:t>
            </a:r>
          </a:p>
          <a:p>
            <a:pPr marL="45720" indent="0">
              <a:buNone/>
            </a:pPr>
            <a:r>
              <a:rPr lang="en-US" sz="2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No, I haven’t. </a:t>
            </a:r>
          </a:p>
          <a:p>
            <a:pPr marL="45720" indent="0">
              <a:buNone/>
            </a:pPr>
            <a:r>
              <a:rPr lang="en-US" sz="2600" dirty="0" smtClean="0">
                <a:solidFill>
                  <a:schemeClr val="accent4">
                    <a:lumMod val="50000"/>
                  </a:schemeClr>
                </a:solidFill>
              </a:rPr>
              <a:t>* </a:t>
            </a:r>
            <a:r>
              <a:rPr lang="en-US" sz="2600" b="1" dirty="0" smtClean="0">
                <a:solidFill>
                  <a:srgbClr val="FF0000"/>
                </a:solidFill>
              </a:rPr>
              <a:t>Has they  got </a:t>
            </a:r>
            <a:r>
              <a:rPr lang="en-US" sz="2600" dirty="0" smtClean="0">
                <a:solidFill>
                  <a:schemeClr val="accent4">
                    <a:lumMod val="50000"/>
                  </a:schemeClr>
                </a:solidFill>
              </a:rPr>
              <a:t>a cat? </a:t>
            </a:r>
          </a:p>
          <a:p>
            <a:pPr marL="45720" indent="0">
              <a:buNone/>
            </a:pPr>
            <a:r>
              <a:rPr lang="en-US" sz="2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-Yes, </a:t>
            </a:r>
            <a:r>
              <a:rPr lang="en-US" sz="2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they  </a:t>
            </a:r>
            <a:r>
              <a:rPr lang="en-US" sz="2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have. </a:t>
            </a:r>
          </a:p>
          <a:p>
            <a:pPr marL="45720" indent="0">
              <a:buNone/>
            </a:pPr>
            <a:r>
              <a:rPr lang="en-US" sz="2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No</a:t>
            </a:r>
            <a:r>
              <a:rPr lang="en-US" sz="2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they  </a:t>
            </a:r>
            <a:r>
              <a:rPr lang="en-US" sz="2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haven’t. </a:t>
            </a:r>
          </a:p>
          <a:p>
            <a:pPr marL="45720" indent="0">
              <a:buNone/>
            </a:pPr>
            <a:r>
              <a:rPr lang="en-US" sz="2600" dirty="0" smtClean="0">
                <a:solidFill>
                  <a:schemeClr val="accent4">
                    <a:lumMod val="50000"/>
                  </a:schemeClr>
                </a:solidFill>
              </a:rPr>
              <a:t>* </a:t>
            </a:r>
            <a:r>
              <a:rPr lang="en-US" sz="2600" b="1" dirty="0" smtClean="0">
                <a:solidFill>
                  <a:srgbClr val="FF0000"/>
                </a:solidFill>
              </a:rPr>
              <a:t>Has he got  </a:t>
            </a:r>
            <a:r>
              <a:rPr lang="en-US" sz="2600" dirty="0" smtClean="0">
                <a:solidFill>
                  <a:schemeClr val="accent4">
                    <a:lumMod val="50000"/>
                  </a:schemeClr>
                </a:solidFill>
              </a:rPr>
              <a:t>a cat? </a:t>
            </a:r>
          </a:p>
          <a:p>
            <a:pPr marL="45720" indent="0">
              <a:buNone/>
            </a:pPr>
            <a:r>
              <a:rPr lang="en-US" sz="2600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2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Yes, he  has. </a:t>
            </a:r>
          </a:p>
          <a:p>
            <a:pPr>
              <a:buFontTx/>
              <a:buChar char="-"/>
            </a:pPr>
            <a:r>
              <a:rPr lang="en-US" sz="2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No, he hasn’t </a:t>
            </a:r>
          </a:p>
          <a:p>
            <a:pPr>
              <a:buFontTx/>
              <a:buChar char="-"/>
            </a:pPr>
            <a:r>
              <a:rPr lang="en-US" sz="2600" dirty="0">
                <a:solidFill>
                  <a:srgbClr val="FF0000"/>
                </a:solidFill>
              </a:rPr>
              <a:t>* </a:t>
            </a:r>
            <a:r>
              <a:rPr lang="en-US" sz="2600" b="1" dirty="0">
                <a:solidFill>
                  <a:srgbClr val="FF0000"/>
                </a:solidFill>
              </a:rPr>
              <a:t>Has </a:t>
            </a:r>
            <a:r>
              <a:rPr lang="en-US" sz="2600" b="1" dirty="0" smtClean="0">
                <a:solidFill>
                  <a:srgbClr val="FF0000"/>
                </a:solidFill>
              </a:rPr>
              <a:t>she </a:t>
            </a:r>
            <a:r>
              <a:rPr lang="en-US" sz="2600" b="1" dirty="0">
                <a:solidFill>
                  <a:srgbClr val="FF0000"/>
                </a:solidFill>
              </a:rPr>
              <a:t>got  </a:t>
            </a:r>
            <a:r>
              <a:rPr lang="en-US" sz="2600" dirty="0">
                <a:solidFill>
                  <a:schemeClr val="accent4">
                    <a:lumMod val="50000"/>
                  </a:schemeClr>
                </a:solidFill>
              </a:rPr>
              <a:t>a cat? </a:t>
            </a:r>
          </a:p>
          <a:p>
            <a:pPr>
              <a:buFontTx/>
              <a:buChar char="-"/>
            </a:pPr>
            <a:r>
              <a:rPr lang="en-US" sz="2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Yes, </a:t>
            </a:r>
            <a:r>
              <a:rPr lang="en-US" sz="2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she  has</a:t>
            </a:r>
            <a:r>
              <a:rPr lang="en-US" sz="2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>
              <a:buFontTx/>
              <a:buChar char="-"/>
            </a:pPr>
            <a:r>
              <a:rPr lang="en-US" sz="2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No</a:t>
            </a:r>
            <a:r>
              <a:rPr lang="en-US" sz="2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 she </a:t>
            </a:r>
            <a:r>
              <a:rPr lang="en-US" sz="2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hasn’t </a:t>
            </a:r>
          </a:p>
          <a:p>
            <a:pPr>
              <a:buFontTx/>
              <a:buChar char="-"/>
            </a:pP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79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9126" y="179270"/>
            <a:ext cx="3454464" cy="1128563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Посмотри на картинки. Заполни пропуски, закончи  вопросы и ответы, как показано в образце. </a:t>
            </a:r>
            <a:endParaRPr lang="ru-RU" sz="1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8163" y="348916"/>
            <a:ext cx="1852335" cy="221381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1900989"/>
            <a:ext cx="3931920" cy="3951171"/>
          </a:xfrm>
        </p:spPr>
        <p:txBody>
          <a:bodyPr/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1/  </a:t>
            </a:r>
            <a:r>
              <a:rPr lang="en-US" b="1" dirty="0" smtClean="0">
                <a:solidFill>
                  <a:srgbClr val="0070C0"/>
                </a:solidFill>
              </a:rPr>
              <a:t>Has he got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black hair? 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0070C0"/>
                </a:solidFill>
              </a:rPr>
              <a:t>No, he hasn’t 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2/ …………………….. big ears? 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-……………………………………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3/ ………………………….ten eyes? 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…………………………………………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4/ ……………………. a teddy bear? 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………………………………………….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5/ …………………………….. blue eyes?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……………………………………...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4971" y="3188368"/>
            <a:ext cx="2105527" cy="150394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1021" y="743552"/>
            <a:ext cx="2695073" cy="181917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6347" y="3140243"/>
            <a:ext cx="2189747" cy="172051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6223" y="4519061"/>
            <a:ext cx="2878745" cy="2078509"/>
          </a:xfrm>
          <a:prstGeom prst="rect">
            <a:avLst/>
          </a:prstGeom>
        </p:spPr>
      </p:pic>
      <p:cxnSp>
        <p:nvCxnSpPr>
          <p:cNvPr id="13" name="Соединительная линия уступом 12"/>
          <p:cNvCxnSpPr/>
          <p:nvPr/>
        </p:nvCxnSpPr>
        <p:spPr>
          <a:xfrm flipV="1">
            <a:off x="3108960" y="1359568"/>
            <a:ext cx="2954016" cy="1082842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Стрелка вправо 13"/>
          <p:cNvSpPr/>
          <p:nvPr/>
        </p:nvSpPr>
        <p:spPr>
          <a:xfrm>
            <a:off x="3493499" y="2995863"/>
            <a:ext cx="45719" cy="625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Соединительная линия уступом 15"/>
          <p:cNvCxnSpPr>
            <a:stCxn id="14" idx="2"/>
          </p:cNvCxnSpPr>
          <p:nvPr/>
        </p:nvCxnSpPr>
        <p:spPr>
          <a:xfrm rot="5400000" flipH="1" flipV="1">
            <a:off x="6023374" y="-194547"/>
            <a:ext cx="745957" cy="5759988"/>
          </a:xfrm>
          <a:prstGeom prst="bentConnector4">
            <a:avLst>
              <a:gd name="adj1" fmla="val -30645"/>
              <a:gd name="adj2" fmla="val 50198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Соединительная линия уступом 17"/>
          <p:cNvCxnSpPr/>
          <p:nvPr/>
        </p:nvCxnSpPr>
        <p:spPr>
          <a:xfrm>
            <a:off x="4210641" y="5317958"/>
            <a:ext cx="4194620" cy="794084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>
            <a:off x="3765884" y="3984857"/>
            <a:ext cx="7104647" cy="534204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209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0926" y="555585"/>
            <a:ext cx="9224521" cy="9144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ОТВЕТЫ: 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1724627"/>
            <a:ext cx="9872871" cy="4371373"/>
          </a:xfrm>
        </p:spPr>
        <p:txBody>
          <a:bodyPr/>
          <a:lstStyle/>
          <a:p>
            <a:pPr marL="0" lvl="0" indent="0">
              <a:lnSpc>
                <a:spcPct val="100000"/>
              </a:lnSpc>
              <a:spcBef>
                <a:spcPts val="1000"/>
              </a:spcBef>
              <a:buClr>
                <a:srgbClr val="A6B727"/>
              </a:buClr>
              <a:buNone/>
            </a:pPr>
            <a:r>
              <a:rPr lang="en-US" sz="1700" dirty="0" smtClean="0">
                <a:solidFill>
                  <a:srgbClr val="000000">
                    <a:lumMod val="95000"/>
                    <a:lumOff val="5000"/>
                  </a:srgbClr>
                </a:solidFill>
              </a:rPr>
              <a:t>1/  </a:t>
            </a:r>
            <a:r>
              <a:rPr lang="en-US" sz="1700" b="1" dirty="0">
                <a:solidFill>
                  <a:srgbClr val="0070C0"/>
                </a:solidFill>
              </a:rPr>
              <a:t>Has he got </a:t>
            </a:r>
            <a:r>
              <a:rPr lang="en-US" sz="1700" dirty="0">
                <a:solidFill>
                  <a:srgbClr val="000000">
                    <a:lumMod val="95000"/>
                    <a:lumOff val="5000"/>
                  </a:srgbClr>
                </a:solidFill>
              </a:rPr>
              <a:t>black hair? </a:t>
            </a:r>
          </a:p>
          <a:p>
            <a:pPr marL="285750" lvl="0" indent="-285750">
              <a:lnSpc>
                <a:spcPct val="100000"/>
              </a:lnSpc>
              <a:spcBef>
                <a:spcPts val="1000"/>
              </a:spcBef>
              <a:buClr>
                <a:srgbClr val="A6B727"/>
              </a:buClr>
              <a:buFontTx/>
              <a:buChar char="-"/>
            </a:pPr>
            <a:r>
              <a:rPr lang="en-US" sz="17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No, he hasn’t </a:t>
            </a:r>
          </a:p>
          <a:p>
            <a:pPr marL="0" lvl="0" indent="0">
              <a:lnSpc>
                <a:spcPct val="100000"/>
              </a:lnSpc>
              <a:spcBef>
                <a:spcPts val="1000"/>
              </a:spcBef>
              <a:buClr>
                <a:srgbClr val="A6B727"/>
              </a:buClr>
              <a:buNone/>
            </a:pPr>
            <a:r>
              <a:rPr lang="en-US" sz="1700" dirty="0">
                <a:solidFill>
                  <a:srgbClr val="000000">
                    <a:lumMod val="95000"/>
                    <a:lumOff val="5000"/>
                  </a:srgbClr>
                </a:solidFill>
              </a:rPr>
              <a:t>2/ </a:t>
            </a:r>
            <a:r>
              <a:rPr lang="en-US" sz="1700" b="1" dirty="0" smtClean="0">
                <a:solidFill>
                  <a:srgbClr val="0070C0"/>
                </a:solidFill>
              </a:rPr>
              <a:t>Have they got  </a:t>
            </a:r>
            <a:r>
              <a:rPr lang="en-US" sz="1700" dirty="0">
                <a:solidFill>
                  <a:srgbClr val="000000">
                    <a:lumMod val="95000"/>
                    <a:lumOff val="5000"/>
                  </a:srgbClr>
                </a:solidFill>
              </a:rPr>
              <a:t>big ears? </a:t>
            </a:r>
          </a:p>
          <a:p>
            <a:pPr marL="0" lvl="0" indent="0">
              <a:lnSpc>
                <a:spcPct val="100000"/>
              </a:lnSpc>
              <a:spcBef>
                <a:spcPts val="1000"/>
              </a:spcBef>
              <a:buClr>
                <a:srgbClr val="A6B727"/>
              </a:buClr>
              <a:buNone/>
            </a:pPr>
            <a:r>
              <a:rPr lang="en-US" sz="1700" dirty="0" smtClean="0">
                <a:solidFill>
                  <a:srgbClr val="000000">
                    <a:lumMod val="95000"/>
                    <a:lumOff val="5000"/>
                  </a:srgbClr>
                </a:solidFill>
              </a:rPr>
              <a:t>- </a:t>
            </a:r>
            <a:r>
              <a:rPr lang="en-US" sz="17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Yes, </a:t>
            </a:r>
            <a:r>
              <a:rPr lang="en-US" sz="17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they have </a:t>
            </a:r>
          </a:p>
          <a:p>
            <a:pPr marL="0" lvl="0" indent="0">
              <a:lnSpc>
                <a:spcPct val="100000"/>
              </a:lnSpc>
              <a:spcBef>
                <a:spcPts val="1000"/>
              </a:spcBef>
              <a:buClr>
                <a:srgbClr val="A6B727"/>
              </a:buClr>
              <a:buNone/>
            </a:pPr>
            <a:r>
              <a:rPr lang="en-US" sz="1700" dirty="0" smtClean="0">
                <a:solidFill>
                  <a:srgbClr val="000000">
                    <a:lumMod val="95000"/>
                    <a:lumOff val="5000"/>
                  </a:srgbClr>
                </a:solidFill>
              </a:rPr>
              <a:t>3/ </a:t>
            </a:r>
            <a:r>
              <a:rPr lang="en-US" sz="1700" b="1" dirty="0" smtClean="0">
                <a:solidFill>
                  <a:srgbClr val="0070C0"/>
                </a:solidFill>
              </a:rPr>
              <a:t>Has it got </a:t>
            </a:r>
            <a:r>
              <a:rPr lang="en-US" sz="1700" dirty="0" smtClean="0">
                <a:solidFill>
                  <a:srgbClr val="000000">
                    <a:lumMod val="95000"/>
                    <a:lumOff val="5000"/>
                  </a:srgbClr>
                </a:solidFill>
              </a:rPr>
              <a:t>ten </a:t>
            </a:r>
            <a:r>
              <a:rPr lang="en-US" sz="1700" dirty="0">
                <a:solidFill>
                  <a:srgbClr val="000000">
                    <a:lumMod val="95000"/>
                    <a:lumOff val="5000"/>
                  </a:srgbClr>
                </a:solidFill>
              </a:rPr>
              <a:t>eyes? </a:t>
            </a:r>
          </a:p>
          <a:p>
            <a:pPr marL="0" lvl="0" indent="0">
              <a:lnSpc>
                <a:spcPct val="100000"/>
              </a:lnSpc>
              <a:spcBef>
                <a:spcPts val="1000"/>
              </a:spcBef>
              <a:buClr>
                <a:srgbClr val="A6B727"/>
              </a:buClr>
              <a:buNone/>
            </a:pPr>
            <a:r>
              <a:rPr lang="en-US" sz="1700" b="1" dirty="0" smtClean="0">
                <a:solidFill>
                  <a:srgbClr val="0070C0"/>
                </a:solidFill>
              </a:rPr>
              <a:t>No, it hasn’t.</a:t>
            </a:r>
          </a:p>
          <a:p>
            <a:pPr marL="0" lvl="0" indent="0">
              <a:lnSpc>
                <a:spcPct val="100000"/>
              </a:lnSpc>
              <a:spcBef>
                <a:spcPts val="1000"/>
              </a:spcBef>
              <a:buClr>
                <a:srgbClr val="A6B727"/>
              </a:buClr>
              <a:buNone/>
            </a:pPr>
            <a:r>
              <a:rPr lang="en-US" sz="1700" dirty="0" smtClean="0">
                <a:solidFill>
                  <a:srgbClr val="000000">
                    <a:lumMod val="95000"/>
                    <a:lumOff val="5000"/>
                  </a:srgbClr>
                </a:solidFill>
              </a:rPr>
              <a:t>4</a:t>
            </a:r>
            <a:r>
              <a:rPr lang="en-US" sz="1700" dirty="0">
                <a:solidFill>
                  <a:srgbClr val="000000">
                    <a:lumMod val="95000"/>
                    <a:lumOff val="5000"/>
                  </a:srgbClr>
                </a:solidFill>
              </a:rPr>
              <a:t>/  </a:t>
            </a:r>
            <a:r>
              <a:rPr lang="en-US" sz="1700" b="1" dirty="0" smtClean="0">
                <a:solidFill>
                  <a:srgbClr val="0070C0"/>
                </a:solidFill>
              </a:rPr>
              <a:t>Has she got  </a:t>
            </a:r>
            <a:r>
              <a:rPr lang="en-US" sz="1700" dirty="0">
                <a:solidFill>
                  <a:srgbClr val="000000">
                    <a:lumMod val="95000"/>
                    <a:lumOff val="5000"/>
                  </a:srgbClr>
                </a:solidFill>
              </a:rPr>
              <a:t>a teddy bear? </a:t>
            </a:r>
          </a:p>
          <a:p>
            <a:pPr marL="0" lvl="0" indent="0">
              <a:lnSpc>
                <a:spcPct val="100000"/>
              </a:lnSpc>
              <a:spcBef>
                <a:spcPts val="1000"/>
              </a:spcBef>
              <a:buClr>
                <a:srgbClr val="A6B727"/>
              </a:buClr>
              <a:buNone/>
            </a:pPr>
            <a:r>
              <a:rPr lang="en-US" sz="1700" dirty="0" smtClean="0">
                <a:solidFill>
                  <a:srgbClr val="000000">
                    <a:lumMod val="95000"/>
                    <a:lumOff val="5000"/>
                  </a:srgbClr>
                </a:solidFill>
              </a:rPr>
              <a:t>- </a:t>
            </a:r>
            <a:r>
              <a:rPr lang="en-US" sz="17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Yes, she has</a:t>
            </a:r>
            <a:endParaRPr lang="en-US" sz="17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>
              <a:lnSpc>
                <a:spcPct val="100000"/>
              </a:lnSpc>
              <a:spcBef>
                <a:spcPts val="1000"/>
              </a:spcBef>
              <a:buClr>
                <a:srgbClr val="A6B727"/>
              </a:buClr>
              <a:buNone/>
            </a:pPr>
            <a:r>
              <a:rPr lang="en-US" sz="1700" dirty="0">
                <a:solidFill>
                  <a:srgbClr val="000000">
                    <a:lumMod val="95000"/>
                    <a:lumOff val="5000"/>
                  </a:srgbClr>
                </a:solidFill>
              </a:rPr>
              <a:t>5/  </a:t>
            </a:r>
            <a:r>
              <a:rPr lang="en-US" sz="1700" b="1" dirty="0" smtClean="0">
                <a:solidFill>
                  <a:srgbClr val="0070C0"/>
                </a:solidFill>
              </a:rPr>
              <a:t>Has she got  </a:t>
            </a:r>
            <a:r>
              <a:rPr lang="en-US" sz="1700" dirty="0" smtClean="0">
                <a:solidFill>
                  <a:srgbClr val="000000">
                    <a:lumMod val="95000"/>
                    <a:lumOff val="5000"/>
                  </a:srgbClr>
                </a:solidFill>
              </a:rPr>
              <a:t>blue </a:t>
            </a:r>
            <a:r>
              <a:rPr lang="en-US" sz="1700" dirty="0">
                <a:solidFill>
                  <a:srgbClr val="000000">
                    <a:lumMod val="95000"/>
                    <a:lumOff val="5000"/>
                  </a:srgbClr>
                </a:solidFill>
              </a:rPr>
              <a:t>eyes?</a:t>
            </a:r>
          </a:p>
          <a:p>
            <a:pPr marL="0" lvl="0" indent="0">
              <a:lnSpc>
                <a:spcPct val="100000"/>
              </a:lnSpc>
              <a:spcBef>
                <a:spcPts val="1000"/>
              </a:spcBef>
              <a:buClr>
                <a:srgbClr val="A6B727"/>
              </a:buClr>
              <a:buNone/>
            </a:pPr>
            <a:r>
              <a:rPr lang="en-US" sz="17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Yes, she has.</a:t>
            </a:r>
            <a:endParaRPr lang="en-US" sz="17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5252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8024" y="3541852"/>
            <a:ext cx="7217779" cy="300941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570" y="300941"/>
            <a:ext cx="4259483" cy="324091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0557" y="-150470"/>
            <a:ext cx="5034987" cy="3298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012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227" y="1493134"/>
            <a:ext cx="11169569" cy="4884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055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Утверждение </a:t>
            </a: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0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ПОЛНАЯ ФОРМА </a:t>
            </a:r>
            <a:endParaRPr lang="en-US" sz="2000" b="1" u="sng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600" dirty="0" smtClean="0">
                <a:solidFill>
                  <a:srgbClr val="002060"/>
                </a:solidFill>
              </a:rPr>
              <a:t>I have got </a:t>
            </a:r>
          </a:p>
          <a:p>
            <a:r>
              <a:rPr lang="en-US" sz="2600" dirty="0" smtClean="0">
                <a:solidFill>
                  <a:srgbClr val="002060"/>
                </a:solidFill>
              </a:rPr>
              <a:t> You have got </a:t>
            </a:r>
          </a:p>
          <a:p>
            <a:r>
              <a:rPr lang="en-US" sz="2600" dirty="0">
                <a:solidFill>
                  <a:srgbClr val="002060"/>
                </a:solidFill>
              </a:rPr>
              <a:t>He</a:t>
            </a:r>
            <a:r>
              <a:rPr lang="en-US" sz="2600" dirty="0">
                <a:solidFill>
                  <a:srgbClr val="FF0000"/>
                </a:solidFill>
              </a:rPr>
              <a:t> </a:t>
            </a:r>
            <a:r>
              <a:rPr lang="en-US" sz="2600" b="1" dirty="0">
                <a:solidFill>
                  <a:srgbClr val="FF0000"/>
                </a:solidFill>
              </a:rPr>
              <a:t>has</a:t>
            </a:r>
            <a:r>
              <a:rPr lang="en-US" sz="2600" dirty="0">
                <a:solidFill>
                  <a:srgbClr val="FF0000"/>
                </a:solidFill>
              </a:rPr>
              <a:t> got </a:t>
            </a:r>
          </a:p>
          <a:p>
            <a:r>
              <a:rPr lang="en-US" sz="2600" dirty="0">
                <a:solidFill>
                  <a:srgbClr val="002060"/>
                </a:solidFill>
              </a:rPr>
              <a:t>She</a:t>
            </a:r>
            <a:r>
              <a:rPr lang="en-US" sz="2600" dirty="0">
                <a:solidFill>
                  <a:srgbClr val="FF0000"/>
                </a:solidFill>
              </a:rPr>
              <a:t> </a:t>
            </a:r>
            <a:r>
              <a:rPr lang="en-US" sz="2600" b="1" dirty="0">
                <a:solidFill>
                  <a:srgbClr val="FF0000"/>
                </a:solidFill>
              </a:rPr>
              <a:t>has</a:t>
            </a:r>
            <a:r>
              <a:rPr lang="en-US" sz="2600" dirty="0">
                <a:solidFill>
                  <a:srgbClr val="FF0000"/>
                </a:solidFill>
              </a:rPr>
              <a:t> got </a:t>
            </a:r>
          </a:p>
          <a:p>
            <a:r>
              <a:rPr lang="en-US" sz="2600" dirty="0">
                <a:solidFill>
                  <a:srgbClr val="002060"/>
                </a:solidFill>
              </a:rPr>
              <a:t>It</a:t>
            </a:r>
            <a:r>
              <a:rPr lang="en-US" sz="2600" dirty="0">
                <a:solidFill>
                  <a:srgbClr val="FF0000"/>
                </a:solidFill>
              </a:rPr>
              <a:t> </a:t>
            </a:r>
            <a:r>
              <a:rPr lang="en-US" sz="2600" b="1" dirty="0">
                <a:solidFill>
                  <a:srgbClr val="FF0000"/>
                </a:solidFill>
              </a:rPr>
              <a:t>has</a:t>
            </a:r>
            <a:r>
              <a:rPr lang="en-US" sz="2600" dirty="0">
                <a:solidFill>
                  <a:srgbClr val="FF0000"/>
                </a:solidFill>
              </a:rPr>
              <a:t> got </a:t>
            </a:r>
          </a:p>
          <a:p>
            <a:r>
              <a:rPr lang="en-US" sz="2600" dirty="0" smtClean="0">
                <a:solidFill>
                  <a:srgbClr val="002060"/>
                </a:solidFill>
              </a:rPr>
              <a:t>We have got </a:t>
            </a:r>
          </a:p>
          <a:p>
            <a:r>
              <a:rPr lang="en-US" sz="2600" dirty="0" smtClean="0">
                <a:solidFill>
                  <a:srgbClr val="002060"/>
                </a:solidFill>
              </a:rPr>
              <a:t>You have got </a:t>
            </a:r>
          </a:p>
          <a:p>
            <a:r>
              <a:rPr lang="en-US" sz="2600" dirty="0" smtClean="0">
                <a:solidFill>
                  <a:srgbClr val="002060"/>
                </a:solidFill>
              </a:rPr>
              <a:t>They have got </a:t>
            </a:r>
            <a:endParaRPr lang="ru-RU" sz="2600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0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КРАТКАЯ ФОРМА </a:t>
            </a:r>
          </a:p>
          <a:p>
            <a:r>
              <a:rPr lang="en-US" sz="2600" dirty="0" smtClean="0">
                <a:solidFill>
                  <a:srgbClr val="002060"/>
                </a:solidFill>
              </a:rPr>
              <a:t>I’ve got </a:t>
            </a:r>
          </a:p>
          <a:p>
            <a:r>
              <a:rPr lang="en-US" sz="2600" dirty="0" smtClean="0">
                <a:solidFill>
                  <a:srgbClr val="002060"/>
                </a:solidFill>
              </a:rPr>
              <a:t>You’ve got </a:t>
            </a:r>
          </a:p>
          <a:p>
            <a:r>
              <a:rPr lang="en-US" sz="2600" dirty="0" smtClean="0">
                <a:solidFill>
                  <a:srgbClr val="002060"/>
                </a:solidFill>
              </a:rPr>
              <a:t>He</a:t>
            </a:r>
            <a:r>
              <a:rPr lang="en-US" sz="2600" dirty="0" smtClean="0">
                <a:solidFill>
                  <a:srgbClr val="FF0000"/>
                </a:solidFill>
              </a:rPr>
              <a:t>’s got </a:t>
            </a:r>
          </a:p>
          <a:p>
            <a:r>
              <a:rPr lang="en-US" sz="2600" dirty="0" smtClean="0">
                <a:solidFill>
                  <a:srgbClr val="002060"/>
                </a:solidFill>
              </a:rPr>
              <a:t>She</a:t>
            </a:r>
            <a:r>
              <a:rPr lang="en-US" sz="2600" dirty="0" smtClean="0">
                <a:solidFill>
                  <a:srgbClr val="FF0000"/>
                </a:solidFill>
              </a:rPr>
              <a:t>’s got </a:t>
            </a:r>
          </a:p>
          <a:p>
            <a:r>
              <a:rPr lang="en-US" sz="2600" dirty="0" smtClean="0">
                <a:solidFill>
                  <a:srgbClr val="002060"/>
                </a:solidFill>
              </a:rPr>
              <a:t>It</a:t>
            </a:r>
            <a:r>
              <a:rPr lang="en-US" sz="2600" dirty="0" smtClean="0">
                <a:solidFill>
                  <a:srgbClr val="FF0000"/>
                </a:solidFill>
              </a:rPr>
              <a:t>’s got </a:t>
            </a:r>
          </a:p>
          <a:p>
            <a:r>
              <a:rPr lang="en-US" sz="2600" dirty="0" smtClean="0">
                <a:solidFill>
                  <a:srgbClr val="002060"/>
                </a:solidFill>
              </a:rPr>
              <a:t>We’ve got </a:t>
            </a:r>
          </a:p>
          <a:p>
            <a:r>
              <a:rPr lang="en-US" sz="2600" dirty="0" smtClean="0">
                <a:solidFill>
                  <a:srgbClr val="002060"/>
                </a:solidFill>
              </a:rPr>
              <a:t>You’ve got </a:t>
            </a:r>
          </a:p>
          <a:p>
            <a:r>
              <a:rPr lang="en-US" sz="2600" dirty="0" smtClean="0">
                <a:solidFill>
                  <a:srgbClr val="002060"/>
                </a:solidFill>
              </a:rPr>
              <a:t>They’ve got </a:t>
            </a:r>
            <a:endParaRPr lang="ru-RU" sz="2600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2814" y="609601"/>
            <a:ext cx="1700571" cy="964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608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318" y="1539435"/>
            <a:ext cx="9838481" cy="4718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25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276" y="370391"/>
            <a:ext cx="9875520" cy="1122743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Remember! </a:t>
            </a:r>
            <a:r>
              <a:rPr lang="ru-RU" b="1" dirty="0" smtClean="0">
                <a:solidFill>
                  <a:srgbClr val="FF0000"/>
                </a:solidFill>
              </a:rPr>
              <a:t>Запомни!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793" y="1666754"/>
            <a:ext cx="9875520" cy="4572000"/>
          </a:xfrm>
          <a:prstGeom prst="rect">
            <a:avLst/>
          </a:prstGeom>
        </p:spPr>
      </p:pic>
      <p:sp>
        <p:nvSpPr>
          <p:cNvPr id="7" name="Стрелка вправо 6"/>
          <p:cNvSpPr/>
          <p:nvPr/>
        </p:nvSpPr>
        <p:spPr>
          <a:xfrm>
            <a:off x="2500132" y="53243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641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575" y="266219"/>
            <a:ext cx="9875520" cy="1157468"/>
          </a:xfrm>
        </p:spPr>
        <p:txBody>
          <a:bodyPr>
            <a:noAutofit/>
          </a:bodyPr>
          <a:lstStyle/>
          <a:p>
            <a:r>
              <a:rPr lang="ru-RU" sz="1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Вставь подходящий  оборот</a:t>
            </a:r>
            <a:r>
              <a:rPr lang="en-US" sz="1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1800" b="1" i="1" dirty="0" smtClean="0">
                <a:solidFill>
                  <a:srgbClr val="FF0000"/>
                </a:solidFill>
              </a:rPr>
              <a:t>have got </a:t>
            </a:r>
            <a:r>
              <a:rPr lang="ru-RU" sz="1800" i="1" dirty="0" smtClean="0">
                <a:solidFill>
                  <a:schemeClr val="tx1"/>
                </a:solidFill>
              </a:rPr>
              <a:t>или </a:t>
            </a:r>
            <a:r>
              <a:rPr lang="en-US" sz="1800" b="1" i="1" dirty="0" smtClean="0">
                <a:solidFill>
                  <a:srgbClr val="FF0000"/>
                </a:solidFill>
              </a:rPr>
              <a:t>has got</a:t>
            </a:r>
            <a:r>
              <a:rPr lang="en-US" sz="1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r>
              <a:rPr lang="ru-RU" sz="1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1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1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Например: </a:t>
            </a:r>
            <a:r>
              <a:rPr lang="en-US" sz="1800" i="1" dirty="0" smtClean="0">
                <a:solidFill>
                  <a:srgbClr val="0070C0"/>
                </a:solidFill>
              </a:rPr>
              <a:t>1)</a:t>
            </a:r>
            <a:r>
              <a:rPr lang="en-US" sz="1800" i="1" u="sng" dirty="0" smtClean="0">
                <a:solidFill>
                  <a:srgbClr val="0070C0"/>
                </a:solidFill>
              </a:rPr>
              <a:t> I </a:t>
            </a:r>
            <a:r>
              <a:rPr lang="en-US" sz="1800" b="1" i="1" dirty="0" smtClean="0">
                <a:solidFill>
                  <a:srgbClr val="0070C0"/>
                </a:solidFill>
              </a:rPr>
              <a:t>have got </a:t>
            </a:r>
            <a:r>
              <a:rPr lang="en-US" sz="1800" i="1" dirty="0" smtClean="0">
                <a:solidFill>
                  <a:srgbClr val="0070C0"/>
                </a:solidFill>
              </a:rPr>
              <a:t>a big house; I’</a:t>
            </a:r>
            <a:r>
              <a:rPr lang="en-US" sz="1800" b="1" i="1" dirty="0" smtClean="0">
                <a:solidFill>
                  <a:srgbClr val="0070C0"/>
                </a:solidFill>
              </a:rPr>
              <a:t>ve got </a:t>
            </a:r>
            <a:r>
              <a:rPr lang="en-US" sz="1800" i="1" dirty="0" smtClean="0">
                <a:solidFill>
                  <a:srgbClr val="0070C0"/>
                </a:solidFill>
              </a:rPr>
              <a:t>a big house  </a:t>
            </a:r>
            <a:r>
              <a:rPr lang="ru-RU" sz="1800" i="1" dirty="0" smtClean="0">
                <a:solidFill>
                  <a:srgbClr val="0070C0"/>
                </a:solidFill>
              </a:rPr>
              <a:t>НО: </a:t>
            </a:r>
            <a:r>
              <a:rPr lang="en-US" sz="1800" i="1" dirty="0" smtClean="0">
                <a:solidFill>
                  <a:srgbClr val="0070C0"/>
                </a:solidFill>
              </a:rPr>
              <a:t>2) </a:t>
            </a:r>
            <a:r>
              <a:rPr lang="en-US" sz="1800" i="1" u="sng" dirty="0" smtClean="0">
                <a:solidFill>
                  <a:srgbClr val="0070C0"/>
                </a:solidFill>
              </a:rPr>
              <a:t>Tom</a:t>
            </a:r>
            <a:r>
              <a:rPr lang="en-US" sz="1800" i="1" dirty="0" smtClean="0">
                <a:solidFill>
                  <a:srgbClr val="0070C0"/>
                </a:solidFill>
              </a:rPr>
              <a:t> </a:t>
            </a:r>
            <a:r>
              <a:rPr lang="en-US" sz="1800" b="1" i="1" dirty="0" smtClean="0">
                <a:solidFill>
                  <a:srgbClr val="0070C0"/>
                </a:solidFill>
              </a:rPr>
              <a:t>has got </a:t>
            </a:r>
            <a:r>
              <a:rPr lang="en-US" sz="1800" i="1" dirty="0" smtClean="0">
                <a:solidFill>
                  <a:srgbClr val="0070C0"/>
                </a:solidFill>
              </a:rPr>
              <a:t>a big house; Tom’</a:t>
            </a:r>
            <a:r>
              <a:rPr lang="en-US" sz="1800" b="1" i="1" dirty="0" smtClean="0">
                <a:solidFill>
                  <a:srgbClr val="0070C0"/>
                </a:solidFill>
              </a:rPr>
              <a:t>s got </a:t>
            </a:r>
            <a:r>
              <a:rPr lang="en-US" sz="1800" i="1" dirty="0" smtClean="0">
                <a:solidFill>
                  <a:srgbClr val="0070C0"/>
                </a:solidFill>
              </a:rPr>
              <a:t>a big house </a:t>
            </a:r>
            <a:r>
              <a:rPr lang="ru-RU" sz="1800" i="1" dirty="0" smtClean="0">
                <a:solidFill>
                  <a:srgbClr val="0070C0"/>
                </a:solidFill>
              </a:rPr>
              <a:t> </a:t>
            </a:r>
            <a:r>
              <a:rPr lang="ru-RU" sz="1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 т. д. …. Помни, когда  используем </a:t>
            </a:r>
            <a:r>
              <a:rPr lang="en-US" sz="1800" b="1" i="1" dirty="0">
                <a:solidFill>
                  <a:srgbClr val="FF0000"/>
                </a:solidFill>
              </a:rPr>
              <a:t>have </a:t>
            </a:r>
            <a:r>
              <a:rPr lang="en-US" sz="1800" b="1" i="1" dirty="0" smtClean="0">
                <a:solidFill>
                  <a:srgbClr val="FF0000"/>
                </a:solidFill>
              </a:rPr>
              <a:t>got</a:t>
            </a:r>
            <a:r>
              <a:rPr lang="ru-RU" sz="1800" b="1" i="1" dirty="0" smtClean="0">
                <a:solidFill>
                  <a:srgbClr val="FF0000"/>
                </a:solidFill>
              </a:rPr>
              <a:t> </a:t>
            </a:r>
            <a:r>
              <a:rPr lang="ru-RU" sz="1800" b="1" i="1" dirty="0" smtClean="0">
                <a:solidFill>
                  <a:schemeClr val="tx1"/>
                </a:solidFill>
              </a:rPr>
              <a:t>или</a:t>
            </a:r>
            <a:r>
              <a:rPr lang="en-US" sz="1800" b="1" i="1" dirty="0" smtClean="0">
                <a:solidFill>
                  <a:schemeClr val="tx1"/>
                </a:solidFill>
              </a:rPr>
              <a:t> </a:t>
            </a:r>
            <a:r>
              <a:rPr lang="en-US" sz="1800" b="1" i="1" dirty="0" smtClean="0">
                <a:solidFill>
                  <a:srgbClr val="FF0000"/>
                </a:solidFill>
              </a:rPr>
              <a:t>has </a:t>
            </a:r>
            <a:r>
              <a:rPr lang="en-US" sz="1800" b="1" i="1" dirty="0">
                <a:solidFill>
                  <a:srgbClr val="FF0000"/>
                </a:solidFill>
              </a:rPr>
              <a:t>got</a:t>
            </a:r>
            <a:r>
              <a:rPr lang="en-US" sz="1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ru-RU" sz="1800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Сделай предложения в полной и краткой форме</a:t>
            </a:r>
            <a:r>
              <a:rPr lang="ru-RU" sz="1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endParaRPr lang="ru-RU" sz="18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575" y="1551006"/>
            <a:ext cx="10243594" cy="4988689"/>
          </a:xfrm>
        </p:spPr>
      </p:pic>
    </p:spTree>
    <p:extLst>
      <p:ext uri="{BB962C8B-B14F-4D97-AF65-F5344CB8AC3E}">
        <p14:creationId xmlns:p14="http://schemas.microsoft.com/office/powerpoint/2010/main" val="407364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5741"/>
            <a:ext cx="9875520" cy="721489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Отрицание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(</a:t>
            </a:r>
            <a:r>
              <a:rPr lang="en-US" b="1" u="sng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have/</a:t>
            </a:r>
            <a:r>
              <a:rPr lang="en-US" b="1" u="sng" dirty="0" err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has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+</a:t>
            </a:r>
            <a:r>
              <a:rPr lang="en-US" b="1" u="sng" dirty="0" err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not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+</a:t>
            </a:r>
            <a:r>
              <a:rPr lang="en-US" b="1" u="sng" dirty="0" err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got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) 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43000" y="1527859"/>
            <a:ext cx="4754880" cy="671331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Полная Форма </a:t>
            </a:r>
            <a:endParaRPr lang="ru-RU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1143000" y="2199190"/>
            <a:ext cx="4754880" cy="3905573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I have not got</a:t>
            </a:r>
          </a:p>
          <a:p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You have not got </a:t>
            </a:r>
          </a:p>
          <a:p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He </a:t>
            </a:r>
            <a:r>
              <a:rPr lang="en-US" sz="2400" dirty="0" smtClean="0">
                <a:solidFill>
                  <a:srgbClr val="FF0000"/>
                </a:solidFill>
              </a:rPr>
              <a:t>has not 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got </a:t>
            </a:r>
          </a:p>
          <a:p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She </a:t>
            </a:r>
            <a:r>
              <a:rPr lang="en-US" sz="2400" dirty="0" smtClean="0">
                <a:solidFill>
                  <a:srgbClr val="FF0000"/>
                </a:solidFill>
              </a:rPr>
              <a:t>has not 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got </a:t>
            </a:r>
          </a:p>
          <a:p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It </a:t>
            </a:r>
            <a:r>
              <a:rPr lang="en-US" sz="2400" dirty="0" smtClean="0">
                <a:solidFill>
                  <a:srgbClr val="FF0000"/>
                </a:solidFill>
              </a:rPr>
              <a:t>has not 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got </a:t>
            </a:r>
          </a:p>
          <a:p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We have not got </a:t>
            </a:r>
          </a:p>
          <a:p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You have not got </a:t>
            </a:r>
          </a:p>
          <a:p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They have not got  </a:t>
            </a:r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69173" y="1527858"/>
            <a:ext cx="4754880" cy="671332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Краткая форма </a:t>
            </a:r>
            <a:endParaRPr lang="ru-RU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sz="quarter" idx="4"/>
          </p:nvPr>
        </p:nvSpPr>
        <p:spPr>
          <a:xfrm>
            <a:off x="6269173" y="2372810"/>
            <a:ext cx="4754880" cy="3729792"/>
          </a:xfrm>
        </p:spPr>
        <p:txBody>
          <a:bodyPr>
            <a:normAutofit lnSpcReduction="10000"/>
          </a:bodyPr>
          <a:lstStyle/>
          <a:p>
            <a:pPr lvl="0">
              <a:buClr>
                <a:srgbClr val="A6B727"/>
              </a:buClr>
            </a:pP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I haven’t got</a:t>
            </a:r>
            <a:endParaRPr lang="en-US" sz="2400" dirty="0">
              <a:solidFill>
                <a:schemeClr val="accent4">
                  <a:lumMod val="50000"/>
                </a:schemeClr>
              </a:solidFill>
            </a:endParaRPr>
          </a:p>
          <a:p>
            <a:pPr lvl="0">
              <a:buClr>
                <a:srgbClr val="A6B727"/>
              </a:buClr>
            </a:pPr>
            <a:r>
              <a:rPr lang="en-US" sz="2400" dirty="0">
                <a:solidFill>
                  <a:schemeClr val="accent4">
                    <a:lumMod val="50000"/>
                  </a:schemeClr>
                </a:solidFill>
              </a:rPr>
              <a:t>You haven’t 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got </a:t>
            </a:r>
            <a:endParaRPr lang="en-US" sz="2400" dirty="0">
              <a:solidFill>
                <a:schemeClr val="accent4">
                  <a:lumMod val="50000"/>
                </a:schemeClr>
              </a:solidFill>
            </a:endParaRPr>
          </a:p>
          <a:p>
            <a:pPr lvl="0">
              <a:buClr>
                <a:srgbClr val="A6B727"/>
              </a:buClr>
            </a:pPr>
            <a:r>
              <a:rPr lang="en-US" sz="2400" dirty="0">
                <a:solidFill>
                  <a:schemeClr val="accent4">
                    <a:lumMod val="50000"/>
                  </a:schemeClr>
                </a:solidFill>
              </a:rPr>
              <a:t>He </a:t>
            </a:r>
            <a:r>
              <a:rPr lang="en-US" sz="2400" dirty="0" smtClean="0">
                <a:solidFill>
                  <a:srgbClr val="FF0000"/>
                </a:solidFill>
              </a:rPr>
              <a:t>hasn’t 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 got </a:t>
            </a:r>
            <a:endParaRPr lang="en-US" sz="2400" dirty="0">
              <a:solidFill>
                <a:schemeClr val="accent4">
                  <a:lumMod val="50000"/>
                </a:schemeClr>
              </a:solidFill>
            </a:endParaRPr>
          </a:p>
          <a:p>
            <a:pPr lvl="0">
              <a:buClr>
                <a:srgbClr val="A6B727"/>
              </a:buClr>
            </a:pPr>
            <a:r>
              <a:rPr lang="en-US" sz="2400" dirty="0">
                <a:solidFill>
                  <a:schemeClr val="accent4">
                    <a:lumMod val="50000"/>
                  </a:schemeClr>
                </a:solidFill>
              </a:rPr>
              <a:t>She </a:t>
            </a:r>
            <a:r>
              <a:rPr lang="en-US" sz="2400" dirty="0">
                <a:solidFill>
                  <a:srgbClr val="FF0000"/>
                </a:solidFill>
              </a:rPr>
              <a:t>hasn’t </a:t>
            </a:r>
            <a:r>
              <a:rPr lang="en-US" sz="2400" dirty="0">
                <a:solidFill>
                  <a:schemeClr val="accent4">
                    <a:lumMod val="50000"/>
                  </a:schemeClr>
                </a:solidFill>
              </a:rPr>
              <a:t>got </a:t>
            </a:r>
          </a:p>
          <a:p>
            <a:pPr lvl="0">
              <a:buClr>
                <a:srgbClr val="A6B727"/>
              </a:buClr>
            </a:pPr>
            <a:r>
              <a:rPr lang="en-US" sz="2400" dirty="0">
                <a:solidFill>
                  <a:schemeClr val="accent4">
                    <a:lumMod val="50000"/>
                  </a:schemeClr>
                </a:solidFill>
              </a:rPr>
              <a:t>It </a:t>
            </a:r>
            <a:r>
              <a:rPr lang="en-US" sz="2400" dirty="0">
                <a:solidFill>
                  <a:srgbClr val="FF0000"/>
                </a:solidFill>
              </a:rPr>
              <a:t>hasn’t </a:t>
            </a:r>
            <a:r>
              <a:rPr lang="en-US" sz="2400" dirty="0">
                <a:solidFill>
                  <a:schemeClr val="accent4">
                    <a:lumMod val="50000"/>
                  </a:schemeClr>
                </a:solidFill>
              </a:rPr>
              <a:t>got </a:t>
            </a:r>
          </a:p>
          <a:p>
            <a:pPr lvl="0">
              <a:buClr>
                <a:srgbClr val="A6B727"/>
              </a:buClr>
            </a:pPr>
            <a:r>
              <a:rPr lang="en-US" sz="2400" dirty="0">
                <a:solidFill>
                  <a:schemeClr val="accent4">
                    <a:lumMod val="50000"/>
                  </a:schemeClr>
                </a:solidFill>
              </a:rPr>
              <a:t>We 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haven’t got </a:t>
            </a:r>
            <a:endParaRPr lang="en-US" sz="2400" dirty="0">
              <a:solidFill>
                <a:schemeClr val="accent4">
                  <a:lumMod val="50000"/>
                </a:schemeClr>
              </a:solidFill>
            </a:endParaRPr>
          </a:p>
          <a:p>
            <a:pPr lvl="0">
              <a:buClr>
                <a:srgbClr val="A6B727"/>
              </a:buClr>
            </a:pPr>
            <a:r>
              <a:rPr lang="en-US" sz="2400" dirty="0">
                <a:solidFill>
                  <a:schemeClr val="accent4">
                    <a:lumMod val="50000"/>
                  </a:schemeClr>
                </a:solidFill>
              </a:rPr>
              <a:t>You 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haven’t got </a:t>
            </a:r>
            <a:endParaRPr lang="en-US" sz="2400" dirty="0">
              <a:solidFill>
                <a:schemeClr val="accent4">
                  <a:lumMod val="50000"/>
                </a:schemeClr>
              </a:solidFill>
            </a:endParaRPr>
          </a:p>
          <a:p>
            <a:pPr lvl="0">
              <a:buClr>
                <a:srgbClr val="A6B727"/>
              </a:buClr>
            </a:pPr>
            <a:r>
              <a:rPr lang="en-US" sz="2400" dirty="0">
                <a:solidFill>
                  <a:schemeClr val="accent4">
                    <a:lumMod val="50000"/>
                  </a:schemeClr>
                </a:solidFill>
              </a:rPr>
              <a:t>They 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haven’t got  </a:t>
            </a:r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7458" y="428263"/>
            <a:ext cx="1794076" cy="1099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099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9" grpId="0" build="p"/>
      <p:bldP spid="5" grpId="0" build="p"/>
      <p:bldP spid="1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71" y="347241"/>
            <a:ext cx="10116272" cy="5960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6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895109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V="1">
            <a:off x="1143000" y="1504707"/>
            <a:ext cx="4754880" cy="300943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43000" y="2129742"/>
            <a:ext cx="4754880" cy="397502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Have I got?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Have you got?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Has</a:t>
            </a:r>
            <a:r>
              <a:rPr lang="en-US" dirty="0" smtClean="0">
                <a:solidFill>
                  <a:srgbClr val="002060"/>
                </a:solidFill>
              </a:rPr>
              <a:t> he </a:t>
            </a:r>
            <a:r>
              <a:rPr lang="en-US" dirty="0" smtClean="0">
                <a:solidFill>
                  <a:srgbClr val="FF0000"/>
                </a:solidFill>
              </a:rPr>
              <a:t>got</a:t>
            </a:r>
            <a:r>
              <a:rPr lang="en-US" dirty="0" smtClean="0">
                <a:solidFill>
                  <a:srgbClr val="002060"/>
                </a:solidFill>
              </a:rPr>
              <a:t>?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Has</a:t>
            </a:r>
            <a:r>
              <a:rPr lang="en-US" dirty="0" smtClean="0">
                <a:solidFill>
                  <a:srgbClr val="002060"/>
                </a:solidFill>
              </a:rPr>
              <a:t> she </a:t>
            </a:r>
            <a:r>
              <a:rPr lang="en-US" dirty="0" smtClean="0">
                <a:solidFill>
                  <a:srgbClr val="FF0000"/>
                </a:solidFill>
              </a:rPr>
              <a:t>got</a:t>
            </a:r>
            <a:r>
              <a:rPr lang="en-US" dirty="0" smtClean="0">
                <a:solidFill>
                  <a:srgbClr val="002060"/>
                </a:solidFill>
              </a:rPr>
              <a:t>?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Has</a:t>
            </a:r>
            <a:r>
              <a:rPr lang="en-US" dirty="0" smtClean="0">
                <a:solidFill>
                  <a:srgbClr val="002060"/>
                </a:solidFill>
              </a:rPr>
              <a:t> it </a:t>
            </a:r>
            <a:r>
              <a:rPr lang="en-US" dirty="0" smtClean="0">
                <a:solidFill>
                  <a:srgbClr val="FF0000"/>
                </a:solidFill>
              </a:rPr>
              <a:t>got</a:t>
            </a:r>
            <a:r>
              <a:rPr lang="en-US" dirty="0" smtClean="0">
                <a:solidFill>
                  <a:srgbClr val="002060"/>
                </a:solidFill>
              </a:rPr>
              <a:t>?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Have we got?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Have you got ?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Have they got ?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69173" y="1365813"/>
            <a:ext cx="4754880" cy="439837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 </a:t>
            </a:r>
            <a:endParaRPr lang="ru-RU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8835" y="1805650"/>
            <a:ext cx="5602147" cy="4456253"/>
          </a:xfrm>
        </p:spPr>
      </p:pic>
    </p:spTree>
    <p:extLst>
      <p:ext uri="{BB962C8B-B14F-4D97-AF65-F5344CB8AC3E}">
        <p14:creationId xmlns:p14="http://schemas.microsoft.com/office/powerpoint/2010/main" val="383129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388</TotalTime>
  <Words>362</Words>
  <Application>Microsoft Office PowerPoint</Application>
  <PresentationFormat>Широкоэкранный</PresentationFormat>
  <Paragraphs>86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Century Gothic</vt:lpstr>
      <vt:lpstr>Wingdings 3</vt:lpstr>
      <vt:lpstr>Легкий дым</vt:lpstr>
      <vt:lpstr>Have got/ has got  </vt:lpstr>
      <vt:lpstr>Презентация PowerPoint</vt:lpstr>
      <vt:lpstr>Утверждение  </vt:lpstr>
      <vt:lpstr>Презентация PowerPoint</vt:lpstr>
      <vt:lpstr>Remember! Запомни! </vt:lpstr>
      <vt:lpstr>Вставь подходящий  оборот have got или has got.  Например: 1) I have got a big house; I’ve got a big house  НО: 2) Tom has got a big house; Tom’s got a big house  и т. д. …. Помни, когда  используем have got или has got. Сделай предложения в полной и краткой форме. </vt:lpstr>
      <vt:lpstr>Отрицание (have/has+not+got) </vt:lpstr>
      <vt:lpstr>Презентация PowerPoint</vt:lpstr>
      <vt:lpstr>Вопрос </vt:lpstr>
      <vt:lpstr>Краткие ответы </vt:lpstr>
      <vt:lpstr>Посмотри на картинки. Заполни пропуски, закончи  вопросы и ответы, как показано в образце. </vt:lpstr>
      <vt:lpstr>ОТВЕТЫ: 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Have got  has got</dc:title>
  <dc:creator>Светлана Куторкина</dc:creator>
  <cp:lastModifiedBy>Светлана Куторкина</cp:lastModifiedBy>
  <cp:revision>69</cp:revision>
  <dcterms:created xsi:type="dcterms:W3CDTF">2018-02-02T15:00:46Z</dcterms:created>
  <dcterms:modified xsi:type="dcterms:W3CDTF">2018-03-01T14:00:56Z</dcterms:modified>
  <cp:contentStatus/>
</cp:coreProperties>
</file>