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259" r:id="rId2"/>
    <p:sldId id="261" r:id="rId3"/>
    <p:sldId id="262" r:id="rId4"/>
    <p:sldId id="263" r:id="rId5"/>
    <p:sldId id="294" r:id="rId6"/>
    <p:sldId id="264" r:id="rId7"/>
    <p:sldId id="265" r:id="rId8"/>
    <p:sldId id="266" r:id="rId9"/>
    <p:sldId id="267" r:id="rId10"/>
    <p:sldId id="268" r:id="rId11"/>
    <p:sldId id="269"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6" r:id="rId26"/>
    <p:sldId id="288" r:id="rId27"/>
    <p:sldId id="285" r:id="rId28"/>
    <p:sldId id="287" r:id="rId29"/>
    <p:sldId id="292" r:id="rId30"/>
    <p:sldId id="290" r:id="rId31"/>
    <p:sldId id="291" r:id="rId32"/>
    <p:sldId id="289" r:id="rId33"/>
    <p:sldId id="284"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C94515-5D3C-4912-84A9-7BAF63C4E08F}" type="datetimeFigureOut">
              <a:rPr lang="ru-RU" smtClean="0"/>
              <a:pPr/>
              <a:t>07.07.2018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91403C-4319-4663-8A00-55360D8A6C9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4DD6D5E3-2E32-42F4-A95B-18FDE068299F}"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DD6D5E3-2E32-42F4-A95B-18FDE068299F}"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4DD6D5E3-2E32-42F4-A95B-18FDE068299F}"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FDA38ED-4195-4BF6-B7E3-EE023E1B62FA}" type="datetimeFigureOut">
              <a:rPr lang="ru-RU" smtClean="0"/>
              <a:pPr/>
              <a:t>07.07.2018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DD6D5E3-2E32-42F4-A95B-18FDE068299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BFDA38ED-4195-4BF6-B7E3-EE023E1B62FA}" type="datetimeFigureOut">
              <a:rPr lang="ru-RU" smtClean="0"/>
              <a:pPr/>
              <a:t>07.07.2018</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4DD6D5E3-2E32-42F4-A95B-18FDE068299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FDA38ED-4195-4BF6-B7E3-EE023E1B62FA}" type="datetimeFigureOut">
              <a:rPr lang="ru-RU" smtClean="0"/>
              <a:pPr/>
              <a:t>07.07.2018</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DD6D5E3-2E32-42F4-A95B-18FDE068299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картинка театр.jpg"/>
          <p:cNvPicPr>
            <a:picLocks noChangeAspect="1" noChangeArrowheads="1"/>
          </p:cNvPicPr>
          <p:nvPr/>
        </p:nvPicPr>
        <p:blipFill>
          <a:blip r:embed="rId2" cstate="email"/>
          <a:srcRect/>
          <a:stretch>
            <a:fillRect/>
          </a:stretch>
        </p:blipFill>
        <p:spPr bwMode="auto">
          <a:xfrm>
            <a:off x="0" y="-998984"/>
            <a:ext cx="9144000" cy="9144000"/>
          </a:xfrm>
          <a:prstGeom prst="rect">
            <a:avLst/>
          </a:prstGeom>
          <a:noFill/>
        </p:spPr>
      </p:pic>
      <p:sp>
        <p:nvSpPr>
          <p:cNvPr id="3" name="TextBox 2"/>
          <p:cNvSpPr txBox="1"/>
          <p:nvPr/>
        </p:nvSpPr>
        <p:spPr>
          <a:xfrm>
            <a:off x="1911613" y="2636912"/>
            <a:ext cx="4862550" cy="2092881"/>
          </a:xfrm>
          <a:prstGeom prst="rect">
            <a:avLst/>
          </a:prstGeom>
          <a:noFill/>
        </p:spPr>
        <p:txBody>
          <a:bodyPr wrap="none" rtlCol="0">
            <a:spAutoFit/>
          </a:bodyPr>
          <a:lstStyle/>
          <a:p>
            <a:pPr algn="ctr"/>
            <a:r>
              <a:rPr lang="ru-RU" sz="2800" b="1" dirty="0"/>
              <a:t>Педагогическое </a:t>
            </a:r>
            <a:r>
              <a:rPr lang="ru-RU" sz="2800" b="1" dirty="0" smtClean="0"/>
              <a:t>руководство</a:t>
            </a:r>
            <a:endParaRPr lang="en-US" sz="2800" b="1" dirty="0" smtClean="0"/>
          </a:p>
          <a:p>
            <a:pPr algn="ctr"/>
            <a:r>
              <a:rPr lang="ru-RU" sz="2800" b="1" dirty="0" smtClean="0"/>
              <a:t> </a:t>
            </a:r>
            <a:r>
              <a:rPr lang="ru-RU" sz="2800" b="1" dirty="0"/>
              <a:t>театрализованными играми </a:t>
            </a:r>
            <a:endParaRPr lang="en-US" sz="2800" b="1" dirty="0" smtClean="0"/>
          </a:p>
          <a:p>
            <a:pPr algn="ctr"/>
            <a:r>
              <a:rPr lang="ru-RU" sz="2800" b="1" dirty="0" smtClean="0"/>
              <a:t>с </a:t>
            </a:r>
            <a:r>
              <a:rPr lang="ru-RU" sz="2800" b="1" dirty="0"/>
              <a:t>детьми дошкольного </a:t>
            </a:r>
            <a:endParaRPr lang="en-US" sz="2800" b="1" dirty="0" smtClean="0"/>
          </a:p>
          <a:p>
            <a:pPr algn="ctr"/>
            <a:r>
              <a:rPr lang="ru-RU" sz="2800" b="1" dirty="0" smtClean="0"/>
              <a:t>возраста</a:t>
            </a:r>
            <a:endParaRPr lang="ru-RU" sz="2800" b="1" dirty="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ПЕДСОВЕТ\04labv2p71299154075.jpg"/>
          <p:cNvPicPr>
            <a:picLocks noChangeAspect="1" noChangeArrowheads="1"/>
          </p:cNvPicPr>
          <p:nvPr/>
        </p:nvPicPr>
        <p:blipFill>
          <a:blip r:embed="rId2" cstate="email"/>
          <a:srcRect/>
          <a:stretch>
            <a:fillRect/>
          </a:stretch>
        </p:blipFill>
        <p:spPr bwMode="auto">
          <a:xfrm>
            <a:off x="0" y="0"/>
            <a:ext cx="5236647" cy="3933056"/>
          </a:xfrm>
          <a:prstGeom prst="rect">
            <a:avLst/>
          </a:prstGeom>
          <a:noFill/>
        </p:spPr>
      </p:pic>
      <p:sp>
        <p:nvSpPr>
          <p:cNvPr id="3" name="TextBox 2"/>
          <p:cNvSpPr txBox="1"/>
          <p:nvPr/>
        </p:nvSpPr>
        <p:spPr>
          <a:xfrm>
            <a:off x="0" y="4577060"/>
            <a:ext cx="9144000" cy="2308324"/>
          </a:xfrm>
          <a:prstGeom prst="rect">
            <a:avLst/>
          </a:prstGeom>
          <a:noFill/>
        </p:spPr>
        <p:txBody>
          <a:bodyPr wrap="square" rtlCol="0">
            <a:spAutoFit/>
          </a:bodyPr>
          <a:lstStyle/>
          <a:p>
            <a:pPr algn="ctr"/>
            <a:r>
              <a:rPr lang="ru-RU" dirty="0" smtClean="0"/>
              <a:t>Можно провести небольшие упражнения с детьми. Проводить их лучше сразу же после окончания театрализованной игры. Ребенок ещё в восторге от того, как водились персонажи, как говорили, действовали за них. Самое время предложить малышу поиграть так же. Для упражнений следует использовать высказывания только что выступавших персонажей. Например, в сказке "Рукавичка" надо попроситься в рукавичку, как мышка и как волк. Предложить ребенку сказать от имени мышки или волка. Подключить всех детей, устроить соревнование: кто лучше попросится в домик за мышку, волка. Победителю - аплодисменты. </a:t>
            </a:r>
            <a:endParaRPr lang="ru-RU" dirty="0"/>
          </a:p>
        </p:txBody>
      </p:sp>
      <p:pic>
        <p:nvPicPr>
          <p:cNvPr id="3074" name="Picture 2" descr="F:\ПЕДСОВЕТ\фото\20180123_142101.jpg"/>
          <p:cNvPicPr>
            <a:picLocks noChangeAspect="1" noChangeArrowheads="1"/>
          </p:cNvPicPr>
          <p:nvPr/>
        </p:nvPicPr>
        <p:blipFill>
          <a:blip r:embed="rId3" cstate="email"/>
          <a:srcRect/>
          <a:stretch>
            <a:fillRect/>
          </a:stretch>
        </p:blipFill>
        <p:spPr bwMode="auto">
          <a:xfrm>
            <a:off x="4214810" y="1907712"/>
            <a:ext cx="4736526" cy="2664296"/>
          </a:xfrm>
          <a:prstGeom prst="rect">
            <a:avLst/>
          </a:prstGeom>
          <a:noFill/>
        </p:spPr>
      </p:pic>
      <p:pic>
        <p:nvPicPr>
          <p:cNvPr id="2" name="Picture 2" descr="E:\ПЕДСОВЕТ\фото для педсовета\20180227_121206.jpg"/>
          <p:cNvPicPr>
            <a:picLocks noChangeAspect="1" noChangeArrowheads="1"/>
          </p:cNvPicPr>
          <p:nvPr/>
        </p:nvPicPr>
        <p:blipFill>
          <a:blip r:embed="rId4" cstate="email"/>
          <a:srcRect/>
          <a:stretch>
            <a:fillRect/>
          </a:stretch>
        </p:blipFill>
        <p:spPr bwMode="auto">
          <a:xfrm>
            <a:off x="5357818" y="-24"/>
            <a:ext cx="3714776" cy="225027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ПЕДСОВЕТ\фото\1328_zayac_seryy.jpg"/>
          <p:cNvPicPr>
            <a:picLocks noChangeAspect="1" noChangeArrowheads="1"/>
          </p:cNvPicPr>
          <p:nvPr/>
        </p:nvPicPr>
        <p:blipFill>
          <a:blip r:embed="rId2" cstate="email"/>
          <a:srcRect/>
          <a:stretch>
            <a:fillRect/>
          </a:stretch>
        </p:blipFill>
        <p:spPr bwMode="auto">
          <a:xfrm>
            <a:off x="6275906" y="0"/>
            <a:ext cx="2868094" cy="4247406"/>
          </a:xfrm>
          <a:prstGeom prst="rect">
            <a:avLst/>
          </a:prstGeom>
          <a:noFill/>
        </p:spPr>
      </p:pic>
      <p:pic>
        <p:nvPicPr>
          <p:cNvPr id="9219" name="Picture 3" descr="F:\ПЕДСОВЕТ\фото\koshka.jpg"/>
          <p:cNvPicPr>
            <a:picLocks noChangeAspect="1" noChangeArrowheads="1"/>
          </p:cNvPicPr>
          <p:nvPr/>
        </p:nvPicPr>
        <p:blipFill>
          <a:blip r:embed="rId3" cstate="email"/>
          <a:srcRect/>
          <a:stretch>
            <a:fillRect/>
          </a:stretch>
        </p:blipFill>
        <p:spPr bwMode="auto">
          <a:xfrm>
            <a:off x="2843808" y="3212976"/>
            <a:ext cx="3168352" cy="2106182"/>
          </a:xfrm>
          <a:prstGeom prst="rect">
            <a:avLst/>
          </a:prstGeom>
          <a:noFill/>
        </p:spPr>
      </p:pic>
      <p:sp>
        <p:nvSpPr>
          <p:cNvPr id="5" name="TextBox 4"/>
          <p:cNvSpPr txBox="1"/>
          <p:nvPr/>
        </p:nvSpPr>
        <p:spPr>
          <a:xfrm>
            <a:off x="0" y="5590981"/>
            <a:ext cx="9144000" cy="646331"/>
          </a:xfrm>
          <a:prstGeom prst="rect">
            <a:avLst/>
          </a:prstGeom>
          <a:noFill/>
        </p:spPr>
        <p:txBody>
          <a:bodyPr wrap="square" rtlCol="0">
            <a:spAutoFit/>
          </a:bodyPr>
          <a:lstStyle/>
          <a:p>
            <a:pPr algn="ctr"/>
            <a:r>
              <a:rPr lang="ru-RU" dirty="0" smtClean="0"/>
              <a:t>Затем воспитатель предлагает ребенку игры-имитации: "Покажи, как прыгает зайка"; "Покажи, как неслышно, мягко двигается кошка", "Покажи, как ходит петушок".</a:t>
            </a:r>
            <a:endParaRPr lang="ru-RU" dirty="0"/>
          </a:p>
        </p:txBody>
      </p:sp>
      <p:pic>
        <p:nvPicPr>
          <p:cNvPr id="4098" name="Picture 2" descr="E:\ПЕДСОВЕТ\фото для педсовета\20180228_164941.jpg"/>
          <p:cNvPicPr>
            <a:picLocks noChangeAspect="1" noChangeArrowheads="1"/>
          </p:cNvPicPr>
          <p:nvPr/>
        </p:nvPicPr>
        <p:blipFill>
          <a:blip r:embed="rId4" cstate="email"/>
          <a:srcRect/>
          <a:stretch>
            <a:fillRect/>
          </a:stretch>
        </p:blipFill>
        <p:spPr bwMode="auto">
          <a:xfrm>
            <a:off x="1000086" y="-24"/>
            <a:ext cx="3714790" cy="3143272"/>
          </a:xfrm>
          <a:prstGeom prst="rect">
            <a:avLst/>
          </a:prstGeom>
          <a:noFill/>
        </p:spPr>
      </p:pic>
      <p:pic>
        <p:nvPicPr>
          <p:cNvPr id="4099" name="Picture 3" descr="E:\ПЕДСОВЕТ\фото для педсовета\20180228_164921.jpg"/>
          <p:cNvPicPr>
            <a:picLocks noChangeAspect="1" noChangeArrowheads="1"/>
          </p:cNvPicPr>
          <p:nvPr/>
        </p:nvPicPr>
        <p:blipFill>
          <a:blip r:embed="rId5" cstate="email"/>
          <a:srcRect/>
          <a:stretch>
            <a:fillRect/>
          </a:stretch>
        </p:blipFill>
        <p:spPr bwMode="auto">
          <a:xfrm>
            <a:off x="214282" y="3554016"/>
            <a:ext cx="2428892" cy="151805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157192"/>
            <a:ext cx="9144000" cy="1477328"/>
          </a:xfrm>
          <a:prstGeom prst="rect">
            <a:avLst/>
          </a:prstGeom>
          <a:noFill/>
        </p:spPr>
        <p:txBody>
          <a:bodyPr wrap="square" rtlCol="0">
            <a:spAutoFit/>
          </a:bodyPr>
          <a:lstStyle/>
          <a:p>
            <a:pPr algn="ctr"/>
            <a:r>
              <a:rPr lang="ru-RU" dirty="0" smtClean="0"/>
              <a:t>Следующий этап - отработка основных эмоций: покажи, как веселые матрешки захлопали в ладошки и стали танцевать (радость); зайчик увидел лису, испугался и прыгнул за дерево (испуг).</a:t>
            </a:r>
          </a:p>
          <a:p>
            <a:pPr algn="ctr"/>
            <a:r>
              <a:rPr lang="ru-RU" dirty="0" smtClean="0"/>
              <a:t>Только после такой тщательной подготовки педагог может приступить к совместным инсценировкам. </a:t>
            </a:r>
            <a:endParaRPr lang="ru-RU" dirty="0"/>
          </a:p>
        </p:txBody>
      </p:sp>
      <p:pic>
        <p:nvPicPr>
          <p:cNvPr id="2050" name="Picture 2" descr="E:\ПЕДСОВЕТ\фото для педсовета\20180228_165150.jpg"/>
          <p:cNvPicPr>
            <a:picLocks noChangeAspect="1" noChangeArrowheads="1"/>
          </p:cNvPicPr>
          <p:nvPr/>
        </p:nvPicPr>
        <p:blipFill>
          <a:blip r:embed="rId2" cstate="email"/>
          <a:srcRect/>
          <a:stretch>
            <a:fillRect/>
          </a:stretch>
        </p:blipFill>
        <p:spPr bwMode="auto">
          <a:xfrm>
            <a:off x="2786050" y="0"/>
            <a:ext cx="3500448" cy="512104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869160"/>
            <a:ext cx="9144000" cy="1477328"/>
          </a:xfrm>
          <a:prstGeom prst="rect">
            <a:avLst/>
          </a:prstGeom>
          <a:noFill/>
        </p:spPr>
        <p:txBody>
          <a:bodyPr wrap="square" rtlCol="0">
            <a:spAutoFit/>
          </a:bodyPr>
          <a:lstStyle/>
          <a:p>
            <a:pPr algn="ctr"/>
            <a:r>
              <a:rPr lang="ru-RU" dirty="0" smtClean="0"/>
              <a:t>Выбор постановки во многом определяется возрастом детей. Чем они младше, тем проще должен быть спектакль. Но, в любом случае, идеальными будут народные и авторские сказки. Можно взять текст сказки и разыграть его слово в слово. Но гораздо интересней сказку немного изменить: добавить смешные эпизоды и слова героев, переделать концовку, ввести новых персонажей. </a:t>
            </a:r>
            <a:endParaRPr lang="ru-RU" dirty="0"/>
          </a:p>
        </p:txBody>
      </p:sp>
      <p:pic>
        <p:nvPicPr>
          <p:cNvPr id="11266" name="Picture 2" descr="E:\ПЕДСОВЕТ\фото для педсовета\20180227_155849.jpg"/>
          <p:cNvPicPr>
            <a:picLocks noChangeAspect="1" noChangeArrowheads="1"/>
          </p:cNvPicPr>
          <p:nvPr/>
        </p:nvPicPr>
        <p:blipFill>
          <a:blip r:embed="rId2" cstate="email"/>
          <a:srcRect/>
          <a:stretch>
            <a:fillRect/>
          </a:stretch>
        </p:blipFill>
        <p:spPr bwMode="auto">
          <a:xfrm>
            <a:off x="428596" y="142852"/>
            <a:ext cx="8286776" cy="466131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517232"/>
            <a:ext cx="9144000" cy="923330"/>
          </a:xfrm>
          <a:prstGeom prst="rect">
            <a:avLst/>
          </a:prstGeom>
          <a:noFill/>
        </p:spPr>
        <p:txBody>
          <a:bodyPr wrap="square" rtlCol="0">
            <a:spAutoFit/>
          </a:bodyPr>
          <a:lstStyle/>
          <a:p>
            <a:pPr algn="ctr"/>
            <a:r>
              <a:rPr lang="ru-RU" dirty="0" smtClean="0"/>
              <a:t>Например, пофантазировать, как бы колобок смог обмануть хитрую лисичку, а козлята - злого волка, и придумать старую сказку на новый лад. Не менее интересно сочинить и разыграть свои собственные истории. </a:t>
            </a:r>
            <a:endParaRPr lang="ru-RU" dirty="0"/>
          </a:p>
        </p:txBody>
      </p:sp>
      <p:pic>
        <p:nvPicPr>
          <p:cNvPr id="12290" name="Picture 2" descr="E:\ПЕДСОВЕТ\фото для педсовета\20180227_120617.jpg"/>
          <p:cNvPicPr>
            <a:picLocks noChangeAspect="1" noChangeArrowheads="1"/>
          </p:cNvPicPr>
          <p:nvPr/>
        </p:nvPicPr>
        <p:blipFill>
          <a:blip r:embed="rId2" cstate="email"/>
          <a:srcRect/>
          <a:stretch>
            <a:fillRect/>
          </a:stretch>
        </p:blipFill>
        <p:spPr bwMode="auto">
          <a:xfrm>
            <a:off x="0" y="71450"/>
            <a:ext cx="9144000" cy="51435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F:\ПЕДСОВЕТ\фото\IMG-20180123-WA0013.jpg"/>
          <p:cNvPicPr>
            <a:picLocks noChangeAspect="1" noChangeArrowheads="1"/>
          </p:cNvPicPr>
          <p:nvPr/>
        </p:nvPicPr>
        <p:blipFill>
          <a:blip r:embed="rId2" cstate="email"/>
          <a:srcRect/>
          <a:stretch>
            <a:fillRect/>
          </a:stretch>
        </p:blipFill>
        <p:spPr bwMode="auto">
          <a:xfrm>
            <a:off x="35496" y="0"/>
            <a:ext cx="3414005" cy="4552007"/>
          </a:xfrm>
          <a:prstGeom prst="rect">
            <a:avLst/>
          </a:prstGeom>
          <a:noFill/>
        </p:spPr>
      </p:pic>
      <p:pic>
        <p:nvPicPr>
          <p:cNvPr id="14339" name="Picture 3" descr="F:\ПЕДСОВЕТ\фото\IMG-20180123-WA0016.jpg"/>
          <p:cNvPicPr>
            <a:picLocks noChangeAspect="1" noChangeArrowheads="1"/>
          </p:cNvPicPr>
          <p:nvPr/>
        </p:nvPicPr>
        <p:blipFill>
          <a:blip r:embed="rId3" cstate="email"/>
          <a:srcRect/>
          <a:stretch>
            <a:fillRect/>
          </a:stretch>
        </p:blipFill>
        <p:spPr bwMode="auto">
          <a:xfrm>
            <a:off x="5672659" y="1"/>
            <a:ext cx="3435845" cy="4581128"/>
          </a:xfrm>
          <a:prstGeom prst="rect">
            <a:avLst/>
          </a:prstGeom>
          <a:noFill/>
        </p:spPr>
      </p:pic>
      <p:sp>
        <p:nvSpPr>
          <p:cNvPr id="4" name="TextBox 3"/>
          <p:cNvSpPr txBox="1"/>
          <p:nvPr/>
        </p:nvSpPr>
        <p:spPr>
          <a:xfrm>
            <a:off x="3563888" y="188640"/>
            <a:ext cx="2016224" cy="1323439"/>
          </a:xfrm>
          <a:prstGeom prst="rect">
            <a:avLst/>
          </a:prstGeom>
          <a:noFill/>
        </p:spPr>
        <p:txBody>
          <a:bodyPr wrap="square" rtlCol="0">
            <a:spAutoFit/>
          </a:bodyPr>
          <a:lstStyle/>
          <a:p>
            <a:pPr algn="ctr"/>
            <a:r>
              <a:rPr lang="ru-RU" sz="4000" dirty="0" smtClean="0"/>
              <a:t>10 группа</a:t>
            </a:r>
            <a:endParaRPr lang="ru-RU" sz="4000" dirty="0"/>
          </a:p>
        </p:txBody>
      </p:sp>
      <p:sp>
        <p:nvSpPr>
          <p:cNvPr id="5" name="TextBox 4"/>
          <p:cNvSpPr txBox="1"/>
          <p:nvPr/>
        </p:nvSpPr>
        <p:spPr>
          <a:xfrm>
            <a:off x="0" y="5879013"/>
            <a:ext cx="9144000" cy="646331"/>
          </a:xfrm>
          <a:prstGeom prst="rect">
            <a:avLst/>
          </a:prstGeom>
          <a:noFill/>
        </p:spPr>
        <p:txBody>
          <a:bodyPr wrap="square" rtlCol="0">
            <a:spAutoFit/>
          </a:bodyPr>
          <a:lstStyle/>
          <a:p>
            <a:pPr algn="ctr"/>
            <a:r>
              <a:rPr lang="ru-RU" dirty="0" smtClean="0"/>
              <a:t>Особенно, если заранее придумать и смастерить оригинальную куклу, которая и будет главным героем, и, возможно, станет визитной карточкой театра чей-то группы. </a:t>
            </a:r>
          </a:p>
        </p:txBody>
      </p:sp>
      <p:pic>
        <p:nvPicPr>
          <p:cNvPr id="2050" name="Picture 2" descr="F:\ПЕДСОВЕТ\фото\20180123_140155.jpg"/>
          <p:cNvPicPr>
            <a:picLocks noChangeAspect="1" noChangeArrowheads="1"/>
          </p:cNvPicPr>
          <p:nvPr/>
        </p:nvPicPr>
        <p:blipFill>
          <a:blip r:embed="rId4" cstate="email"/>
          <a:srcRect/>
          <a:stretch>
            <a:fillRect/>
          </a:stretch>
        </p:blipFill>
        <p:spPr bwMode="auto">
          <a:xfrm>
            <a:off x="2787802" y="3573016"/>
            <a:ext cx="3584398" cy="201622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517232"/>
            <a:ext cx="9144000" cy="1200329"/>
          </a:xfrm>
          <a:prstGeom prst="rect">
            <a:avLst/>
          </a:prstGeom>
          <a:noFill/>
        </p:spPr>
        <p:txBody>
          <a:bodyPr wrap="square" rtlCol="0">
            <a:spAutoFit/>
          </a:bodyPr>
          <a:lstStyle/>
          <a:p>
            <a:pPr algn="ctr"/>
            <a:r>
              <a:rPr lang="ru-RU" dirty="0" smtClean="0"/>
              <a:t>Когда сценарий театра подобран, воспитатель подумывает, какой вид театра подойдет детям данного возраста? Традиционно выделяется несколько видов театрализованной деятельности, отличающихся художественным оформлением, а главное - спецификой детской театрализованной деятельности. </a:t>
            </a:r>
            <a:endParaRPr lang="ru-RU" dirty="0"/>
          </a:p>
        </p:txBody>
      </p:sp>
      <p:pic>
        <p:nvPicPr>
          <p:cNvPr id="5122" name="Picture 2" descr="E:\ПЕДСОВЕТ\фото для педсовета\20180227_113035.jpg"/>
          <p:cNvPicPr>
            <a:picLocks noChangeAspect="1" noChangeArrowheads="1"/>
          </p:cNvPicPr>
          <p:nvPr/>
        </p:nvPicPr>
        <p:blipFill>
          <a:blip r:embed="rId2" cstate="email"/>
          <a:srcRect/>
          <a:stretch>
            <a:fillRect/>
          </a:stretch>
        </p:blipFill>
        <p:spPr bwMode="auto">
          <a:xfrm>
            <a:off x="0" y="147310"/>
            <a:ext cx="4564105" cy="2567310"/>
          </a:xfrm>
          <a:prstGeom prst="rect">
            <a:avLst/>
          </a:prstGeom>
          <a:noFill/>
        </p:spPr>
      </p:pic>
      <p:pic>
        <p:nvPicPr>
          <p:cNvPr id="5123" name="Picture 3" descr="E:\ПЕДСОВЕТ\фото для педсовета\20180227_113526.jpg"/>
          <p:cNvPicPr>
            <a:picLocks noChangeAspect="1" noChangeArrowheads="1"/>
          </p:cNvPicPr>
          <p:nvPr/>
        </p:nvPicPr>
        <p:blipFill>
          <a:blip r:embed="rId3" cstate="email"/>
          <a:srcRect/>
          <a:stretch>
            <a:fillRect/>
          </a:stretch>
        </p:blipFill>
        <p:spPr bwMode="auto">
          <a:xfrm>
            <a:off x="4572000" y="142870"/>
            <a:ext cx="4572000" cy="2571750"/>
          </a:xfrm>
          <a:prstGeom prst="rect">
            <a:avLst/>
          </a:prstGeom>
          <a:noFill/>
        </p:spPr>
      </p:pic>
      <p:pic>
        <p:nvPicPr>
          <p:cNvPr id="5124" name="Picture 4" descr="E:\ПЕДСОВЕТ\фото для педсовета\20180227_114322.jpg"/>
          <p:cNvPicPr>
            <a:picLocks noChangeAspect="1" noChangeArrowheads="1"/>
          </p:cNvPicPr>
          <p:nvPr/>
        </p:nvPicPr>
        <p:blipFill>
          <a:blip r:embed="rId4" cstate="email"/>
          <a:srcRect/>
          <a:stretch>
            <a:fillRect/>
          </a:stretch>
        </p:blipFill>
        <p:spPr bwMode="auto">
          <a:xfrm>
            <a:off x="1" y="2826261"/>
            <a:ext cx="4500561" cy="2531565"/>
          </a:xfrm>
          <a:prstGeom prst="rect">
            <a:avLst/>
          </a:prstGeom>
          <a:noFill/>
        </p:spPr>
      </p:pic>
      <p:pic>
        <p:nvPicPr>
          <p:cNvPr id="5125" name="Picture 5" descr="E:\ПЕДСОВЕТ\фото для педсовета\20180227_114002.jpg"/>
          <p:cNvPicPr>
            <a:picLocks noChangeAspect="1" noChangeArrowheads="1"/>
          </p:cNvPicPr>
          <p:nvPr/>
        </p:nvPicPr>
        <p:blipFill>
          <a:blip r:embed="rId5" cstate="email"/>
          <a:srcRect/>
          <a:stretch>
            <a:fillRect/>
          </a:stretch>
        </p:blipFill>
        <p:spPr bwMode="auto">
          <a:xfrm>
            <a:off x="5715008" y="2786058"/>
            <a:ext cx="2290465" cy="271464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374957"/>
            <a:ext cx="9144000" cy="646331"/>
          </a:xfrm>
          <a:prstGeom prst="rect">
            <a:avLst/>
          </a:prstGeom>
          <a:noFill/>
        </p:spPr>
        <p:txBody>
          <a:bodyPr wrap="square" rtlCol="0">
            <a:spAutoFit/>
          </a:bodyPr>
          <a:lstStyle/>
          <a:p>
            <a:pPr algn="ctr"/>
            <a:r>
              <a:rPr lang="ru-RU" dirty="0" smtClean="0"/>
              <a:t>В одних дети представляют спектакль сами, как артисты (это инсценировки и драматизации); каждый ребенок играет свою роль.(</a:t>
            </a:r>
            <a:endParaRPr lang="ru-RU" dirty="0"/>
          </a:p>
        </p:txBody>
      </p:sp>
      <p:pic>
        <p:nvPicPr>
          <p:cNvPr id="6146" name="Picture 2" descr="E:\ПЕДСОВЕТ\фото для педсовета\20180227_115423.jpg"/>
          <p:cNvPicPr>
            <a:picLocks noChangeAspect="1" noChangeArrowheads="1"/>
          </p:cNvPicPr>
          <p:nvPr/>
        </p:nvPicPr>
        <p:blipFill>
          <a:blip r:embed="rId2" cstate="email"/>
          <a:srcRect/>
          <a:stretch>
            <a:fillRect/>
          </a:stretch>
        </p:blipFill>
        <p:spPr bwMode="auto">
          <a:xfrm>
            <a:off x="285720" y="214290"/>
            <a:ext cx="3857625" cy="4857784"/>
          </a:xfrm>
          <a:prstGeom prst="rect">
            <a:avLst/>
          </a:prstGeom>
          <a:noFill/>
        </p:spPr>
      </p:pic>
      <p:pic>
        <p:nvPicPr>
          <p:cNvPr id="6147" name="Picture 3" descr="E:\ПЕДСОВЕТ\фото для педсовета\20180227_115458.jpg"/>
          <p:cNvPicPr>
            <a:picLocks noChangeAspect="1" noChangeArrowheads="1"/>
          </p:cNvPicPr>
          <p:nvPr/>
        </p:nvPicPr>
        <p:blipFill>
          <a:blip r:embed="rId3" cstate="email"/>
          <a:srcRect/>
          <a:stretch>
            <a:fillRect/>
          </a:stretch>
        </p:blipFill>
        <p:spPr bwMode="auto">
          <a:xfrm>
            <a:off x="4357686" y="928688"/>
            <a:ext cx="4286280" cy="335756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ПЕДСОВЕТ\фото\20180125_090724.jpg"/>
          <p:cNvPicPr>
            <a:picLocks noChangeAspect="1" noChangeArrowheads="1"/>
          </p:cNvPicPr>
          <p:nvPr/>
        </p:nvPicPr>
        <p:blipFill>
          <a:blip r:embed="rId2" cstate="email"/>
          <a:srcRect/>
          <a:stretch>
            <a:fillRect/>
          </a:stretch>
        </p:blipFill>
        <p:spPr bwMode="auto">
          <a:xfrm>
            <a:off x="251520" y="-27384"/>
            <a:ext cx="8576953" cy="4824536"/>
          </a:xfrm>
          <a:prstGeom prst="rect">
            <a:avLst/>
          </a:prstGeom>
          <a:noFill/>
        </p:spPr>
      </p:pic>
      <p:sp>
        <p:nvSpPr>
          <p:cNvPr id="3" name="TextBox 2"/>
          <p:cNvSpPr txBox="1"/>
          <p:nvPr/>
        </p:nvSpPr>
        <p:spPr>
          <a:xfrm>
            <a:off x="0" y="5589240"/>
            <a:ext cx="9144000" cy="646331"/>
          </a:xfrm>
          <a:prstGeom prst="rect">
            <a:avLst/>
          </a:prstGeom>
          <a:noFill/>
        </p:spPr>
        <p:txBody>
          <a:bodyPr wrap="square" rtlCol="0">
            <a:spAutoFit/>
          </a:bodyPr>
          <a:lstStyle/>
          <a:p>
            <a:pPr algn="ctr"/>
            <a:r>
              <a:rPr lang="ru-RU" dirty="0" smtClean="0"/>
              <a:t>В других дети действуют, как в режиссерской игре: разыгрывают литературное произведение, героев которого изображают с помощью игрушек, озвучивая их роли.</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221088"/>
            <a:ext cx="9144000" cy="2585323"/>
          </a:xfrm>
          <a:prstGeom prst="rect">
            <a:avLst/>
          </a:prstGeom>
          <a:noFill/>
        </p:spPr>
        <p:txBody>
          <a:bodyPr wrap="square" rtlCol="0">
            <a:spAutoFit/>
          </a:bodyPr>
          <a:lstStyle/>
          <a:p>
            <a:pPr algn="ctr"/>
            <a:r>
              <a:rPr lang="ru-RU" dirty="0" smtClean="0"/>
              <a:t>Большое значение в развитии игры-драматизации, в усвоении характерных черт образа и отражении их в роли имеет интерес к ней самого педагога, его умение пользоваться средствами художественной выразительности при чтении или рассказывании. Правильный ритм, разнообразные интонации, паузы, некоторые жесты оживляют образы, делают их близкими детям, возбуждают у них желание играть. Раз за разом повторяя игру, ребята всё меньше нуждаются в помощи воспитателя и начинают действовать самостоятельно. В игре-драматизации одновременно могут участвовать только несколько человек, и педагог должен сделать так, чтобы все дети поочерёдно были её участниками. </a:t>
            </a:r>
            <a:endParaRPr lang="ru-RU" dirty="0"/>
          </a:p>
        </p:txBody>
      </p:sp>
      <p:pic>
        <p:nvPicPr>
          <p:cNvPr id="7170" name="Picture 2" descr="E:\ПЕДСОВЕТ\фото для педсовета\20180227_120315.jpg"/>
          <p:cNvPicPr>
            <a:picLocks noChangeAspect="1" noChangeArrowheads="1"/>
          </p:cNvPicPr>
          <p:nvPr/>
        </p:nvPicPr>
        <p:blipFill>
          <a:blip r:embed="rId2" cstate="email"/>
          <a:srcRect/>
          <a:stretch>
            <a:fillRect/>
          </a:stretch>
        </p:blipFill>
        <p:spPr bwMode="auto">
          <a:xfrm>
            <a:off x="1000100" y="0"/>
            <a:ext cx="7215206" cy="405855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253007"/>
            <a:ext cx="9144000" cy="1200329"/>
          </a:xfrm>
          <a:prstGeom prst="rect">
            <a:avLst/>
          </a:prstGeom>
          <a:noFill/>
        </p:spPr>
        <p:txBody>
          <a:bodyPr wrap="square" rtlCol="0">
            <a:spAutoFit/>
          </a:bodyPr>
          <a:lstStyle/>
          <a:p>
            <a:pPr algn="ctr"/>
            <a:r>
              <a:rPr lang="ru-RU" dirty="0" smtClean="0"/>
              <a:t>Каждый воспитатель должен научить ребенка театрализованной игре. Прежде всего, необходимо формировать интерес к театрализованным играм, складывающийся в процессе просмотра небольших кукольных спектаклей, которые показывают педагоги, взяв за основу содержание знакомых ребенку </a:t>
            </a:r>
            <a:r>
              <a:rPr lang="ru-RU" dirty="0" err="1" smtClean="0"/>
              <a:t>потешек</a:t>
            </a:r>
            <a:r>
              <a:rPr lang="ru-RU" dirty="0" smtClean="0"/>
              <a:t>, стихов или сказок. </a:t>
            </a:r>
            <a:endParaRPr lang="ru-RU" dirty="0"/>
          </a:p>
        </p:txBody>
      </p:sp>
      <p:pic>
        <p:nvPicPr>
          <p:cNvPr id="8194" name="Picture 2" descr="E:\ПЕДСОВЕТ\фото для педсовета\20180227_120927.jpg"/>
          <p:cNvPicPr>
            <a:picLocks noChangeAspect="1" noChangeArrowheads="1"/>
          </p:cNvPicPr>
          <p:nvPr/>
        </p:nvPicPr>
        <p:blipFill>
          <a:blip r:embed="rId2" cstate="email"/>
          <a:srcRect/>
          <a:stretch>
            <a:fillRect/>
          </a:stretch>
        </p:blipFill>
        <p:spPr bwMode="auto">
          <a:xfrm>
            <a:off x="285720" y="142852"/>
            <a:ext cx="8429652" cy="4741679"/>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F:\ПЕДСОВЕТ\фото\detsad-168486-1423650217.jpg"/>
          <p:cNvPicPr>
            <a:picLocks noChangeAspect="1" noChangeArrowheads="1"/>
          </p:cNvPicPr>
          <p:nvPr/>
        </p:nvPicPr>
        <p:blipFill>
          <a:blip r:embed="rId2" cstate="email"/>
          <a:srcRect/>
          <a:stretch>
            <a:fillRect/>
          </a:stretch>
        </p:blipFill>
        <p:spPr bwMode="auto">
          <a:xfrm>
            <a:off x="475366" y="0"/>
            <a:ext cx="8201090" cy="4608512"/>
          </a:xfrm>
          <a:prstGeom prst="rect">
            <a:avLst/>
          </a:prstGeom>
          <a:noFill/>
        </p:spPr>
      </p:pic>
      <p:sp>
        <p:nvSpPr>
          <p:cNvPr id="3" name="TextBox 2"/>
          <p:cNvSpPr txBox="1"/>
          <p:nvPr/>
        </p:nvSpPr>
        <p:spPr>
          <a:xfrm>
            <a:off x="0" y="5373216"/>
            <a:ext cx="9144000" cy="923330"/>
          </a:xfrm>
          <a:prstGeom prst="rect">
            <a:avLst/>
          </a:prstGeom>
          <a:noFill/>
        </p:spPr>
        <p:txBody>
          <a:bodyPr wrap="square" rtlCol="0">
            <a:spAutoFit/>
          </a:bodyPr>
          <a:lstStyle/>
          <a:p>
            <a:pPr algn="ctr"/>
            <a:r>
              <a:rPr lang="ru-RU" dirty="0" smtClean="0"/>
              <a:t>Помогая детям усвоить содержание игры, войти в образ, воспитатель использует рассматривание иллюстраций к литературным произведениям, уточняет некоторые характерные черты персонажей, выясняет отношение детей к игре.</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g02.rl0.ru/39485dcfc7215459248e0259825375e8/c398x597/www.maam.ru/upload/blogs/0b8db418af3a388e388a4c1d3a046a40.jpg.jpg"/>
          <p:cNvPicPr>
            <a:picLocks noChangeAspect="1" noChangeArrowheads="1"/>
          </p:cNvPicPr>
          <p:nvPr/>
        </p:nvPicPr>
        <p:blipFill>
          <a:blip r:embed="rId2" cstate="email"/>
          <a:srcRect/>
          <a:stretch>
            <a:fillRect/>
          </a:stretch>
        </p:blipFill>
        <p:spPr bwMode="auto">
          <a:xfrm>
            <a:off x="395536" y="0"/>
            <a:ext cx="3024336" cy="4536504"/>
          </a:xfrm>
          <a:prstGeom prst="rect">
            <a:avLst/>
          </a:prstGeom>
          <a:noFill/>
        </p:spPr>
      </p:pic>
      <p:sp>
        <p:nvSpPr>
          <p:cNvPr id="3" name="TextBox 2"/>
          <p:cNvSpPr txBox="1"/>
          <p:nvPr/>
        </p:nvSpPr>
        <p:spPr>
          <a:xfrm>
            <a:off x="0" y="4653136"/>
            <a:ext cx="9144000" cy="2031325"/>
          </a:xfrm>
          <a:prstGeom prst="rect">
            <a:avLst/>
          </a:prstGeom>
          <a:noFill/>
        </p:spPr>
        <p:txBody>
          <a:bodyPr wrap="square" rtlCol="0">
            <a:spAutoFit/>
          </a:bodyPr>
          <a:lstStyle/>
          <a:p>
            <a:pPr algn="ctr"/>
            <a:r>
              <a:rPr lang="ru-RU" dirty="0" smtClean="0"/>
              <a:t>Обогащению детей художественными средствами передачи образа способствуют этюды. Детям предлагают изобразить отдельные эпизоды из прочитанного произведения, например, показать, как лиса строила ледяную избушку, а заяц - лубяную. В сказке об этом говорится всего в одном предложении, следовательно, дети сами должны продумать поведение персонажей, их диалоги, реплики, а затем - проиграть. В другом случае требуется выбрать любое событие из сказки и молча разыгрывать его. Остальные - зрители - угадывают, какой эпизод представлен. </a:t>
            </a:r>
            <a:endParaRPr lang="ru-RU" dirty="0"/>
          </a:p>
        </p:txBody>
      </p:sp>
      <p:pic>
        <p:nvPicPr>
          <p:cNvPr id="1028" name="Picture 4" descr="https://img07.rl0.ru/32754d8437927af9c35038d5fe46b2a1/c800x475/shkolabuduschego.ru/wp-content/uploads/2017/06/domiki-zaca-i-lisy.jpg"/>
          <p:cNvPicPr>
            <a:picLocks noChangeAspect="1" noChangeArrowheads="1"/>
          </p:cNvPicPr>
          <p:nvPr/>
        </p:nvPicPr>
        <p:blipFill>
          <a:blip r:embed="rId3" cstate="email"/>
          <a:srcRect/>
          <a:stretch>
            <a:fillRect/>
          </a:stretch>
        </p:blipFill>
        <p:spPr bwMode="auto">
          <a:xfrm>
            <a:off x="3654845" y="764704"/>
            <a:ext cx="5093619" cy="302433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941168"/>
            <a:ext cx="9144000" cy="1477328"/>
          </a:xfrm>
          <a:prstGeom prst="rect">
            <a:avLst/>
          </a:prstGeom>
          <a:noFill/>
        </p:spPr>
        <p:txBody>
          <a:bodyPr wrap="square" rtlCol="0">
            <a:spAutoFit/>
          </a:bodyPr>
          <a:lstStyle/>
          <a:p>
            <a:pPr algn="ctr"/>
            <a:r>
              <a:rPr lang="ru-RU" dirty="0" smtClean="0"/>
              <a:t>Стремление к творчеству возрастает, если у ребенка что-то хорошо получается: удачно сказал реплику зайца, выразительно передал огорчение, когда лиса выгнала его из лубяной избушки, и т. п. Педагог не только говорит о достигнутых ребенком успехах, но и обязательно привлекает к ним внимание других детей. Для остальных это может служить образцом для подражания, стимулом для проявления активности.</a:t>
            </a:r>
          </a:p>
        </p:txBody>
      </p:sp>
      <p:pic>
        <p:nvPicPr>
          <p:cNvPr id="13314" name="Picture 2" descr="E:\ПЕДСОВЕТ\фото для педсовета\20180227_120639.jpg"/>
          <p:cNvPicPr>
            <a:picLocks noChangeAspect="1" noChangeArrowheads="1"/>
          </p:cNvPicPr>
          <p:nvPr/>
        </p:nvPicPr>
        <p:blipFill>
          <a:blip r:embed="rId2" cstate="email"/>
          <a:srcRect/>
          <a:stretch>
            <a:fillRect/>
          </a:stretch>
        </p:blipFill>
        <p:spPr bwMode="auto">
          <a:xfrm>
            <a:off x="2756658" y="428604"/>
            <a:ext cx="3386978" cy="4429156"/>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771018"/>
            <a:ext cx="9144000" cy="1754326"/>
          </a:xfrm>
          <a:prstGeom prst="rect">
            <a:avLst/>
          </a:prstGeom>
          <a:noFill/>
        </p:spPr>
        <p:txBody>
          <a:bodyPr wrap="square" rtlCol="0">
            <a:spAutoFit/>
          </a:bodyPr>
          <a:lstStyle/>
          <a:p>
            <a:pPr algn="ctr"/>
            <a:r>
              <a:rPr lang="ru-RU" dirty="0" smtClean="0"/>
              <a:t>По ходу самой игры педагог, замечая бедность выразительных средств у кого-то из играющих, напоминает о чувствах, настроении героя в данной ситуации, указывает на допущенные неточности «Наташа, вспомни, как Лягушка в теремке трудилась не покладая лапок»). Вопросы, советы, напоминания приучают ребенка следить за своим игровым поведением, действовать согласованно с партнерами, ярче изображать роль, используя движения рук, головы, туловища, мимику, речевые выразительные средства.</a:t>
            </a:r>
            <a:endParaRPr lang="ru-RU" dirty="0"/>
          </a:p>
        </p:txBody>
      </p:sp>
      <p:pic>
        <p:nvPicPr>
          <p:cNvPr id="34820" name="Picture 4" descr="https://img03.rl0.ru/b715c67880f6441477b6343a5c852d8f/c700x466/igorgubarev.ru/images/foto_b/1364_2752.jpg"/>
          <p:cNvPicPr>
            <a:picLocks noChangeAspect="1" noChangeArrowheads="1"/>
          </p:cNvPicPr>
          <p:nvPr/>
        </p:nvPicPr>
        <p:blipFill>
          <a:blip r:embed="rId2" cstate="email"/>
          <a:srcRect/>
          <a:stretch>
            <a:fillRect/>
          </a:stretch>
        </p:blipFill>
        <p:spPr bwMode="auto">
          <a:xfrm>
            <a:off x="1000844" y="142477"/>
            <a:ext cx="6667500" cy="443865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57998"/>
            <a:ext cx="9144000" cy="923330"/>
          </a:xfrm>
          <a:prstGeom prst="rect">
            <a:avLst/>
          </a:prstGeom>
          <a:noFill/>
        </p:spPr>
        <p:txBody>
          <a:bodyPr wrap="square" rtlCol="0">
            <a:spAutoFit/>
          </a:bodyPr>
          <a:lstStyle/>
          <a:p>
            <a:pPr algn="ctr"/>
            <a:r>
              <a:rPr lang="ru-RU" dirty="0" smtClean="0"/>
              <a:t>В конце игры-драматизации проводится анализ, в котором отмечаются успехи детей, средства выразительности, с помощью которых ребенку удалось передать характер героя.</a:t>
            </a:r>
          </a:p>
        </p:txBody>
      </p:sp>
      <p:pic>
        <p:nvPicPr>
          <p:cNvPr id="1027" name="Picture 3"/>
          <p:cNvPicPr>
            <a:picLocks noChangeAspect="1" noChangeArrowheads="1"/>
          </p:cNvPicPr>
          <p:nvPr/>
        </p:nvPicPr>
        <p:blipFill>
          <a:blip r:embed="rId2" cstate="email"/>
          <a:srcRect/>
          <a:stretch>
            <a:fillRect/>
          </a:stretch>
        </p:blipFill>
        <p:spPr bwMode="auto">
          <a:xfrm>
            <a:off x="395536" y="332656"/>
            <a:ext cx="8224252" cy="4626143"/>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157192"/>
            <a:ext cx="9144000" cy="923330"/>
          </a:xfrm>
          <a:prstGeom prst="rect">
            <a:avLst/>
          </a:prstGeom>
          <a:noFill/>
        </p:spPr>
        <p:txBody>
          <a:bodyPr wrap="square" rtlCol="0">
            <a:spAutoFit/>
          </a:bodyPr>
          <a:lstStyle/>
          <a:p>
            <a:pPr algn="ctr"/>
            <a:r>
              <a:rPr lang="ru-RU" dirty="0" smtClean="0"/>
              <a:t>Итак, основная цель педагогического руководства - будить воображение ребенка, создавать условия для того, чтобы как можно больше изобретательности, творчества проявили сами дети. </a:t>
            </a:r>
            <a:endParaRPr lang="ru-RU" dirty="0"/>
          </a:p>
        </p:txBody>
      </p:sp>
      <p:pic>
        <p:nvPicPr>
          <p:cNvPr id="3" name="Picture 2" descr="F:\ПЕДСОВЕТ\фото\20180126_155550.jpg"/>
          <p:cNvPicPr>
            <a:picLocks noChangeAspect="1" noChangeArrowheads="1"/>
          </p:cNvPicPr>
          <p:nvPr/>
        </p:nvPicPr>
        <p:blipFill>
          <a:blip r:embed="rId2" cstate="email"/>
          <a:srcRect/>
          <a:stretch>
            <a:fillRect/>
          </a:stretch>
        </p:blipFill>
        <p:spPr bwMode="auto">
          <a:xfrm>
            <a:off x="395536" y="116632"/>
            <a:ext cx="8120902" cy="456800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5227166"/>
            <a:ext cx="9144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rbel" pitchFamily="34" charset="0"/>
                <a:ea typeface="Calibri" pitchFamily="34" charset="0"/>
                <a:cs typeface="Times New Roman" pitchFamily="18" charset="0"/>
              </a:rPr>
              <a:t>Так как детям очень интересно самим создавать героев сказок, можно предложить им изготовить пальчиковые </a:t>
            </a:r>
            <a:r>
              <a:rPr kumimoji="0" lang="ru-RU" b="0" i="0" u="none" strike="noStrike" cap="none" normalizeH="0" baseline="0" dirty="0" err="1" smtClean="0">
                <a:ln>
                  <a:noFill/>
                </a:ln>
                <a:solidFill>
                  <a:schemeClr val="tx1"/>
                </a:solidFill>
                <a:effectLst/>
                <a:latin typeface="Corbel" pitchFamily="34" charset="0"/>
                <a:ea typeface="Calibri" pitchFamily="34" charset="0"/>
                <a:cs typeface="Times New Roman" pitchFamily="18" charset="0"/>
              </a:rPr>
              <a:t>тантамарески</a:t>
            </a:r>
            <a:r>
              <a:rPr kumimoji="0" lang="ru-RU" b="0" i="0" u="none" strike="noStrike" cap="none" normalizeH="0" baseline="0" dirty="0" smtClean="0">
                <a:ln>
                  <a:noFill/>
                </a:ln>
                <a:solidFill>
                  <a:schemeClr val="tx1"/>
                </a:solidFill>
                <a:effectLst/>
                <a:latin typeface="Corbel" pitchFamily="34" charset="0"/>
                <a:ea typeface="Calibri" pitchFamily="34" charset="0"/>
                <a:cs typeface="Times New Roman" pitchFamily="18" charset="0"/>
              </a:rPr>
              <a:t>. Но такое </a:t>
            </a:r>
            <a:r>
              <a:rPr kumimoji="0" lang="ru-RU" b="0" i="0" u="none" strike="noStrike" cap="none" normalizeH="0" baseline="0" dirty="0" err="1" smtClean="0">
                <a:ln>
                  <a:noFill/>
                </a:ln>
                <a:solidFill>
                  <a:schemeClr val="tx1"/>
                </a:solidFill>
                <a:effectLst/>
                <a:latin typeface="Corbel" pitchFamily="34" charset="0"/>
                <a:ea typeface="Calibri" pitchFamily="34" charset="0"/>
                <a:cs typeface="Times New Roman" pitchFamily="18" charset="0"/>
              </a:rPr>
              <a:t>тантамареска</a:t>
            </a:r>
            <a:r>
              <a:rPr kumimoji="0" lang="ru-RU" b="0" i="0" u="none" strike="noStrike" cap="none" normalizeH="0" baseline="0" dirty="0" smtClean="0">
                <a:ln>
                  <a:noFill/>
                </a:ln>
                <a:solidFill>
                  <a:schemeClr val="tx1"/>
                </a:solidFill>
                <a:effectLst/>
                <a:latin typeface="Corbel" pitchFamily="34" charset="0"/>
                <a:ea typeface="Calibri" pitchFamily="34" charset="0"/>
                <a:cs typeface="Times New Roman" pitchFamily="18" charset="0"/>
              </a:rPr>
              <a:t> вообще? </a:t>
            </a:r>
            <a:r>
              <a:rPr kumimoji="0" lang="ru-RU" b="1" i="0" u="none" strike="noStrike" cap="none" normalizeH="0" baseline="0" dirty="0" err="1" smtClean="0">
                <a:ln>
                  <a:noFill/>
                </a:ln>
                <a:solidFill>
                  <a:schemeClr val="tx1"/>
                </a:solidFill>
                <a:effectLst/>
                <a:latin typeface="Corbel" pitchFamily="34" charset="0"/>
                <a:ea typeface="Times New Roman" pitchFamily="18" charset="0"/>
                <a:cs typeface="Times New Roman" pitchFamily="18" charset="0"/>
              </a:rPr>
              <a:t>Тантамареска</a:t>
            </a:r>
            <a:r>
              <a:rPr kumimoji="0" lang="ru-RU" b="1"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 (от фр. </a:t>
            </a:r>
            <a:r>
              <a:rPr kumimoji="0" lang="ru-RU" b="1" i="0" u="none" strike="noStrike" cap="none" normalizeH="0" baseline="0" dirty="0" err="1" smtClean="0">
                <a:ln>
                  <a:noFill/>
                </a:ln>
                <a:solidFill>
                  <a:schemeClr val="tx1"/>
                </a:solidFill>
                <a:effectLst/>
                <a:latin typeface="Corbel" pitchFamily="34" charset="0"/>
                <a:ea typeface="Times New Roman" pitchFamily="18" charset="0"/>
                <a:cs typeface="Times New Roman" pitchFamily="18" charset="0"/>
              </a:rPr>
              <a:t>Tintamarresque</a:t>
            </a:r>
            <a:r>
              <a:rPr kumimoji="0" lang="ru-RU" b="1"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a:t>
            </a: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 — изначально стенд для фотосъёмки с отверстием для лица. Обычно это ростовая фигура с отверстиями для лица (рук, ног) с изображением персонажей в разнообразных позах и ситуациях с различными фонами. </a:t>
            </a:r>
            <a:endParaRPr kumimoji="0" lang="ru-RU" b="0" i="0" u="none" strike="noStrike" cap="none" normalizeH="0" baseline="0" dirty="0" smtClean="0">
              <a:ln>
                <a:noFill/>
              </a:ln>
              <a:solidFill>
                <a:schemeClr val="tx1"/>
              </a:solidFill>
              <a:effectLst/>
              <a:latin typeface="Corbel" pitchFamily="34" charset="0"/>
              <a:cs typeface="Arial" pitchFamily="34" charset="0"/>
            </a:endParaRPr>
          </a:p>
        </p:txBody>
      </p:sp>
      <p:pic>
        <p:nvPicPr>
          <p:cNvPr id="41988" name="Picture 4" descr="https://img06.rl0.ru/6d3351f3c42b024efe44ab219dada03d/c2102x1500/www.art-clubok.od.ua/sites/default/files/imagecache/original/043.jpg"/>
          <p:cNvPicPr>
            <a:picLocks noChangeAspect="1" noChangeArrowheads="1"/>
          </p:cNvPicPr>
          <p:nvPr/>
        </p:nvPicPr>
        <p:blipFill>
          <a:blip r:embed="rId2" cstate="email"/>
          <a:srcRect/>
          <a:stretch>
            <a:fillRect/>
          </a:stretch>
        </p:blipFill>
        <p:spPr bwMode="auto">
          <a:xfrm>
            <a:off x="1181384" y="188640"/>
            <a:ext cx="6558968" cy="468052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https://img09.rl0.ru/2b9beb78c9b2f6d6fe201957ae4ec2b4/c640x647/image.jimcdn.com/app/cms/image/transf/dimension=640x10000:format=jpg/path/s3c4f6be520bd7f62/image/i563b4f0ac62454f7/version/1495371423/image.jpg"/>
          <p:cNvPicPr>
            <a:picLocks noChangeAspect="1" noChangeArrowheads="1"/>
          </p:cNvPicPr>
          <p:nvPr/>
        </p:nvPicPr>
        <p:blipFill>
          <a:blip r:embed="rId2" cstate="email"/>
          <a:srcRect/>
          <a:stretch>
            <a:fillRect/>
          </a:stretch>
        </p:blipFill>
        <p:spPr bwMode="auto">
          <a:xfrm>
            <a:off x="1475656" y="116632"/>
            <a:ext cx="6096000" cy="5469979"/>
          </a:xfrm>
          <a:prstGeom prst="rect">
            <a:avLst/>
          </a:prstGeom>
          <a:noFill/>
        </p:spPr>
      </p:pic>
      <p:sp>
        <p:nvSpPr>
          <p:cNvPr id="4" name="TextBox 3"/>
          <p:cNvSpPr txBox="1"/>
          <p:nvPr/>
        </p:nvSpPr>
        <p:spPr>
          <a:xfrm>
            <a:off x="0" y="5733256"/>
            <a:ext cx="9144000" cy="646331"/>
          </a:xfrm>
          <a:prstGeom prst="rect">
            <a:avLst/>
          </a:prstGeom>
          <a:noFill/>
        </p:spPr>
        <p:txBody>
          <a:bodyPr wrap="square" rtlCol="0">
            <a:spAutoFit/>
          </a:bodyPr>
          <a:lstStyle/>
          <a:p>
            <a:pPr algn="ctr"/>
            <a:r>
              <a:rPr lang="ru-RU" dirty="0" smtClean="0"/>
              <a:t>Интересная идея </a:t>
            </a:r>
            <a:r>
              <a:rPr lang="ru-RU" dirty="0" err="1" smtClean="0"/>
              <a:t>тантамарески</a:t>
            </a:r>
            <a:r>
              <a:rPr lang="ru-RU" dirty="0" smtClean="0"/>
              <a:t> на ширме. Можно менять картинки персонажей.</a:t>
            </a:r>
          </a:p>
          <a:p>
            <a:pPr algn="ctr"/>
            <a:endParaRPr lang="ru-RU" dirty="0"/>
          </a:p>
        </p:txBody>
      </p:sp>
      <p:sp>
        <p:nvSpPr>
          <p:cNvPr id="37894" name="Rectangle 6"/>
          <p:cNvSpPr>
            <a:spLocks noChangeArrowheads="1"/>
          </p:cNvSpPr>
          <p:nvPr/>
        </p:nvSpPr>
        <p:spPr bwMode="auto">
          <a:xfrm>
            <a:off x="0" y="6093296"/>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При помощи </a:t>
            </a:r>
            <a:r>
              <a:rPr kumimoji="0" lang="ru-RU" b="0" i="0" u="none" strike="noStrike" cap="none" normalizeH="0" baseline="0" dirty="0" err="1" smtClean="0">
                <a:ln>
                  <a:noFill/>
                </a:ln>
                <a:solidFill>
                  <a:schemeClr val="tx1"/>
                </a:solidFill>
                <a:effectLst/>
                <a:latin typeface="Corbel" pitchFamily="34" charset="0"/>
                <a:ea typeface="Times New Roman" pitchFamily="18" charset="0"/>
                <a:cs typeface="Times New Roman" pitchFamily="18" charset="0"/>
              </a:rPr>
              <a:t>тантамарески</a:t>
            </a: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 детьми отрабатывается мимика, эмоциональная выразительность речи и жестикуляция, выразительность движений. </a:t>
            </a:r>
            <a:endParaRPr kumimoji="0" lang="ru-RU" b="0" i="0" u="none" strike="noStrike" cap="none" normalizeH="0" baseline="0" dirty="0" smtClean="0">
              <a:ln>
                <a:noFill/>
              </a:ln>
              <a:solidFill>
                <a:schemeClr val="tx1"/>
              </a:solidFill>
              <a:effectLst/>
              <a:latin typeface="Corbe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s://img04.rl0.ru/955e79ee2ecc4817aa8a719aeeeae4b0/c1392x928/www.tamada-book.ru/images/stories/sc/det/smesh1.jpg"/>
          <p:cNvPicPr>
            <a:picLocks noChangeAspect="1" noChangeArrowheads="1"/>
          </p:cNvPicPr>
          <p:nvPr/>
        </p:nvPicPr>
        <p:blipFill>
          <a:blip r:embed="rId2" cstate="email"/>
          <a:srcRect/>
          <a:stretch>
            <a:fillRect/>
          </a:stretch>
        </p:blipFill>
        <p:spPr bwMode="auto">
          <a:xfrm>
            <a:off x="467545" y="0"/>
            <a:ext cx="8208911" cy="5472608"/>
          </a:xfrm>
          <a:prstGeom prst="rect">
            <a:avLst/>
          </a:prstGeom>
          <a:noFill/>
        </p:spPr>
      </p:pic>
      <p:sp>
        <p:nvSpPr>
          <p:cNvPr id="3" name="TextBox 2"/>
          <p:cNvSpPr txBox="1"/>
          <p:nvPr/>
        </p:nvSpPr>
        <p:spPr>
          <a:xfrm>
            <a:off x="0" y="5805264"/>
            <a:ext cx="9144000" cy="369332"/>
          </a:xfrm>
          <a:prstGeom prst="rect">
            <a:avLst/>
          </a:prstGeom>
          <a:noFill/>
        </p:spPr>
        <p:txBody>
          <a:bodyPr wrap="square" rtlCol="0">
            <a:spAutoFit/>
          </a:bodyPr>
          <a:lstStyle/>
          <a:p>
            <a:pPr algn="ctr"/>
            <a:r>
              <a:rPr lang="ru-RU" dirty="0" err="1" smtClean="0"/>
              <a:t>Тантамарески</a:t>
            </a:r>
            <a:r>
              <a:rPr lang="ru-RU" dirty="0" smtClean="0"/>
              <a:t> в виде отдельных персонажей.</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ПЕДСОВЕТ\фото\20180123_155253.jpg"/>
          <p:cNvPicPr>
            <a:picLocks noChangeAspect="1" noChangeArrowheads="1"/>
          </p:cNvPicPr>
          <p:nvPr/>
        </p:nvPicPr>
        <p:blipFill>
          <a:blip r:embed="rId2" cstate="email"/>
          <a:srcRect/>
          <a:stretch>
            <a:fillRect/>
          </a:stretch>
        </p:blipFill>
        <p:spPr bwMode="auto">
          <a:xfrm rot="5400000">
            <a:off x="-1114381" y="1194501"/>
            <a:ext cx="5256584" cy="2956829"/>
          </a:xfrm>
          <a:prstGeom prst="rect">
            <a:avLst/>
          </a:prstGeom>
          <a:noFill/>
        </p:spPr>
      </p:pic>
      <p:pic>
        <p:nvPicPr>
          <p:cNvPr id="5" name="Picture 2" descr="F:\ПЕДСОВЕТ\фото\20180124_184246.jpg"/>
          <p:cNvPicPr>
            <a:picLocks noChangeAspect="1" noChangeArrowheads="1"/>
          </p:cNvPicPr>
          <p:nvPr/>
        </p:nvPicPr>
        <p:blipFill>
          <a:blip r:embed="rId3" cstate="email"/>
          <a:srcRect/>
          <a:stretch>
            <a:fillRect/>
          </a:stretch>
        </p:blipFill>
        <p:spPr bwMode="auto">
          <a:xfrm rot="5400000">
            <a:off x="1909954" y="1194498"/>
            <a:ext cx="5256588" cy="2956832"/>
          </a:xfrm>
          <a:prstGeom prst="rect">
            <a:avLst/>
          </a:prstGeom>
          <a:noFill/>
        </p:spPr>
      </p:pic>
      <p:pic>
        <p:nvPicPr>
          <p:cNvPr id="6" name="Picture 3" descr="F:\ПЕДСОВЕТ\фото\20180123_155516.jpg"/>
          <p:cNvPicPr>
            <a:picLocks noChangeAspect="1" noChangeArrowheads="1"/>
          </p:cNvPicPr>
          <p:nvPr/>
        </p:nvPicPr>
        <p:blipFill>
          <a:blip r:embed="rId4" cstate="email"/>
          <a:srcRect/>
          <a:stretch>
            <a:fillRect/>
          </a:stretch>
        </p:blipFill>
        <p:spPr bwMode="auto">
          <a:xfrm rot="5400000">
            <a:off x="4966935" y="1159639"/>
            <a:ext cx="5301208" cy="2981930"/>
          </a:xfrm>
          <a:prstGeom prst="rect">
            <a:avLst/>
          </a:prstGeom>
          <a:noFill/>
        </p:spPr>
      </p:pic>
      <p:sp>
        <p:nvSpPr>
          <p:cNvPr id="7" name="TextBox 6"/>
          <p:cNvSpPr txBox="1"/>
          <p:nvPr/>
        </p:nvSpPr>
        <p:spPr>
          <a:xfrm>
            <a:off x="0" y="5602014"/>
            <a:ext cx="9144000" cy="923330"/>
          </a:xfrm>
          <a:prstGeom prst="rect">
            <a:avLst/>
          </a:prstGeom>
          <a:noFill/>
        </p:spPr>
        <p:txBody>
          <a:bodyPr wrap="square" rtlCol="0">
            <a:spAutoFit/>
          </a:bodyPr>
          <a:lstStyle/>
          <a:p>
            <a:pPr algn="ctr"/>
            <a:r>
              <a:rPr lang="ru-RU" dirty="0" smtClean="0"/>
              <a:t>Пальчиковые </a:t>
            </a:r>
            <a:r>
              <a:rPr lang="ru-RU" dirty="0" err="1" smtClean="0"/>
              <a:t>тантамарески</a:t>
            </a:r>
            <a:r>
              <a:rPr lang="ru-RU" u="sng" dirty="0" smtClean="0"/>
              <a:t> </a:t>
            </a:r>
            <a:r>
              <a:rPr lang="ru-RU" dirty="0" smtClean="0"/>
              <a:t>– это: развитие творческого воображения; развитие связной, выразительной речи; развитие диалогической и монологической форм речи; развитие тонкой моторики пальцев рук; развитие вербальных средств общения.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120024"/>
            <a:ext cx="9144000" cy="1477328"/>
          </a:xfrm>
          <a:prstGeom prst="rect">
            <a:avLst/>
          </a:prstGeom>
          <a:noFill/>
        </p:spPr>
        <p:txBody>
          <a:bodyPr wrap="square" rtlCol="0">
            <a:spAutoFit/>
          </a:bodyPr>
          <a:lstStyle/>
          <a:p>
            <a:pPr algn="ctr"/>
            <a:r>
              <a:rPr lang="ru-RU" dirty="0" smtClean="0"/>
              <a:t>В дальнейшем важно стимулировать желание детей включаться в спектакль, дополняя отдельные фразы в диалогах героев, устойчивые обороты зачина и концовки сказки. Основные направления развития театрализованной игры состоят в постепенном переходе ребенка от наблюдения театрализованной постановки взрослого к самостоятельной игровой деятельности. </a:t>
            </a:r>
            <a:endParaRPr lang="ru-RU" dirty="0"/>
          </a:p>
        </p:txBody>
      </p:sp>
      <p:pic>
        <p:nvPicPr>
          <p:cNvPr id="9218" name="Picture 2" descr="E:\ПЕДСОВЕТ\фото для педсовета\20180227_160337.jpg"/>
          <p:cNvPicPr>
            <a:picLocks noChangeAspect="1" noChangeArrowheads="1"/>
          </p:cNvPicPr>
          <p:nvPr/>
        </p:nvPicPr>
        <p:blipFill>
          <a:blip r:embed="rId2" cstate="email"/>
          <a:srcRect/>
          <a:stretch>
            <a:fillRect/>
          </a:stretch>
        </p:blipFill>
        <p:spPr bwMode="auto">
          <a:xfrm>
            <a:off x="500034" y="205378"/>
            <a:ext cx="8143900" cy="4580944"/>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F:\ПЕДСОВЕТ\фото\20180125_091159.jpg"/>
          <p:cNvPicPr>
            <a:picLocks noChangeAspect="1" noChangeArrowheads="1"/>
          </p:cNvPicPr>
          <p:nvPr/>
        </p:nvPicPr>
        <p:blipFill>
          <a:blip r:embed="rId2" cstate="email"/>
          <a:srcRect/>
          <a:stretch>
            <a:fillRect/>
          </a:stretch>
        </p:blipFill>
        <p:spPr bwMode="auto">
          <a:xfrm>
            <a:off x="251520" y="44624"/>
            <a:ext cx="8576953" cy="4824536"/>
          </a:xfrm>
          <a:prstGeom prst="rect">
            <a:avLst/>
          </a:prstGeom>
          <a:noFill/>
        </p:spPr>
      </p:pic>
      <p:sp>
        <p:nvSpPr>
          <p:cNvPr id="3" name="TextBox 2"/>
          <p:cNvSpPr txBox="1"/>
          <p:nvPr/>
        </p:nvSpPr>
        <p:spPr>
          <a:xfrm>
            <a:off x="0" y="5589240"/>
            <a:ext cx="9144000" cy="369332"/>
          </a:xfrm>
          <a:prstGeom prst="rect">
            <a:avLst/>
          </a:prstGeom>
          <a:noFill/>
        </p:spPr>
        <p:txBody>
          <a:bodyPr wrap="square" rtlCol="0">
            <a:spAutoFit/>
          </a:bodyPr>
          <a:lstStyle/>
          <a:p>
            <a:pPr algn="ctr"/>
            <a:r>
              <a:rPr lang="ru-RU" dirty="0" smtClean="0"/>
              <a:t>Детям очень понравилось создавать своих сказочных персонажей и играть с ними.</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F:\ПЕДСОВЕТ\фото\20180126_153954.jpg"/>
          <p:cNvPicPr>
            <a:picLocks noChangeAspect="1" noChangeArrowheads="1"/>
          </p:cNvPicPr>
          <p:nvPr/>
        </p:nvPicPr>
        <p:blipFill>
          <a:blip r:embed="rId2" cstate="email"/>
          <a:srcRect/>
          <a:stretch>
            <a:fillRect/>
          </a:stretch>
        </p:blipFill>
        <p:spPr bwMode="auto">
          <a:xfrm rot="5400000">
            <a:off x="1140173" y="833886"/>
            <a:ext cx="6741369" cy="5162845"/>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F:\ПЕДСОВЕТ\фото\20180125_090724.jpg"/>
          <p:cNvPicPr>
            <a:picLocks noChangeAspect="1" noChangeArrowheads="1"/>
          </p:cNvPicPr>
          <p:nvPr/>
        </p:nvPicPr>
        <p:blipFill>
          <a:blip r:embed="rId2" cstate="email"/>
          <a:srcRect/>
          <a:stretch>
            <a:fillRect/>
          </a:stretch>
        </p:blipFill>
        <p:spPr bwMode="auto">
          <a:xfrm>
            <a:off x="179512" y="116632"/>
            <a:ext cx="8832981" cy="4968552"/>
          </a:xfrm>
          <a:prstGeom prst="rect">
            <a:avLst/>
          </a:prstGeom>
          <a:noFill/>
        </p:spPr>
      </p:pic>
      <p:sp>
        <p:nvSpPr>
          <p:cNvPr id="43011" name="Rectangle 3"/>
          <p:cNvSpPr>
            <a:spLocks noChangeArrowheads="1"/>
          </p:cNvSpPr>
          <p:nvPr/>
        </p:nvSpPr>
        <p:spPr bwMode="auto">
          <a:xfrm>
            <a:off x="0" y="5397023"/>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Почему </a:t>
            </a:r>
            <a:r>
              <a:rPr kumimoji="0" lang="ru-RU" b="0" i="0" u="none" strike="noStrike" cap="none" normalizeH="0" baseline="0" dirty="0" err="1" smtClean="0">
                <a:ln>
                  <a:noFill/>
                </a:ln>
                <a:solidFill>
                  <a:schemeClr val="tx1"/>
                </a:solidFill>
                <a:effectLst/>
                <a:latin typeface="Corbel" pitchFamily="34" charset="0"/>
                <a:ea typeface="Times New Roman" pitchFamily="18" charset="0"/>
                <a:cs typeface="Times New Roman" pitchFamily="18" charset="0"/>
              </a:rPr>
              <a:t>тантамареска</a:t>
            </a: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 интересна детям? Прежде всего это яркая картинка, интересный образ. При помощи нее можно моментально перевоплотиться в того или иного сказочного героя. Театр </a:t>
            </a:r>
            <a:r>
              <a:rPr kumimoji="0" lang="ru-RU" b="0" i="0" u="none" strike="noStrike" cap="none" normalizeH="0" baseline="0" dirty="0" err="1" smtClean="0">
                <a:ln>
                  <a:noFill/>
                </a:ln>
                <a:solidFill>
                  <a:schemeClr val="tx1"/>
                </a:solidFill>
                <a:effectLst/>
                <a:latin typeface="Corbel" pitchFamily="34" charset="0"/>
                <a:ea typeface="Times New Roman" pitchFamily="18" charset="0"/>
                <a:cs typeface="Times New Roman" pitchFamily="18" charset="0"/>
              </a:rPr>
              <a:t>тантамаресок</a:t>
            </a:r>
            <a:r>
              <a:rPr kumimoji="0" lang="ru-RU" b="0" i="0" u="none" strike="noStrike" cap="none" normalizeH="0" baseline="0" dirty="0" smtClean="0">
                <a:ln>
                  <a:noFill/>
                </a:ln>
                <a:solidFill>
                  <a:schemeClr val="tx1"/>
                </a:solidFill>
                <a:effectLst/>
                <a:latin typeface="Corbel" pitchFamily="34" charset="0"/>
                <a:ea typeface="Times New Roman" pitchFamily="18" charset="0"/>
                <a:cs typeface="Times New Roman" pitchFamily="18" charset="0"/>
              </a:rPr>
              <a:t> способствует развитию у дошкольников воображения, коммуникативных и творческих способностей. </a:t>
            </a:r>
            <a:endParaRPr kumimoji="0" lang="ru-RU" b="0" i="0" u="none" strike="noStrike" cap="none" normalizeH="0" baseline="0" dirty="0" smtClean="0">
              <a:ln>
                <a:noFill/>
              </a:ln>
              <a:solidFill>
                <a:schemeClr val="tx1"/>
              </a:solidFill>
              <a:effectLst/>
              <a:latin typeface="Corbe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060848"/>
            <a:ext cx="9144000" cy="1107996"/>
          </a:xfrm>
          <a:prstGeom prst="rect">
            <a:avLst/>
          </a:prstGeom>
          <a:noFill/>
        </p:spPr>
        <p:txBody>
          <a:bodyPr wrap="square" rtlCol="0">
            <a:spAutoFit/>
          </a:bodyPr>
          <a:lstStyle/>
          <a:p>
            <a:pPr algn="ctr"/>
            <a:r>
              <a:rPr lang="ru-RU" sz="6600" dirty="0" smtClean="0"/>
              <a:t>Спасибо за внимание!</a:t>
            </a:r>
            <a:endParaRPr lang="ru-RU" sz="6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463241"/>
            <a:ext cx="9144000" cy="2062103"/>
          </a:xfrm>
          <a:prstGeom prst="rect">
            <a:avLst/>
          </a:prstGeom>
          <a:noFill/>
        </p:spPr>
        <p:txBody>
          <a:bodyPr wrap="square" rtlCol="0">
            <a:spAutoFit/>
          </a:bodyPr>
          <a:lstStyle/>
          <a:p>
            <a:pPr algn="ctr"/>
            <a:r>
              <a:rPr lang="ru-RU" sz="1600" dirty="0" smtClean="0"/>
              <a:t>Важным аспектом деятельности воспитателей в приобщении ребенка к театрализованным играм является постепенное расширение игрового опыта за счет освоения разновидностей театра.</a:t>
            </a:r>
          </a:p>
          <a:p>
            <a:pPr algn="ctr"/>
            <a:r>
              <a:rPr lang="ru-RU" sz="1600" dirty="0" smtClean="0"/>
              <a:t>Основными требованиями к организации театрализованной деятельности дошкольников являются: содержательность и разнообразие тематики; постоянное, ежедневное включение театрализованных игр в жизнь ребенка, максимальная активность детей на всех этапах подготовки и проведения игр; сотрудничество детей со взрослыми на всех этапах организации театрализованной игры.</a:t>
            </a:r>
          </a:p>
          <a:p>
            <a:pPr algn="ctr"/>
            <a:r>
              <a:rPr lang="ru-RU" sz="1600" dirty="0" smtClean="0"/>
              <a:t>Нужно понимать, что приступать сразу к театрализованной деятельности с включением детей нецелесообразно, ведь она не будет удачной до тех пор, пока ребенок не научится играть в ней.</a:t>
            </a:r>
            <a:endParaRPr lang="ru-RU" sz="1600" dirty="0"/>
          </a:p>
        </p:txBody>
      </p:sp>
      <p:pic>
        <p:nvPicPr>
          <p:cNvPr id="1027" name="Picture 3" descr="F:\ПЕДСОВЕТ\фото\20180125_074310.jpg"/>
          <p:cNvPicPr>
            <a:picLocks noChangeAspect="1" noChangeArrowheads="1"/>
          </p:cNvPicPr>
          <p:nvPr/>
        </p:nvPicPr>
        <p:blipFill>
          <a:blip r:embed="rId2" cstate="email"/>
          <a:srcRect/>
          <a:stretch>
            <a:fillRect/>
          </a:stretch>
        </p:blipFill>
        <p:spPr bwMode="auto">
          <a:xfrm>
            <a:off x="792088" y="101166"/>
            <a:ext cx="7452320" cy="419193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ПЕДСОВЕТ\фото для педсовета\20180227_124320.jpg"/>
          <p:cNvPicPr>
            <a:picLocks noChangeAspect="1" noChangeArrowheads="1"/>
          </p:cNvPicPr>
          <p:nvPr/>
        </p:nvPicPr>
        <p:blipFill>
          <a:blip r:embed="rId2" cstate="email"/>
          <a:srcRect/>
          <a:stretch>
            <a:fillRect/>
          </a:stretch>
        </p:blipFill>
        <p:spPr bwMode="auto">
          <a:xfrm>
            <a:off x="0" y="285728"/>
            <a:ext cx="4500562" cy="2531567"/>
          </a:xfrm>
          <a:prstGeom prst="rect">
            <a:avLst/>
          </a:prstGeom>
          <a:noFill/>
        </p:spPr>
      </p:pic>
      <p:pic>
        <p:nvPicPr>
          <p:cNvPr id="10243" name="Picture 3" descr="E:\ПЕДСОВЕТ\фото для педсовета\20180227_124046.jpg"/>
          <p:cNvPicPr>
            <a:picLocks noChangeAspect="1" noChangeArrowheads="1"/>
          </p:cNvPicPr>
          <p:nvPr/>
        </p:nvPicPr>
        <p:blipFill>
          <a:blip r:embed="rId3" cstate="email"/>
          <a:srcRect/>
          <a:stretch>
            <a:fillRect/>
          </a:stretch>
        </p:blipFill>
        <p:spPr bwMode="auto">
          <a:xfrm>
            <a:off x="4643438" y="285728"/>
            <a:ext cx="4437103" cy="2495871"/>
          </a:xfrm>
          <a:prstGeom prst="rect">
            <a:avLst/>
          </a:prstGeom>
          <a:noFill/>
        </p:spPr>
      </p:pic>
      <p:pic>
        <p:nvPicPr>
          <p:cNvPr id="10244" name="Picture 4" descr="E:\ПЕДСОВЕТ\фото для педсовета\20180227_123836.jpg"/>
          <p:cNvPicPr>
            <a:picLocks noChangeAspect="1" noChangeArrowheads="1"/>
          </p:cNvPicPr>
          <p:nvPr/>
        </p:nvPicPr>
        <p:blipFill>
          <a:blip r:embed="rId4" cstate="email"/>
          <a:srcRect/>
          <a:stretch>
            <a:fillRect/>
          </a:stretch>
        </p:blipFill>
        <p:spPr bwMode="auto">
          <a:xfrm>
            <a:off x="0" y="3143248"/>
            <a:ext cx="4444999" cy="2500312"/>
          </a:xfrm>
          <a:prstGeom prst="rect">
            <a:avLst/>
          </a:prstGeom>
          <a:noFill/>
        </p:spPr>
      </p:pic>
      <p:pic>
        <p:nvPicPr>
          <p:cNvPr id="10245" name="Picture 5" descr="E:\ПЕДСОВЕТ\фото для педсовета\20180227_113210.jpg"/>
          <p:cNvPicPr>
            <a:picLocks noChangeAspect="1" noChangeArrowheads="1"/>
          </p:cNvPicPr>
          <p:nvPr/>
        </p:nvPicPr>
        <p:blipFill>
          <a:blip r:embed="rId5" cstate="email"/>
          <a:srcRect/>
          <a:stretch>
            <a:fillRect/>
          </a:stretch>
        </p:blipFill>
        <p:spPr bwMode="auto">
          <a:xfrm>
            <a:off x="4857752" y="2857472"/>
            <a:ext cx="3857625" cy="4000528"/>
          </a:xfrm>
          <a:prstGeom prst="rect">
            <a:avLst/>
          </a:prstGeom>
          <a:noFill/>
        </p:spPr>
      </p:pic>
      <p:sp>
        <p:nvSpPr>
          <p:cNvPr id="6" name="TextBox 5"/>
          <p:cNvSpPr txBox="1"/>
          <p:nvPr/>
        </p:nvSpPr>
        <p:spPr>
          <a:xfrm>
            <a:off x="0" y="5643578"/>
            <a:ext cx="4987673" cy="1200329"/>
          </a:xfrm>
          <a:prstGeom prst="rect">
            <a:avLst/>
          </a:prstGeom>
          <a:noFill/>
        </p:spPr>
        <p:txBody>
          <a:bodyPr wrap="square" rtlCol="0">
            <a:spAutoFit/>
          </a:bodyPr>
          <a:lstStyle/>
          <a:p>
            <a:r>
              <a:rPr lang="ru-RU" dirty="0" smtClean="0"/>
              <a:t>Игры-забавы, пальчиковый театр,</a:t>
            </a:r>
          </a:p>
          <a:p>
            <a:r>
              <a:rPr lang="ru-RU" dirty="0" smtClean="0"/>
              <a:t>атрибуты для игры, методическая копилка</a:t>
            </a:r>
          </a:p>
          <a:p>
            <a:r>
              <a:rPr lang="ru-RU" dirty="0" smtClean="0"/>
              <a:t>с конспектами занятий и картотеки </a:t>
            </a:r>
          </a:p>
          <a:p>
            <a:r>
              <a:rPr lang="ru-RU" dirty="0" smtClean="0"/>
              <a:t>театрализованных игр.</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ПЕДСОВЕТ\фото\detsad-218661-1421508310.jpg"/>
          <p:cNvPicPr>
            <a:picLocks noChangeAspect="1" noChangeArrowheads="1"/>
          </p:cNvPicPr>
          <p:nvPr/>
        </p:nvPicPr>
        <p:blipFill>
          <a:blip r:embed="rId2" cstate="email"/>
          <a:srcRect/>
          <a:stretch>
            <a:fillRect/>
          </a:stretch>
        </p:blipFill>
        <p:spPr bwMode="auto">
          <a:xfrm>
            <a:off x="1835696" y="0"/>
            <a:ext cx="5276850" cy="3952875"/>
          </a:xfrm>
          <a:prstGeom prst="rect">
            <a:avLst/>
          </a:prstGeom>
          <a:noFill/>
        </p:spPr>
      </p:pic>
      <p:sp>
        <p:nvSpPr>
          <p:cNvPr id="3" name="TextBox 2"/>
          <p:cNvSpPr txBox="1"/>
          <p:nvPr/>
        </p:nvSpPr>
        <p:spPr>
          <a:xfrm>
            <a:off x="0" y="4077072"/>
            <a:ext cx="9144000" cy="2585323"/>
          </a:xfrm>
          <a:prstGeom prst="rect">
            <a:avLst/>
          </a:prstGeom>
          <a:noFill/>
        </p:spPr>
        <p:txBody>
          <a:bodyPr wrap="square" rtlCol="0">
            <a:spAutoFit/>
          </a:bodyPr>
          <a:lstStyle/>
          <a:p>
            <a:pPr algn="ctr"/>
            <a:r>
              <a:rPr lang="ru-RU" dirty="0" smtClean="0"/>
              <a:t>Руководство воспитателя заключается в том, что он, прежде всего, подбирает произведения, имеющие воспитательное значение, сюжет которых детям нетрудно усвоить и превратить в игру-драматизацию.</a:t>
            </a:r>
          </a:p>
          <a:p>
            <a:pPr algn="ctr"/>
            <a:r>
              <a:rPr lang="ru-RU" dirty="0" smtClean="0"/>
              <a:t>Не следует специально разучивать сказку. Прекрасный язык, увлекательный сюжет, повторы в тексте, динамика развития действия - всё это способствует быстрому её усвоению. При повторном рассказывании сказки дети достаточно хорошо её запоминают и начинают включаться в игру, выполняя роли отдельных персонажей. Играя, ребёнок непосредственно выражает свои чувства в слове, жесте, мимике, интонации. </a:t>
            </a:r>
          </a:p>
          <a:p>
            <a:pPr algn="ct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509120"/>
            <a:ext cx="9144000" cy="1754326"/>
          </a:xfrm>
          <a:prstGeom prst="rect">
            <a:avLst/>
          </a:prstGeom>
          <a:noFill/>
        </p:spPr>
        <p:txBody>
          <a:bodyPr wrap="square" rtlCol="0">
            <a:spAutoFit/>
          </a:bodyPr>
          <a:lstStyle/>
          <a:p>
            <a:pPr algn="ctr"/>
            <a:r>
              <a:rPr lang="ru-RU" dirty="0" smtClean="0"/>
              <a:t>Перед игрой следует провести беседу по содержанию. Педагог должен помочь детям разделить текст на смысловые части, в которых проявляются особенности поведения персонажей. Например, в сказке «Теремок» каждая смысловая часть связана с появлением нового персонажа. </a:t>
            </a:r>
          </a:p>
          <a:p>
            <a:pPr algn="ctr"/>
            <a:r>
              <a:rPr lang="ru-RU" dirty="0" smtClean="0"/>
              <a:t>В игре-драматизации не следует показывать ребёнку те или иные выразительные приёмы: игра для него должна быть именно игрой. </a:t>
            </a:r>
            <a:endParaRPr lang="ru-RU" dirty="0"/>
          </a:p>
        </p:txBody>
      </p:sp>
      <p:pic>
        <p:nvPicPr>
          <p:cNvPr id="1026" name="Picture 2" descr="E:\ПЕДСОВЕТ\фото для педсовета\20180227_120120.jpg"/>
          <p:cNvPicPr>
            <a:picLocks noChangeAspect="1" noChangeArrowheads="1"/>
          </p:cNvPicPr>
          <p:nvPr/>
        </p:nvPicPr>
        <p:blipFill>
          <a:blip r:embed="rId2" cstate="email"/>
          <a:srcRect/>
          <a:stretch>
            <a:fillRect/>
          </a:stretch>
        </p:blipFill>
        <p:spPr bwMode="auto">
          <a:xfrm>
            <a:off x="642910" y="8923"/>
            <a:ext cx="7858148" cy="442020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ПЕДСОВЕТ\фото\repka.jpg"/>
          <p:cNvPicPr>
            <a:picLocks noChangeAspect="1" noChangeArrowheads="1"/>
          </p:cNvPicPr>
          <p:nvPr/>
        </p:nvPicPr>
        <p:blipFill>
          <a:blip r:embed="rId2" cstate="email"/>
          <a:srcRect/>
          <a:stretch>
            <a:fillRect/>
          </a:stretch>
        </p:blipFill>
        <p:spPr bwMode="auto">
          <a:xfrm>
            <a:off x="1737320" y="0"/>
            <a:ext cx="5715000" cy="4286250"/>
          </a:xfrm>
          <a:prstGeom prst="rect">
            <a:avLst/>
          </a:prstGeom>
          <a:noFill/>
        </p:spPr>
      </p:pic>
      <p:sp>
        <p:nvSpPr>
          <p:cNvPr id="3" name="TextBox 2"/>
          <p:cNvSpPr txBox="1"/>
          <p:nvPr/>
        </p:nvSpPr>
        <p:spPr>
          <a:xfrm>
            <a:off x="0" y="4581128"/>
            <a:ext cx="9144000" cy="2308324"/>
          </a:xfrm>
          <a:prstGeom prst="rect">
            <a:avLst/>
          </a:prstGeom>
          <a:noFill/>
        </p:spPr>
        <p:txBody>
          <a:bodyPr wrap="square" rtlCol="0">
            <a:spAutoFit/>
          </a:bodyPr>
          <a:lstStyle/>
          <a:p>
            <a:pPr algn="ctr"/>
            <a:r>
              <a:rPr lang="ru-RU" dirty="0" smtClean="0"/>
              <a:t>Вначале воспитатель самостоятельно показывает игру, привлекая детей к проговариванию его отдельных фрагментов. В повторных играх активность ребят увеличивается по мере того, как они овладевают содержанием текста. Никогда не требуйте его буквального воспроизведения. Если необходимо, педагог может непринужденно поправить ребенка и, не задерживаясь, играть дальше. В дальнейшем, когда текст будет достаточно хорошо усвоен, поощряет точность его изложения. Это важно, чтобы не потерять авторские находки. Читая стихотворные тексты, воспитатель подключает по возможности детей к игре.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ПЕДСОВЕТ\фото\novosti-11.jpg"/>
          <p:cNvPicPr>
            <a:picLocks noChangeAspect="1" noChangeArrowheads="1"/>
          </p:cNvPicPr>
          <p:nvPr/>
        </p:nvPicPr>
        <p:blipFill>
          <a:blip r:embed="rId2" cstate="email"/>
          <a:srcRect/>
          <a:stretch>
            <a:fillRect/>
          </a:stretch>
        </p:blipFill>
        <p:spPr bwMode="auto">
          <a:xfrm>
            <a:off x="1350094" y="0"/>
            <a:ext cx="6462266" cy="5445224"/>
          </a:xfrm>
          <a:prstGeom prst="rect">
            <a:avLst/>
          </a:prstGeom>
          <a:noFill/>
        </p:spPr>
      </p:pic>
      <p:sp>
        <p:nvSpPr>
          <p:cNvPr id="3" name="TextBox 2"/>
          <p:cNvSpPr txBox="1"/>
          <p:nvPr/>
        </p:nvSpPr>
        <p:spPr>
          <a:xfrm>
            <a:off x="0" y="5661248"/>
            <a:ext cx="9144000" cy="646331"/>
          </a:xfrm>
          <a:prstGeom prst="rect">
            <a:avLst/>
          </a:prstGeom>
          <a:noFill/>
        </p:spPr>
        <p:txBody>
          <a:bodyPr wrap="square" rtlCol="0">
            <a:spAutoFit/>
          </a:bodyPr>
          <a:lstStyle/>
          <a:p>
            <a:pPr algn="ctr"/>
            <a:r>
              <a:rPr lang="ru-RU" dirty="0" smtClean="0"/>
              <a:t>Дети должны активно принимать участие в диалоге со взрослым, подыгрывать основной сюжетной линии, имитировать движения, голоса, интонации персонажей игры.</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723</TotalTime>
  <Words>1461</Words>
  <Application>Microsoft Office PowerPoint</Application>
  <PresentationFormat>Экран (4:3)</PresentationFormat>
  <Paragraphs>45</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Метро</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Денис Кабанов</dc:creator>
  <cp:lastModifiedBy>Денис Кабанов</cp:lastModifiedBy>
  <cp:revision>91</cp:revision>
  <dcterms:created xsi:type="dcterms:W3CDTF">2018-01-29T16:10:41Z</dcterms:created>
  <dcterms:modified xsi:type="dcterms:W3CDTF">2018-07-07T18:44:53Z</dcterms:modified>
</cp:coreProperties>
</file>