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1" r:id="rId5"/>
    <p:sldId id="264" r:id="rId6"/>
    <p:sldId id="262" r:id="rId7"/>
    <p:sldId id="263" r:id="rId8"/>
    <p:sldId id="265" r:id="rId9"/>
    <p:sldId id="266" r:id="rId10"/>
    <p:sldId id="267" r:id="rId11"/>
    <p:sldId id="268" r:id="rId12"/>
    <p:sldId id="25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4;&#1086;&#1081;%20&#1091;&#1088;&#1086;&#1082;\&#1055;&#1086;&#1076;&#1089;&#1085;&#1077;&#1078;&#1085;&#1080;&#1082;&#1080;.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4;&#1086;&#1081;%20&#1091;&#1088;&#1086;&#1082;\P_CHajkovskij_Podsnezhnik_aprel_iz_cikla_-_Podsnezhnik_aprel_iz_cikla_Vremena_goda.mp3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675790" cy="6506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с текстом.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72386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 fontAlgn="base">
              <a:buNone/>
            </a:pPr>
            <a:r>
              <a:rPr lang="ru-RU" sz="32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Подснежники.</a:t>
            </a:r>
            <a:endParaRPr lang="ru-RU" sz="32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base">
              <a:buNone/>
            </a:pPr>
            <a:r>
              <a:rPr lang="ru-RU" sz="3600" dirty="0" smtClean="0"/>
              <a:t> Ковёр снега начинает таять. </a:t>
            </a:r>
          </a:p>
          <a:p>
            <a:pPr algn="ctr" fontAlgn="base">
              <a:buNone/>
            </a:pPr>
            <a:r>
              <a:rPr lang="ru-RU" sz="3600" dirty="0" smtClean="0"/>
              <a:t>Из почвы проглядывают первые ростки и травинки. </a:t>
            </a:r>
          </a:p>
          <a:p>
            <a:pPr algn="ctr" fontAlgn="base">
              <a:buNone/>
            </a:pPr>
            <a:r>
              <a:rPr lang="ru-RU" sz="3600" dirty="0" smtClean="0"/>
              <a:t>Белые головки подснежников склоняются над землёй. </a:t>
            </a:r>
          </a:p>
          <a:p>
            <a:pPr algn="ctr" fontAlgn="base">
              <a:buNone/>
            </a:pPr>
            <a:r>
              <a:rPr lang="ru-RU" sz="3600" dirty="0" smtClean="0"/>
              <a:t>Таня сидит дома и рисует первые весенние цветы. Скоро земля покроется и другими цветами. Значит наступила весна!</a:t>
            </a:r>
          </a:p>
          <a:p>
            <a:endParaRPr lang="ru-RU" dirty="0"/>
          </a:p>
        </p:txBody>
      </p:sp>
      <p:pic>
        <p:nvPicPr>
          <p:cNvPr id="24578" name="Picture 2" descr="C:\Users\Пользователь\Desktop\luxfon.com-19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42852"/>
            <a:ext cx="200026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 fontAlgn="base">
              <a:buNone/>
            </a:pP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Подснежники</a:t>
            </a:r>
          </a:p>
          <a:p>
            <a:pPr algn="ctr" fontAlgn="base">
              <a:buNone/>
            </a:pPr>
            <a:r>
              <a:rPr lang="ru-RU" sz="2800" dirty="0" smtClean="0"/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Ковёр</a:t>
            </a:r>
            <a:r>
              <a:rPr lang="ru-RU" sz="2800" dirty="0" smtClean="0"/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снега</a:t>
            </a:r>
            <a:r>
              <a:rPr lang="ru-RU" sz="2800" dirty="0" smtClean="0"/>
              <a:t> начинает таять. </a:t>
            </a:r>
          </a:p>
          <a:p>
            <a:pPr algn="ctr" fontAlgn="base">
              <a:buNone/>
            </a:pPr>
            <a:r>
              <a:rPr lang="ru-RU" sz="2800" dirty="0" smtClean="0"/>
              <a:t>Из </a:t>
            </a:r>
            <a:r>
              <a:rPr lang="ru-RU" sz="2800" u="sng" dirty="0" smtClean="0">
                <a:solidFill>
                  <a:srgbClr val="FF0000"/>
                </a:solidFill>
              </a:rPr>
              <a:t>почвы</a:t>
            </a:r>
            <a:r>
              <a:rPr lang="ru-RU" sz="2800" dirty="0" smtClean="0"/>
              <a:t> проглядывают первые </a:t>
            </a:r>
            <a:r>
              <a:rPr lang="ru-RU" sz="2800" u="sng" dirty="0" smtClean="0">
                <a:solidFill>
                  <a:srgbClr val="FF0000"/>
                </a:solidFill>
              </a:rPr>
              <a:t>ростки</a:t>
            </a:r>
            <a:r>
              <a:rPr lang="ru-RU" sz="2800" dirty="0" smtClean="0"/>
              <a:t> и </a:t>
            </a:r>
            <a:r>
              <a:rPr lang="ru-RU" sz="2800" u="sng" dirty="0" smtClean="0">
                <a:solidFill>
                  <a:srgbClr val="FF0000"/>
                </a:solidFill>
              </a:rPr>
              <a:t>травинки</a:t>
            </a:r>
            <a:r>
              <a:rPr lang="ru-RU" sz="2800" dirty="0" smtClean="0"/>
              <a:t>. </a:t>
            </a:r>
          </a:p>
          <a:p>
            <a:pPr algn="ctr" fontAlgn="base">
              <a:buNone/>
            </a:pPr>
            <a:r>
              <a:rPr lang="ru-RU" sz="2800" dirty="0" smtClean="0"/>
              <a:t>Белые </a:t>
            </a:r>
            <a:r>
              <a:rPr lang="ru-RU" sz="2800" u="sng" dirty="0" smtClean="0">
                <a:solidFill>
                  <a:srgbClr val="FF0000"/>
                </a:solidFill>
              </a:rPr>
              <a:t>головки</a:t>
            </a:r>
            <a:r>
              <a:rPr lang="ru-RU" sz="2800" dirty="0" smtClean="0"/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подснежников</a:t>
            </a:r>
            <a:r>
              <a:rPr lang="ru-RU" sz="2800" dirty="0" smtClean="0"/>
              <a:t> склоняются над </a:t>
            </a:r>
            <a:r>
              <a:rPr lang="ru-RU" sz="2800" u="sng" dirty="0" smtClean="0">
                <a:solidFill>
                  <a:srgbClr val="FF0000"/>
                </a:solidFill>
              </a:rPr>
              <a:t>землёй</a:t>
            </a:r>
            <a:r>
              <a:rPr lang="ru-RU" sz="2800" dirty="0" smtClean="0"/>
              <a:t>. </a:t>
            </a:r>
          </a:p>
          <a:p>
            <a:pPr algn="ctr" fontAlgn="base">
              <a:buNone/>
            </a:pPr>
            <a:r>
              <a:rPr lang="ru-RU" sz="2800" u="sng" dirty="0" smtClean="0">
                <a:solidFill>
                  <a:srgbClr val="FF0000"/>
                </a:solidFill>
              </a:rPr>
              <a:t>Таня</a:t>
            </a:r>
            <a:r>
              <a:rPr lang="ru-RU" sz="2800" dirty="0" smtClean="0"/>
              <a:t> сидит </a:t>
            </a:r>
            <a:r>
              <a:rPr lang="ru-RU" sz="2800" u="sng" dirty="0" smtClean="0">
                <a:solidFill>
                  <a:srgbClr val="FF0000"/>
                </a:solidFill>
              </a:rPr>
              <a:t>дома </a:t>
            </a:r>
            <a:r>
              <a:rPr lang="ru-RU" sz="2800" dirty="0" smtClean="0"/>
              <a:t>и рисует первые весенние </a:t>
            </a:r>
            <a:r>
              <a:rPr lang="ru-RU" sz="2800" u="sng" dirty="0" smtClean="0">
                <a:solidFill>
                  <a:srgbClr val="FF0000"/>
                </a:solidFill>
              </a:rPr>
              <a:t>цветы</a:t>
            </a:r>
            <a:r>
              <a:rPr lang="ru-RU" sz="2800" dirty="0" smtClean="0"/>
              <a:t>. Скоро </a:t>
            </a:r>
            <a:r>
              <a:rPr lang="ru-RU" sz="2800" dirty="0" smtClean="0">
                <a:solidFill>
                  <a:srgbClr val="FF0000"/>
                </a:solidFill>
              </a:rPr>
              <a:t>земля</a:t>
            </a:r>
            <a:r>
              <a:rPr lang="ru-RU" sz="2800" dirty="0" smtClean="0"/>
              <a:t> покроется и другими </a:t>
            </a:r>
            <a:r>
              <a:rPr lang="ru-RU" sz="2800" u="sng" dirty="0" smtClean="0">
                <a:solidFill>
                  <a:srgbClr val="FF0000"/>
                </a:solidFill>
              </a:rPr>
              <a:t>цветами</a:t>
            </a:r>
            <a:r>
              <a:rPr lang="ru-RU" sz="2800" dirty="0" smtClean="0"/>
              <a:t>. Значит наступила </a:t>
            </a:r>
            <a:r>
              <a:rPr lang="ru-RU" sz="2800" u="sng" dirty="0" smtClean="0">
                <a:solidFill>
                  <a:srgbClr val="FF0000"/>
                </a:solidFill>
              </a:rPr>
              <a:t>весна</a:t>
            </a:r>
            <a:r>
              <a:rPr lang="ru-RU" sz="2800" dirty="0" smtClean="0"/>
              <a:t>!</a:t>
            </a:r>
          </a:p>
          <a:p>
            <a:endParaRPr lang="ru-RU" dirty="0"/>
          </a:p>
        </p:txBody>
      </p:sp>
      <p:pic>
        <p:nvPicPr>
          <p:cNvPr id="4" name="Picture 2" descr="C:\Users\Пользователь\Desktop\luxfon.com-19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42852"/>
            <a:ext cx="200026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/>
          <p:cNvSpPr>
            <a:spLocks noChangeArrowheads="1" noChangeShapeType="1" noTextEdit="1"/>
          </p:cNvSpPr>
          <p:nvPr/>
        </p:nvSpPr>
        <p:spPr bwMode="auto">
          <a:xfrm>
            <a:off x="1476375" y="692150"/>
            <a:ext cx="576263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33"/>
                </a:solidFill>
                <a:latin typeface="Bookman Old Style"/>
              </a:rPr>
              <a:t>а</a:t>
            </a:r>
          </a:p>
        </p:txBody>
      </p:sp>
      <p:sp>
        <p:nvSpPr>
          <p:cNvPr id="58371" name="WordArt 3"/>
          <p:cNvSpPr>
            <a:spLocks noChangeArrowheads="1" noChangeShapeType="1" noTextEdit="1"/>
          </p:cNvSpPr>
          <p:nvPr/>
        </p:nvSpPr>
        <p:spPr bwMode="auto">
          <a:xfrm>
            <a:off x="1908175" y="620713"/>
            <a:ext cx="576263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Bookman Old Style"/>
              </a:rPr>
              <a:t>к</a:t>
            </a:r>
          </a:p>
        </p:txBody>
      </p:sp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2411413" y="692150"/>
            <a:ext cx="576262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F3C23"/>
                </a:solidFill>
                <a:latin typeface="Bookman Old Style"/>
              </a:rPr>
              <a:t>и</a:t>
            </a:r>
          </a:p>
        </p:txBody>
      </p:sp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2916238" y="620713"/>
            <a:ext cx="576262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26496"/>
                </a:solidFill>
                <a:latin typeface="Bookman Old Style"/>
              </a:rPr>
              <a:t>м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43438" y="620713"/>
            <a:ext cx="720725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Bookman Old Style"/>
              </a:rPr>
              <a:t>ы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900113" y="549275"/>
            <a:ext cx="6477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26496"/>
                </a:solidFill>
                <a:latin typeface="Bookman Old Style"/>
              </a:rPr>
              <a:t>К</a:t>
            </a:r>
          </a:p>
        </p:txBody>
      </p:sp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>
            <a:off x="6948488" y="692150"/>
            <a:ext cx="576262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Bookman Old Style"/>
              </a:rPr>
              <a:t>о</a:t>
            </a:r>
          </a:p>
        </p:txBody>
      </p:sp>
      <p:sp>
        <p:nvSpPr>
          <p:cNvPr id="58379" name="WordArt 11"/>
          <p:cNvSpPr>
            <a:spLocks noChangeArrowheads="1" noChangeShapeType="1" noTextEdit="1"/>
          </p:cNvSpPr>
          <p:nvPr/>
        </p:nvSpPr>
        <p:spPr bwMode="auto">
          <a:xfrm>
            <a:off x="5219700" y="692150"/>
            <a:ext cx="576263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F3C23"/>
                </a:solidFill>
                <a:latin typeface="Bookman Old Style"/>
              </a:rPr>
              <a:t>л</a:t>
            </a:r>
          </a:p>
        </p:txBody>
      </p:sp>
      <p:sp>
        <p:nvSpPr>
          <p:cNvPr id="58380" name="WordArt 12"/>
          <p:cNvSpPr>
            <a:spLocks noChangeArrowheads="1" noChangeShapeType="1" noTextEdit="1"/>
          </p:cNvSpPr>
          <p:nvPr/>
        </p:nvSpPr>
        <p:spPr bwMode="auto">
          <a:xfrm>
            <a:off x="6588125" y="620713"/>
            <a:ext cx="576263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Bookman Old Style"/>
              </a:rPr>
              <a:t>р</a:t>
            </a:r>
          </a:p>
        </p:txBody>
      </p:sp>
      <p:sp>
        <p:nvSpPr>
          <p:cNvPr id="58396" name="WordArt 28"/>
          <p:cNvSpPr>
            <a:spLocks noChangeArrowheads="1" noChangeShapeType="1" noTextEdit="1"/>
          </p:cNvSpPr>
          <p:nvPr/>
        </p:nvSpPr>
        <p:spPr bwMode="auto">
          <a:xfrm>
            <a:off x="7451725" y="620713"/>
            <a:ext cx="576263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4331E"/>
                </a:solidFill>
                <a:latin typeface="Bookman Old Style"/>
              </a:rPr>
              <a:t>к</a:t>
            </a:r>
          </a:p>
        </p:txBody>
      </p:sp>
      <p:sp>
        <p:nvSpPr>
          <p:cNvPr id="58397" name="WordArt 29"/>
          <p:cNvSpPr>
            <a:spLocks noChangeArrowheads="1" noChangeShapeType="1" noTextEdit="1"/>
          </p:cNvSpPr>
          <p:nvPr/>
        </p:nvSpPr>
        <p:spPr bwMode="auto">
          <a:xfrm>
            <a:off x="8172450" y="620713"/>
            <a:ext cx="576263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2B5681"/>
                </a:solidFill>
                <a:latin typeface="Bookman Old Style"/>
              </a:rPr>
              <a:t>?</a:t>
            </a:r>
          </a:p>
        </p:txBody>
      </p:sp>
      <p:sp>
        <p:nvSpPr>
          <p:cNvPr id="58406" name="WordArt 38"/>
          <p:cNvSpPr>
            <a:spLocks noChangeArrowheads="1" noChangeShapeType="1" noTextEdit="1"/>
          </p:cNvSpPr>
          <p:nvPr/>
        </p:nvSpPr>
        <p:spPr bwMode="auto">
          <a:xfrm>
            <a:off x="4140200" y="620713"/>
            <a:ext cx="57626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Bookman Old Style"/>
              </a:rPr>
              <a:t>б</a:t>
            </a:r>
          </a:p>
        </p:txBody>
      </p:sp>
      <p:sp>
        <p:nvSpPr>
          <p:cNvPr id="58408" name="WordArt 40"/>
          <p:cNvSpPr>
            <a:spLocks noChangeArrowheads="1" noChangeShapeType="1" noTextEdit="1"/>
          </p:cNvSpPr>
          <p:nvPr/>
        </p:nvSpPr>
        <p:spPr bwMode="auto">
          <a:xfrm>
            <a:off x="6227763" y="692150"/>
            <a:ext cx="576262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26496"/>
                </a:solidFill>
                <a:latin typeface="Bookman Old Style"/>
              </a:rPr>
              <a:t>у</a:t>
            </a:r>
          </a:p>
        </p:txBody>
      </p:sp>
      <p:sp>
        <p:nvSpPr>
          <p:cNvPr id="58411" name="Rectangle 43"/>
          <p:cNvSpPr>
            <a:spLocks noGrp="1" noChangeArrowheads="1"/>
          </p:cNvSpPr>
          <p:nvPr>
            <p:ph idx="1"/>
          </p:nvPr>
        </p:nvSpPr>
        <p:spPr>
          <a:xfrm>
            <a:off x="2195513" y="1714489"/>
            <a:ext cx="5400675" cy="4089412"/>
          </a:xfrm>
        </p:spPr>
        <p:txBody>
          <a:bodyPr/>
          <a:lstStyle/>
          <a:p>
            <a:pPr marL="804863" indent="-804863">
              <a:lnSpc>
                <a:spcPct val="90000"/>
              </a:lnSpc>
              <a:buClr>
                <a:srgbClr val="002D86"/>
              </a:buClr>
              <a:buSzPct val="145000"/>
              <a:buFont typeface="Wingdings" pitchFamily="2" charset="2"/>
              <a:buChar char="J"/>
            </a:pPr>
            <a:r>
              <a:rPr lang="ru-RU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b="1" dirty="0">
                <a:solidFill>
                  <a:srgbClr val="B4331E"/>
                </a:solidFill>
              </a:rPr>
              <a:t>Новым?</a:t>
            </a:r>
          </a:p>
          <a:p>
            <a:pPr marL="804863" indent="-804863">
              <a:lnSpc>
                <a:spcPct val="90000"/>
              </a:lnSpc>
              <a:buClr>
                <a:srgbClr val="008000"/>
              </a:buClr>
              <a:buSzPct val="145000"/>
              <a:buFont typeface="Wingdings" pitchFamily="2" charset="2"/>
              <a:buChar char="J"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008000"/>
                </a:solidFill>
              </a:rPr>
              <a:t>Трудным?</a:t>
            </a:r>
          </a:p>
          <a:p>
            <a:pPr marL="804863" indent="-804863">
              <a:lnSpc>
                <a:spcPct val="90000"/>
              </a:lnSpc>
              <a:buClr>
                <a:srgbClr val="B00000"/>
              </a:buClr>
              <a:buSzPct val="145000"/>
              <a:buFont typeface="Wingdings" pitchFamily="2" charset="2"/>
              <a:buChar char="J"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FFCC00"/>
                </a:solidFill>
              </a:rPr>
              <a:t>Интересным?</a:t>
            </a:r>
          </a:p>
          <a:p>
            <a:pPr marL="804863" indent="-804863">
              <a:lnSpc>
                <a:spcPct val="90000"/>
              </a:lnSpc>
              <a:buClr>
                <a:srgbClr val="FFCC00"/>
              </a:buClr>
              <a:buSzPct val="145000"/>
              <a:buFont typeface="Wingdings" pitchFamily="2" charset="2"/>
              <a:buChar char="J"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002D86"/>
                </a:solidFill>
              </a:rPr>
              <a:t>Увлекательным?</a:t>
            </a:r>
          </a:p>
          <a:p>
            <a:pPr marL="804863" indent="-804863">
              <a:lnSpc>
                <a:spcPct val="90000"/>
              </a:lnSpc>
              <a:buClr>
                <a:srgbClr val="002D86"/>
              </a:buClr>
              <a:buSzPct val="145000"/>
              <a:buFont typeface="Wingdings" pitchFamily="2" charset="2"/>
              <a:buChar char="J"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B4331E"/>
                </a:solidFill>
              </a:rPr>
              <a:t>Радостным?</a:t>
            </a:r>
          </a:p>
          <a:p>
            <a:pPr marL="804863" indent="-804863">
              <a:lnSpc>
                <a:spcPct val="90000"/>
              </a:lnSpc>
              <a:buClr>
                <a:srgbClr val="B4331E"/>
              </a:buClr>
              <a:buSzPct val="145000"/>
              <a:buFont typeface="Wingdings" pitchFamily="2" charset="2"/>
              <a:buChar char="J"/>
            </a:pPr>
            <a:r>
              <a:rPr lang="ru-RU" sz="3600" b="1" dirty="0">
                <a:solidFill>
                  <a:srgbClr val="B4331E"/>
                </a:solidFill>
              </a:rPr>
              <a:t> </a:t>
            </a:r>
            <a:r>
              <a:rPr lang="ru-RU" sz="3600" b="1" dirty="0">
                <a:solidFill>
                  <a:srgbClr val="008000"/>
                </a:solidFill>
              </a:rPr>
              <a:t>Каким ещё?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Домашнее задание.</a:t>
            </a:r>
            <a:endParaRPr lang="ru-RU" sz="48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186238" cy="48463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Написать сочинение на тему 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 Подснежник»</a:t>
            </a:r>
          </a:p>
          <a:p>
            <a:endParaRPr lang="ru-RU" dirty="0"/>
          </a:p>
        </p:txBody>
      </p:sp>
      <p:pic>
        <p:nvPicPr>
          <p:cNvPr id="2050" name="Picture 2" descr="C:\Users\Пользователь\Desktop\podsnezhniki_cvety_pervocvet_sneg_vesna_32179_256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72008"/>
            <a:ext cx="685801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img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Приветствие.</a:t>
            </a:r>
            <a:endParaRPr lang="ru-RU" sz="48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Давайте, друзья,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улыбнёмся друг другу,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Улыбки подарим гостям!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общению готовы! Тогда - за работу!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Удачи желаю я Вам!</a:t>
            </a:r>
          </a:p>
          <a:p>
            <a:endParaRPr lang="ru-RU" dirty="0"/>
          </a:p>
        </p:txBody>
      </p:sp>
      <p:pic>
        <p:nvPicPr>
          <p:cNvPr id="25602" name="Picture 2" descr="C:\Users\Пользователь\Desktop\Winter_Snowdrops_Little_girls_Smile_513101_60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52"/>
            <a:ext cx="1357322" cy="219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5981"/>
            <a:ext cx="5929322" cy="3322105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view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286124"/>
            <a:ext cx="5429256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одснежники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Гимнастика мозга.</a:t>
            </a:r>
            <a:b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Ленивые восьмёрки.</a:t>
            </a:r>
            <a:endParaRPr lang="ru-RU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C:\Users\Пользователь\Desktop\529646_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6500858" cy="4404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1 2 3 4 5 6 7</a:t>
            </a: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+ – – + – + –</a:t>
            </a: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Критерии оценивания.</a:t>
            </a:r>
            <a:endParaRPr lang="ru-RU" i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58246" cy="535785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0 ошибок- «5»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1-2 ошибки – «4»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3-4 ошибки- «3»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5-6-7 ошибок- «2»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данным критериям можно себя оценить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img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428604"/>
            <a:ext cx="7941761" cy="5956321"/>
          </a:xfrm>
          <a:prstGeom prst="rect">
            <a:avLst/>
          </a:prstGeom>
          <a:noFill/>
        </p:spPr>
      </p:pic>
      <p:pic>
        <p:nvPicPr>
          <p:cNvPr id="5" name="P_CHajkovskij_Podsnezhnik_aprel_iz_cikla_-_Podsnezhnik_aprel_iz_cikla_Vremena_go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257940" cy="33575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Самостоятельная работа </a:t>
            </a:r>
            <a:br>
              <a:rPr lang="ru-RU" sz="5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карточкам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Пользователь\Desktop\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286124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167</TotalTime>
  <Words>167</Words>
  <PresentationFormat>Экран (4:3)</PresentationFormat>
  <Paragraphs>52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Приветствие.</vt:lpstr>
      <vt:lpstr>Слайд 3</vt:lpstr>
      <vt:lpstr>Слайд 4</vt:lpstr>
      <vt:lpstr>Гимнастика мозга. Ленивые восьмёрки.</vt:lpstr>
      <vt:lpstr>Слайд 6</vt:lpstr>
      <vt:lpstr>Критерии оценивания.</vt:lpstr>
      <vt:lpstr>Слайд 8</vt:lpstr>
      <vt:lpstr> Самостоятельная работа  по карточкам </vt:lpstr>
      <vt:lpstr>Работа с текстом. </vt:lpstr>
      <vt:lpstr>Слайд 11</vt:lpstr>
      <vt:lpstr>Слайд 12</vt:lpstr>
      <vt:lpstr>Домашнее задание.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</cp:revision>
  <dcterms:created xsi:type="dcterms:W3CDTF">2018-04-09T12:45:58Z</dcterms:created>
  <dcterms:modified xsi:type="dcterms:W3CDTF">2018-04-11T06:26:18Z</dcterms:modified>
</cp:coreProperties>
</file>