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70" r:id="rId4"/>
    <p:sldId id="272" r:id="rId5"/>
    <p:sldId id="273" r:id="rId6"/>
    <p:sldId id="381" r:id="rId7"/>
    <p:sldId id="383" r:id="rId8"/>
    <p:sldId id="402" r:id="rId9"/>
    <p:sldId id="298" r:id="rId10"/>
    <p:sldId id="356" r:id="rId11"/>
    <p:sldId id="385" r:id="rId12"/>
    <p:sldId id="387" r:id="rId13"/>
    <p:sldId id="389" r:id="rId14"/>
    <p:sldId id="395" r:id="rId15"/>
    <p:sldId id="377" r:id="rId16"/>
    <p:sldId id="364" r:id="rId17"/>
    <p:sldId id="344" r:id="rId18"/>
    <p:sldId id="354" r:id="rId19"/>
    <p:sldId id="302" r:id="rId20"/>
    <p:sldId id="304" r:id="rId21"/>
    <p:sldId id="336" r:id="rId22"/>
    <p:sldId id="338" r:id="rId23"/>
    <p:sldId id="399" r:id="rId24"/>
    <p:sldId id="40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FBFD"/>
    <a:srgbClr val="FFF533"/>
    <a:srgbClr val="FFF301"/>
    <a:srgbClr val="08EDF8"/>
    <a:srgbClr val="0000CC"/>
    <a:srgbClr val="06FA46"/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5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13" Type="http://schemas.microsoft.com/office/2006/relationships/legacyDiagramText" Target="legacyDiagramText13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1F19B-D69B-4B09-AE01-94A72EFC683C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3928E-0FB0-4043-B0E2-C38B64A14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5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5547-8FAD-44F1-9B4E-DFB21A123703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C96AA-BC26-45A6-8D82-6B030D0B3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A393-220D-4BBC-A051-7673F70CAD9C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A5374-9A08-4E7A-8AAE-8D1F07483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133600" y="685800"/>
            <a:ext cx="6096000" cy="3657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5D6A6-958B-40BB-B7A9-385117EFEF4A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A3474-B396-4D7B-A3D1-918D0F99D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2A8FA-10DB-48BE-AE5C-BCC004674088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B7B70-C793-4738-84A4-E72DED3CB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298E4-1C2C-45DD-8ED3-372397EEC775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98022-2A7F-4BE1-B819-B449471FA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72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06FC-16AF-49C4-9556-EF9830140178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66C8C-CF49-45BB-930D-FAEAB98CA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5AE2C-08B9-49BA-8EA9-C45A90CB1040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FE757-02FC-464C-8BD5-8F0B5453F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E0358-B1F6-4A1D-9120-FB6F2246B748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146E8-1E9A-459C-A5B6-7CE7240DB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894FB-C2C0-4BA7-B682-1461A51232E7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965EA-1127-4C75-B2F0-3D77237E4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E3AE4-533E-4593-904F-E9A08FE19E1C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30E1-B8D4-4C62-AF6B-57DA80D35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6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89FE0-C264-4849-AAE6-6F408F76909A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9F6D-F8BD-4123-A091-EFE45D7A6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3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7" y="116855"/>
            <a:ext cx="6479363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E4E825A8-3AC8-44BA-AD53-AE2FF7EA36D7}" type="datetimeFigureOut">
              <a:rPr lang="ru-RU"/>
              <a:pPr>
                <a:defRPr/>
              </a:pPr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alpha val="6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E60E7BC8-12F4-4656-9DAD-9AB49A4C5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66" r:id="rId2"/>
    <p:sldLayoutId id="2147483674" r:id="rId3"/>
    <p:sldLayoutId id="2147483667" r:id="rId4"/>
    <p:sldLayoutId id="2147483675" r:id="rId5"/>
    <p:sldLayoutId id="2147483668" r:id="rId6"/>
    <p:sldLayoutId id="2147483669" r:id="rId7"/>
    <p:sldLayoutId id="2147483676" r:id="rId8"/>
    <p:sldLayoutId id="2147483677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3"/>
          <p:cNvSpPr txBox="1">
            <a:spLocks noChangeArrowheads="1"/>
          </p:cNvSpPr>
          <p:nvPr/>
        </p:nvSpPr>
        <p:spPr bwMode="auto">
          <a:xfrm>
            <a:off x="179388" y="333375"/>
            <a:ext cx="8785225" cy="4940300"/>
          </a:xfrm>
          <a:prstGeom prst="rect">
            <a:avLst/>
          </a:prstGeom>
          <a:solidFill>
            <a:srgbClr val="89EEF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Times New Roman" pitchFamily="18" charset="0"/>
              </a:rPr>
              <a:t>           </a:t>
            </a:r>
            <a:r>
              <a:rPr lang="ru-RU" sz="6000" b="1">
                <a:solidFill>
                  <a:schemeClr val="bg1"/>
                </a:solidFill>
                <a:latin typeface="Times New Roman" pitchFamily="18" charset="0"/>
              </a:rPr>
              <a:t>  Приёмы    </a:t>
            </a:r>
          </a:p>
          <a:p>
            <a:r>
              <a:rPr lang="ru-RU" sz="6000" b="1">
                <a:solidFill>
                  <a:schemeClr val="bg1"/>
                </a:solidFill>
                <a:latin typeface="Times New Roman" pitchFamily="18" charset="0"/>
              </a:rPr>
              <a:t>технологии развития                    </a:t>
            </a:r>
            <a:r>
              <a:rPr lang="ru-RU" sz="6600" b="1">
                <a:solidFill>
                  <a:schemeClr val="bg1"/>
                </a:solidFill>
                <a:latin typeface="Times New Roman" pitchFamily="18" charset="0"/>
              </a:rPr>
              <a:t>критического мышления</a:t>
            </a:r>
            <a:r>
              <a:rPr lang="ru-RU" sz="6000" b="1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r>
              <a:rPr lang="ru-RU" sz="6000" b="1">
                <a:solidFill>
                  <a:schemeClr val="bg1"/>
                </a:solidFill>
                <a:latin typeface="Times New Roman" pitchFamily="18" charset="0"/>
              </a:rPr>
              <a:t>на уроках  литературы</a:t>
            </a: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635375" y="5805488"/>
            <a:ext cx="5184775" cy="863600"/>
          </a:xfrm>
          <a:prstGeom prst="rect">
            <a:avLst/>
          </a:prstGeom>
          <a:solidFill>
            <a:srgbClr val="06FA4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Узких А.Н. ,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учитель русского языка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 и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8335962" cy="792162"/>
          </a:xfrm>
          <a:solidFill>
            <a:srgbClr val="FFF30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600" b="1" smtClean="0">
                <a:solidFill>
                  <a:srgbClr val="FF0000"/>
                </a:solidFill>
                <a:effectLst/>
              </a:rPr>
              <a:t>Создание КЛАСТЕРОВ</a:t>
            </a: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118788" name="Oval 4"/>
          <p:cNvSpPr>
            <a:spLocks noChangeArrowheads="1"/>
          </p:cNvSpPr>
          <p:nvPr/>
        </p:nvSpPr>
        <p:spPr bwMode="auto">
          <a:xfrm>
            <a:off x="3563938" y="2997200"/>
            <a:ext cx="2520950" cy="10795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Вирджиния</a:t>
            </a:r>
          </a:p>
        </p:txBody>
      </p:sp>
      <p:sp>
        <p:nvSpPr>
          <p:cNvPr id="118789" name="Oval 5"/>
          <p:cNvSpPr>
            <a:spLocks noChangeArrowheads="1"/>
          </p:cNvSpPr>
          <p:nvPr/>
        </p:nvSpPr>
        <p:spPr bwMode="auto">
          <a:xfrm>
            <a:off x="250825" y="3357563"/>
            <a:ext cx="3455988" cy="158432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Стройная</a:t>
            </a: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,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грациозная,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как лань,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 большими ясными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голубыми глазами.</a:t>
            </a:r>
            <a:b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</a:br>
            <a:endParaRPr lang="ru-RU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18790" name="Oval 6"/>
          <p:cNvSpPr>
            <a:spLocks noChangeArrowheads="1"/>
          </p:cNvSpPr>
          <p:nvPr/>
        </p:nvSpPr>
        <p:spPr bwMode="auto">
          <a:xfrm>
            <a:off x="4356100" y="4652963"/>
            <a:ext cx="2232025" cy="14398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Не участвует  </a:t>
            </a:r>
          </a:p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в заговорах </a:t>
            </a:r>
          </a:p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близнецов</a:t>
            </a:r>
          </a:p>
        </p:txBody>
      </p:sp>
      <p:sp>
        <p:nvSpPr>
          <p:cNvPr id="59398" name="Line 7"/>
          <p:cNvSpPr>
            <a:spLocks noChangeShapeType="1"/>
          </p:cNvSpPr>
          <p:nvPr/>
        </p:nvSpPr>
        <p:spPr bwMode="auto">
          <a:xfrm flipH="1">
            <a:off x="3132138" y="3644900"/>
            <a:ext cx="1295400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399" name="Line 8"/>
          <p:cNvSpPr>
            <a:spLocks noChangeShapeType="1"/>
          </p:cNvSpPr>
          <p:nvPr/>
        </p:nvSpPr>
        <p:spPr bwMode="auto">
          <a:xfrm>
            <a:off x="5219700" y="4005263"/>
            <a:ext cx="1008063" cy="9366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8793" name="Oval 9"/>
          <p:cNvSpPr>
            <a:spLocks noChangeArrowheads="1"/>
          </p:cNvSpPr>
          <p:nvPr/>
        </p:nvSpPr>
        <p:spPr bwMode="auto">
          <a:xfrm>
            <a:off x="755650" y="1557338"/>
            <a:ext cx="3673475" cy="14382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Ни разу не обидела</a:t>
            </a:r>
          </a:p>
          <a:p>
            <a:pPr algn="ctr">
              <a:defRPr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привидение</a:t>
            </a:r>
          </a:p>
        </p:txBody>
      </p:sp>
      <p:sp>
        <p:nvSpPr>
          <p:cNvPr id="59401" name="Line 10"/>
          <p:cNvSpPr>
            <a:spLocks noChangeShapeType="1"/>
          </p:cNvSpPr>
          <p:nvPr/>
        </p:nvSpPr>
        <p:spPr bwMode="auto">
          <a:xfrm flipH="1">
            <a:off x="2627313" y="3284538"/>
            <a:ext cx="1439862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8795" name="Oval 11"/>
          <p:cNvSpPr>
            <a:spLocks noChangeArrowheads="1"/>
          </p:cNvSpPr>
          <p:nvPr/>
        </p:nvSpPr>
        <p:spPr bwMode="auto">
          <a:xfrm>
            <a:off x="6227763" y="1628775"/>
            <a:ext cx="2665412" cy="2376488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Делает выбор: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помочь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привидению - оплакать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его грехи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(у него нет слез).</a:t>
            </a: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/>
            </a:r>
            <a:b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</a:br>
            <a:endParaRPr lang="ru-RU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18796" name="Oval 12"/>
          <p:cNvSpPr>
            <a:spLocks noChangeArrowheads="1"/>
          </p:cNvSpPr>
          <p:nvPr/>
        </p:nvSpPr>
        <p:spPr bwMode="auto">
          <a:xfrm flipH="1">
            <a:off x="6588125" y="3933825"/>
            <a:ext cx="2555875" cy="201612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В подарок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получила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шкатулку 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 драгоце-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нностями</a:t>
            </a:r>
          </a:p>
        </p:txBody>
      </p:sp>
      <p:sp>
        <p:nvSpPr>
          <p:cNvPr id="59404" name="Line 13"/>
          <p:cNvSpPr>
            <a:spLocks noChangeShapeType="1"/>
          </p:cNvSpPr>
          <p:nvPr/>
        </p:nvSpPr>
        <p:spPr bwMode="auto">
          <a:xfrm flipH="1" flipV="1">
            <a:off x="3995738" y="2781300"/>
            <a:ext cx="1081087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8798" name="Oval 14"/>
          <p:cNvSpPr>
            <a:spLocks noChangeArrowheads="1"/>
          </p:cNvSpPr>
          <p:nvPr/>
        </p:nvSpPr>
        <p:spPr bwMode="auto">
          <a:xfrm>
            <a:off x="1116013" y="5157788"/>
            <a:ext cx="3146425" cy="1417637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Прошла испытания </a:t>
            </a:r>
          </a:p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 человечность</a:t>
            </a: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. </a:t>
            </a:r>
          </a:p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Она умеет сострадать.</a:t>
            </a:r>
            <a:b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</a:br>
            <a:endParaRPr 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59406" name="Line 15"/>
          <p:cNvSpPr>
            <a:spLocks noChangeShapeType="1"/>
          </p:cNvSpPr>
          <p:nvPr/>
        </p:nvSpPr>
        <p:spPr bwMode="auto">
          <a:xfrm flipH="1">
            <a:off x="3203575" y="4076700"/>
            <a:ext cx="1439863" cy="11525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407" name="Oval 16"/>
          <p:cNvSpPr>
            <a:spLocks noChangeArrowheads="1"/>
          </p:cNvSpPr>
          <p:nvPr/>
        </p:nvSpPr>
        <p:spPr bwMode="auto">
          <a:xfrm>
            <a:off x="4500563" y="1484313"/>
            <a:ext cx="1800225" cy="141922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Tahoma" pitchFamily="34" charset="0"/>
              </a:rPr>
              <a:t>Смелая</a:t>
            </a:r>
          </a:p>
        </p:txBody>
      </p:sp>
      <p:sp>
        <p:nvSpPr>
          <p:cNvPr id="59408" name="Line 17"/>
          <p:cNvSpPr>
            <a:spLocks noChangeShapeType="1"/>
          </p:cNvSpPr>
          <p:nvPr/>
        </p:nvSpPr>
        <p:spPr bwMode="auto">
          <a:xfrm>
            <a:off x="5724525" y="3789363"/>
            <a:ext cx="1943100" cy="7191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409" name="Line 18"/>
          <p:cNvSpPr>
            <a:spLocks noChangeShapeType="1"/>
          </p:cNvSpPr>
          <p:nvPr/>
        </p:nvSpPr>
        <p:spPr bwMode="auto">
          <a:xfrm flipV="1">
            <a:off x="5292725" y="2420938"/>
            <a:ext cx="215900" cy="9366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410" name="Oval 19"/>
          <p:cNvSpPr>
            <a:spLocks noChangeArrowheads="1"/>
          </p:cNvSpPr>
          <p:nvPr/>
        </p:nvSpPr>
        <p:spPr bwMode="auto">
          <a:xfrm>
            <a:off x="3203575" y="1125538"/>
            <a:ext cx="1851025" cy="790575"/>
          </a:xfrm>
          <a:prstGeom prst="ellipse">
            <a:avLst/>
          </a:prstGeom>
          <a:solidFill>
            <a:srgbClr val="06FA46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3399"/>
                </a:solidFill>
              </a:rPr>
              <a:t>Добрая</a:t>
            </a:r>
          </a:p>
        </p:txBody>
      </p:sp>
      <p:sp>
        <p:nvSpPr>
          <p:cNvPr id="59411" name="Line 20"/>
          <p:cNvSpPr>
            <a:spLocks noChangeShapeType="1"/>
          </p:cNvSpPr>
          <p:nvPr/>
        </p:nvSpPr>
        <p:spPr bwMode="auto">
          <a:xfrm>
            <a:off x="4356100" y="1916113"/>
            <a:ext cx="358775" cy="12969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115888"/>
            <a:ext cx="7543800" cy="649287"/>
          </a:xfrm>
          <a:solidFill>
            <a:srgbClr val="89EEF3"/>
          </a:solidFill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r>
              <a:rPr lang="ru-RU" sz="5500" b="1" smtClean="0">
                <a:solidFill>
                  <a:srgbClr val="FF0000"/>
                </a:solidFill>
                <a:effectLst/>
              </a:rPr>
              <a:t>              Синквейн</a:t>
            </a:r>
          </a:p>
        </p:txBody>
      </p:sp>
      <p:sp>
        <p:nvSpPr>
          <p:cNvPr id="60418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50825" y="981075"/>
            <a:ext cx="8642350" cy="5688013"/>
          </a:xfrm>
          <a:solidFill>
            <a:schemeClr val="tx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ru-RU" sz="2400" b="1" smtClean="0">
              <a:solidFill>
                <a:srgbClr val="FF0000"/>
              </a:solidFill>
              <a:effectLst/>
            </a:endParaRPr>
          </a:p>
          <a:p>
            <a:pPr>
              <a:lnSpc>
                <a:spcPct val="80000"/>
              </a:lnSpc>
            </a:pPr>
            <a:endParaRPr lang="ru-RU" sz="2400" b="1" smtClean="0">
              <a:solidFill>
                <a:srgbClr val="FF0000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3200" b="1" smtClean="0">
                <a:solidFill>
                  <a:srgbClr val="FF0000"/>
                </a:solidFill>
                <a:effectLst/>
              </a:rPr>
              <a:t>Синквейн - </a:t>
            </a:r>
            <a:r>
              <a:rPr lang="ru-RU" sz="3200" b="1" smtClean="0">
                <a:solidFill>
                  <a:schemeClr val="bg1"/>
                </a:solidFill>
                <a:effectLst/>
              </a:rPr>
              <a:t>один из приемов активизации познавательной активности учащихся на уроке.</a:t>
            </a:r>
            <a:r>
              <a:rPr lang="ru-RU" sz="3200" b="1" smtClean="0">
                <a:effectLst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3200" b="1" smtClean="0">
                <a:solidFill>
                  <a:srgbClr val="FF0066"/>
                </a:solidFill>
                <a:effectLst/>
              </a:rPr>
              <a:t>Синквейн </a:t>
            </a:r>
            <a:r>
              <a:rPr lang="ru-RU" sz="3200" b="1" smtClean="0">
                <a:solidFill>
                  <a:schemeClr val="bg1"/>
                </a:solidFill>
                <a:effectLst/>
              </a:rPr>
              <a:t>- это не обычное стихотворение, а стихотворение, написанное в соответствии с определенными правилами, </a:t>
            </a:r>
            <a:r>
              <a:rPr lang="ru-RU" sz="3200" b="1" smtClean="0">
                <a:solidFill>
                  <a:srgbClr val="FF0000"/>
                </a:solidFill>
                <a:effectLst/>
              </a:rPr>
              <a:t>состоит из 5 – ти строк.</a:t>
            </a:r>
            <a:r>
              <a:rPr lang="ru-RU" sz="3200" b="1" smtClean="0">
                <a:solidFill>
                  <a:schemeClr val="bg1"/>
                </a:solidFill>
                <a:effectLst/>
              </a:rPr>
              <a:t> В каждой строке задаётся набор слов, который необходимо отразить в стихотворении.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8150225" cy="936625"/>
          </a:xfrm>
          <a:prstGeom prst="rect">
            <a:avLst/>
          </a:prstGeom>
          <a:solidFill>
            <a:srgbClr val="89EEF3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323850" y="1557338"/>
            <a:ext cx="1727200" cy="71913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23850" y="2492375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23850" y="3500438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23850" y="4508500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23850" y="5516563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1628775"/>
            <a:ext cx="1800225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84926"/>
                </a:solidFill>
                <a:latin typeface="Comic Sans MS" pitchFamily="66" charset="0"/>
              </a:rPr>
              <a:t>1 строка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3850" y="2636838"/>
            <a:ext cx="1800225" cy="5191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84926"/>
                </a:solidFill>
                <a:latin typeface="Comic Sans MS" pitchFamily="66" charset="0"/>
              </a:rPr>
              <a:t>2 строка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3850" y="3625850"/>
            <a:ext cx="1800225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84926"/>
                </a:solidFill>
                <a:latin typeface="Comic Sans MS" pitchFamily="66" charset="0"/>
              </a:rPr>
              <a:t>3</a:t>
            </a:r>
            <a:r>
              <a:rPr lang="ru-RU" sz="2800" b="1">
                <a:solidFill>
                  <a:srgbClr val="76A776"/>
                </a:solidFill>
                <a:latin typeface="Comic Sans MS" pitchFamily="66" charset="0"/>
              </a:rPr>
              <a:t> </a:t>
            </a:r>
            <a:r>
              <a:rPr lang="ru-RU" sz="2800" b="1">
                <a:solidFill>
                  <a:srgbClr val="F84926"/>
                </a:solidFill>
                <a:latin typeface="Comic Sans MS" pitchFamily="66" charset="0"/>
              </a:rPr>
              <a:t>строка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23850" y="4581525"/>
            <a:ext cx="1800225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84926"/>
                </a:solidFill>
                <a:latin typeface="Comic Sans MS" pitchFamily="66" charset="0"/>
              </a:rPr>
              <a:t>4 строка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23850" y="5589588"/>
            <a:ext cx="1800225" cy="5191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84926"/>
                </a:solidFill>
                <a:latin typeface="Comic Sans MS" pitchFamily="66" charset="0"/>
              </a:rPr>
              <a:t>5 строка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411413" y="1412875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411413" y="2420938"/>
            <a:ext cx="6408737" cy="720725"/>
          </a:xfrm>
          <a:prstGeom prst="wedgeRectCallout">
            <a:avLst>
              <a:gd name="adj1" fmla="val -54990"/>
              <a:gd name="adj2" fmla="val 477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411413" y="3429000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2411413" y="4508500"/>
            <a:ext cx="6408737" cy="720725"/>
          </a:xfrm>
          <a:prstGeom prst="wedgeRectCallout">
            <a:avLst>
              <a:gd name="adj1" fmla="val -55206"/>
              <a:gd name="adj2" fmla="val 1247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2411413" y="5589588"/>
            <a:ext cx="5184775" cy="719137"/>
          </a:xfrm>
          <a:prstGeom prst="wedgeRectCallout">
            <a:avLst>
              <a:gd name="adj1" fmla="val -57395"/>
              <a:gd name="adj2" fmla="val -484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339975" y="1341438"/>
            <a:ext cx="6553200" cy="762000"/>
          </a:xfrm>
          <a:prstGeom prst="rect">
            <a:avLst/>
          </a:prstGeom>
          <a:solidFill>
            <a:srgbClr val="89EEF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chemeClr val="hlink"/>
                </a:solidFill>
                <a:latin typeface="Comic Sans MS" pitchFamily="66" charset="0"/>
              </a:rPr>
              <a:t>1 слово</a:t>
            </a:r>
            <a:r>
              <a:rPr lang="ru-RU" sz="2400" b="1">
                <a:solidFill>
                  <a:srgbClr val="002060"/>
                </a:solidFill>
                <a:latin typeface="Comic Sans MS" pitchFamily="66" charset="0"/>
              </a:rPr>
              <a:t> – заголовок. </a:t>
            </a: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Это существительное или местоимение. (Кто? Что?)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411413" y="2349500"/>
            <a:ext cx="6553200" cy="822325"/>
          </a:xfrm>
          <a:prstGeom prst="rect">
            <a:avLst/>
          </a:prstGeom>
          <a:solidFill>
            <a:srgbClr val="89EEF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FF0000"/>
                </a:solidFill>
                <a:latin typeface="Comic Sans MS" pitchFamily="66" charset="0"/>
              </a:rPr>
              <a:t>2 слова</a:t>
            </a:r>
            <a:r>
              <a:rPr lang="ru-RU" sz="2400" b="1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Это прилагательные. (Какой? Какая? Какое? Какие?)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411413" y="3357563"/>
            <a:ext cx="6553200" cy="822325"/>
          </a:xfrm>
          <a:prstGeom prst="rect">
            <a:avLst/>
          </a:prstGeom>
          <a:solidFill>
            <a:srgbClr val="89EEF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FF0000"/>
                </a:solidFill>
                <a:latin typeface="Comic Sans MS" pitchFamily="66" charset="0"/>
              </a:rPr>
              <a:t>3 слова</a:t>
            </a:r>
            <a:r>
              <a:rPr lang="ru-RU" sz="2400" b="1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Это глаголы. (Что делает? Что делают?)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411413" y="4437063"/>
            <a:ext cx="6553200" cy="1187450"/>
          </a:xfrm>
          <a:prstGeom prst="rect">
            <a:avLst/>
          </a:prstGeom>
          <a:solidFill>
            <a:srgbClr val="89EEF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FF0000"/>
                </a:solidFill>
                <a:latin typeface="Comic Sans MS" pitchFamily="66" charset="0"/>
              </a:rPr>
              <a:t>4 слова</a:t>
            </a:r>
            <a:r>
              <a:rPr lang="ru-RU" sz="2400" b="1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Это фраза, в которой выражается личное  мнение к предмету разговора.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339975" y="5516563"/>
            <a:ext cx="5256213" cy="822325"/>
          </a:xfrm>
          <a:prstGeom prst="rect">
            <a:avLst/>
          </a:prstGeom>
          <a:solidFill>
            <a:srgbClr val="89EEF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FF0000"/>
                </a:solidFill>
                <a:latin typeface="Comic Sans MS" pitchFamily="66" charset="0"/>
              </a:rPr>
              <a:t>1 слово</a:t>
            </a:r>
            <a:r>
              <a:rPr lang="ru-RU" sz="2400" b="1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CD09A8"/>
                </a:solidFill>
                <a:latin typeface="Comic Sans MS" pitchFamily="66" charset="0"/>
              </a:rPr>
              <a:t>Вывод, итог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. Это существительное. (Кто? Что</a:t>
            </a:r>
            <a:r>
              <a:rPr lang="ru-RU" sz="2400">
                <a:solidFill>
                  <a:schemeClr val="bg1"/>
                </a:solidFill>
                <a:latin typeface="Comic Sans MS" pitchFamily="66" charset="0"/>
              </a:rPr>
              <a:t>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/>
          </p:cNvSpPr>
          <p:nvPr>
            <p:ph type="title" idx="4294967295"/>
          </p:nvPr>
        </p:nvSpPr>
        <p:spPr bwMode="auto">
          <a:solidFill>
            <a:srgbClr val="66FFFF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solidFill>
                  <a:srgbClr val="FF0000"/>
                </a:solidFill>
                <a:effectLst/>
              </a:rPr>
              <a:t>Синквейн</a:t>
            </a:r>
          </a:p>
        </p:txBody>
      </p:sp>
      <p:sp>
        <p:nvSpPr>
          <p:cNvPr id="62466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50825" y="1628775"/>
            <a:ext cx="8642350" cy="4895850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800" b="1" smtClean="0">
                <a:solidFill>
                  <a:srgbClr val="FF0000"/>
                </a:solidFill>
                <a:effectLst/>
                <a:cs typeface="Times New Roman" pitchFamily="18" charset="0"/>
              </a:rPr>
              <a:t>Герда</a:t>
            </a:r>
          </a:p>
          <a:p>
            <a:r>
              <a:rPr lang="ru-RU" sz="4800" b="1" smtClean="0">
                <a:solidFill>
                  <a:srgbClr val="000000"/>
                </a:solidFill>
                <a:effectLst/>
                <a:cs typeface="Times New Roman" pitchFamily="18" charset="0"/>
              </a:rPr>
              <a:t>любящая, смелая</a:t>
            </a:r>
          </a:p>
          <a:p>
            <a:r>
              <a:rPr lang="ru-RU" sz="4800" b="1" smtClean="0">
                <a:solidFill>
                  <a:srgbClr val="000000"/>
                </a:solidFill>
                <a:effectLst/>
                <a:cs typeface="Times New Roman" pitchFamily="18" charset="0"/>
              </a:rPr>
              <a:t>верит, ищет, спасает</a:t>
            </a:r>
          </a:p>
          <a:p>
            <a:r>
              <a:rPr lang="ru-RU" sz="4800" b="1" smtClean="0">
                <a:solidFill>
                  <a:srgbClr val="000000"/>
                </a:solidFill>
                <a:effectLst/>
                <a:cs typeface="Times New Roman" pitchFamily="18" charset="0"/>
              </a:rPr>
              <a:t>любящее сердце Герды спасло Кая</a:t>
            </a:r>
          </a:p>
          <a:p>
            <a:r>
              <a:rPr lang="ru-RU" sz="4800" b="1" smtClean="0">
                <a:solidFill>
                  <a:srgbClr val="FF0000"/>
                </a:solidFill>
                <a:effectLst/>
                <a:cs typeface="Times New Roman" pitchFamily="18" charset="0"/>
              </a:rPr>
              <a:t>Победительница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611188" y="188913"/>
            <a:ext cx="8208962" cy="1008062"/>
          </a:xfrm>
          <a:prstGeom prst="rect">
            <a:avLst/>
          </a:prstGeom>
          <a:solidFill>
            <a:srgbClr val="80E7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 i="1">
                <a:solidFill>
                  <a:srgbClr val="FF0000"/>
                </a:solidFill>
              </a:rPr>
              <a:t>Сочиняем </a:t>
            </a:r>
            <a:r>
              <a:rPr lang="ru-RU" sz="5400" b="1">
                <a:solidFill>
                  <a:srgbClr val="FF0000"/>
                </a:solidFill>
              </a:rPr>
              <a:t>СИНКВЕЙН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 bwMode="auto">
          <a:xfrm>
            <a:off x="179388" y="260350"/>
            <a:ext cx="8120062" cy="1368425"/>
          </a:xfrm>
          <a:solidFill>
            <a:srgbClr val="89EEF3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/>
            </a:r>
            <a:br>
              <a:rPr lang="ru-RU" sz="4500" b="1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66"/>
                </a:solidFill>
                <a:effectLst/>
              </a:rPr>
              <a:t>Синквейн</a:t>
            </a:r>
            <a:r>
              <a:rPr lang="ru-RU" sz="4500" smtClean="0">
                <a:solidFill>
                  <a:srgbClr val="FF0066"/>
                </a:solidFill>
                <a:effectLst/>
              </a:rPr>
              <a:t/>
            </a:r>
            <a:br>
              <a:rPr lang="ru-RU" sz="4500" smtClean="0">
                <a:solidFill>
                  <a:srgbClr val="FF0066"/>
                </a:solidFill>
                <a:effectLst/>
              </a:rPr>
            </a:br>
            <a:r>
              <a:rPr lang="ru-RU" sz="4500" smtClean="0">
                <a:solidFill>
                  <a:srgbClr val="FF0066"/>
                </a:solidFill>
                <a:effectLst/>
              </a:rPr>
              <a:t/>
            </a:r>
            <a:br>
              <a:rPr lang="ru-RU" sz="4500" smtClean="0">
                <a:solidFill>
                  <a:srgbClr val="FF0066"/>
                </a:solidFill>
                <a:effectLst/>
              </a:rPr>
            </a:br>
            <a:r>
              <a:rPr lang="ru-RU" sz="4500" smtClean="0">
                <a:solidFill>
                  <a:srgbClr val="FF0066"/>
                </a:solidFill>
                <a:effectLst/>
              </a:rPr>
              <a:t/>
            </a:r>
            <a:br>
              <a:rPr lang="ru-RU" sz="4500" smtClean="0">
                <a:solidFill>
                  <a:srgbClr val="FF0066"/>
                </a:solidFill>
                <a:effectLst/>
              </a:rPr>
            </a:br>
            <a:r>
              <a:rPr lang="ru-RU" sz="4500" smtClean="0">
                <a:solidFill>
                  <a:srgbClr val="FF0066"/>
                </a:solidFill>
                <a:effectLst/>
              </a:rPr>
              <a:t/>
            </a:r>
            <a:br>
              <a:rPr lang="ru-RU" sz="4500" smtClean="0">
                <a:solidFill>
                  <a:srgbClr val="FF0066"/>
                </a:solidFill>
                <a:effectLst/>
              </a:rPr>
            </a:br>
            <a:r>
              <a:rPr lang="ru-RU" sz="4500" smtClean="0">
                <a:solidFill>
                  <a:srgbClr val="FF0066"/>
                </a:solidFill>
                <a:effectLst/>
              </a:rPr>
              <a:t/>
            </a:r>
            <a:br>
              <a:rPr lang="ru-RU" sz="4500" smtClean="0">
                <a:solidFill>
                  <a:srgbClr val="FF0066"/>
                </a:solidFill>
                <a:effectLst/>
              </a:rPr>
            </a:br>
            <a:r>
              <a:rPr lang="ru-RU" sz="4500" smtClean="0">
                <a:solidFill>
                  <a:srgbClr val="FF0066"/>
                </a:solidFill>
                <a:effectLst/>
              </a:rPr>
              <a:t/>
            </a:r>
            <a:br>
              <a:rPr lang="ru-RU" sz="4500" smtClean="0">
                <a:solidFill>
                  <a:srgbClr val="FF0066"/>
                </a:solidFill>
                <a:effectLst/>
              </a:rPr>
            </a:br>
            <a:r>
              <a:rPr lang="ru-RU" sz="4500" smtClean="0">
                <a:solidFill>
                  <a:srgbClr val="FF0066"/>
                </a:solidFill>
                <a:effectLst/>
              </a:rPr>
              <a:t/>
            </a:r>
            <a:br>
              <a:rPr lang="ru-RU" sz="4500" smtClean="0">
                <a:solidFill>
                  <a:srgbClr val="FF0066"/>
                </a:solidFill>
                <a:effectLst/>
              </a:rPr>
            </a:br>
            <a:r>
              <a:rPr lang="ru-RU" sz="4500" b="1" smtClean="0">
                <a:solidFill>
                  <a:srgbClr val="FF0000"/>
                </a:solidFill>
                <a:effectLst/>
              </a:rPr>
              <a:t>Синквейн</a:t>
            </a:r>
            <a:r>
              <a:rPr lang="ru-RU" sz="4500" smtClean="0">
                <a:solidFill>
                  <a:srgbClr val="FF0000"/>
                </a:solidFill>
                <a:effectLst/>
              </a:rPr>
              <a:t/>
            </a:r>
            <a:br>
              <a:rPr lang="ru-RU" sz="4500" smtClean="0">
                <a:solidFill>
                  <a:srgbClr val="FF0000"/>
                </a:solidFill>
                <a:effectLst/>
              </a:rPr>
            </a:br>
            <a:endParaRPr lang="ru-RU" sz="4500" smtClean="0">
              <a:solidFill>
                <a:srgbClr val="FF0000"/>
              </a:solidFill>
              <a:effectLst/>
            </a:endParaRPr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 bwMode="auto">
          <a:xfrm>
            <a:off x="3851275" y="260350"/>
            <a:ext cx="4683125" cy="6323013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Проанализировав образ Герасима, пятиклассники представили его образ в синквейне</a:t>
            </a:r>
            <a:r>
              <a:rPr lang="ru-RU" sz="2800" b="1" smtClean="0">
                <a:solidFill>
                  <a:srgbClr val="FF0066"/>
                </a:solidFill>
                <a:effectLst/>
                <a:latin typeface="Times New Roman" pitchFamily="18" charset="0"/>
              </a:rPr>
              <a:t>:</a:t>
            </a:r>
          </a:p>
          <a:p>
            <a:r>
              <a:rPr lang="ru-RU" sz="28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Герасим</a:t>
            </a:r>
          </a:p>
          <a:p>
            <a:r>
              <a:rPr lang="ru-RU" sz="28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добрый, трудолюбивый</a:t>
            </a:r>
          </a:p>
          <a:p>
            <a:r>
              <a:rPr lang="ru-RU" sz="28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заботится, любит, работает</a:t>
            </a:r>
          </a:p>
          <a:p>
            <a:r>
              <a:rPr lang="ru-RU" sz="28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не должен страдать из-за жестокости людей</a:t>
            </a:r>
          </a:p>
          <a:p>
            <a:r>
              <a:rPr lang="ru-RU" sz="28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человек</a:t>
            </a:r>
          </a:p>
        </p:txBody>
      </p:sp>
      <p:pic>
        <p:nvPicPr>
          <p:cNvPr id="63491" name="Объект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989138"/>
            <a:ext cx="3032125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323850" y="6092825"/>
            <a:ext cx="3024188" cy="504825"/>
          </a:xfrm>
          <a:prstGeom prst="rect">
            <a:avLst/>
          </a:prstGeom>
          <a:solidFill>
            <a:srgbClr val="89EEF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99"/>
                </a:solidFill>
              </a:rPr>
              <a:t>И.С. Тургенев «Муму»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188913"/>
            <a:ext cx="7853362" cy="792162"/>
          </a:xfrm>
          <a:solidFill>
            <a:srgbClr val="00FFFF"/>
          </a:solidFill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solidFill>
                  <a:srgbClr val="FF0000"/>
                </a:solidFill>
                <a:effectLst/>
              </a:rPr>
              <a:t>Сочиняем СИНКВЕЙН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79388" y="1341438"/>
            <a:ext cx="8713787" cy="5040312"/>
          </a:xfrm>
          <a:solidFill>
            <a:schemeClr val="tx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z="1300" smtClean="0">
                <a:effectLst/>
              </a:rPr>
              <a:t>                                              </a:t>
            </a:r>
            <a:r>
              <a:rPr lang="ru-RU" sz="5000" b="1" smtClean="0">
                <a:solidFill>
                  <a:srgbClr val="FF0000"/>
                </a:solidFill>
                <a:effectLst/>
              </a:rPr>
              <a:t>Маша</a:t>
            </a:r>
          </a:p>
          <a:p>
            <a:pPr>
              <a:lnSpc>
                <a:spcPct val="80000"/>
              </a:lnSpc>
            </a:pPr>
            <a:r>
              <a:rPr lang="ru-RU" sz="3600" b="1" smtClean="0">
                <a:solidFill>
                  <a:schemeClr val="bg1"/>
                </a:solidFill>
                <a:effectLst/>
              </a:rPr>
              <a:t>умная, воспитанная</a:t>
            </a:r>
          </a:p>
          <a:p>
            <a:pPr>
              <a:lnSpc>
                <a:spcPct val="80000"/>
              </a:lnSpc>
            </a:pPr>
            <a:endParaRPr lang="ru-RU" sz="3600" b="1" smtClean="0">
              <a:solidFill>
                <a:schemeClr val="bg1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3600" b="1" smtClean="0">
                <a:solidFill>
                  <a:schemeClr val="bg1"/>
                </a:solidFill>
                <a:effectLst/>
              </a:rPr>
              <a:t>прислушивается, учится, </a:t>
            </a:r>
          </a:p>
          <a:p>
            <a:pPr>
              <a:lnSpc>
                <a:spcPct val="80000"/>
              </a:lnSpc>
            </a:pPr>
            <a:r>
              <a:rPr lang="ru-RU" sz="3600" b="1" smtClean="0">
                <a:solidFill>
                  <a:schemeClr val="bg1"/>
                </a:solidFill>
                <a:effectLst/>
              </a:rPr>
              <a:t>анализирует</a:t>
            </a:r>
          </a:p>
          <a:p>
            <a:pPr>
              <a:lnSpc>
                <a:spcPct val="80000"/>
              </a:lnSpc>
            </a:pPr>
            <a:endParaRPr lang="ru-RU" sz="3600" b="1" smtClean="0">
              <a:solidFill>
                <a:schemeClr val="bg1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3600" b="1" smtClean="0">
                <a:solidFill>
                  <a:schemeClr val="bg1"/>
                </a:solidFill>
                <a:effectLst/>
              </a:rPr>
              <a:t>познала науку жизни, научилась ценить людей</a:t>
            </a:r>
          </a:p>
          <a:p>
            <a:pPr>
              <a:lnSpc>
                <a:spcPct val="80000"/>
              </a:lnSpc>
            </a:pPr>
            <a:r>
              <a:rPr lang="ru-RU" sz="3600" b="1" smtClean="0">
                <a:solidFill>
                  <a:srgbClr val="FF0000"/>
                </a:solidFill>
                <a:effectLst/>
              </a:rPr>
              <a:t>Умница</a:t>
            </a:r>
          </a:p>
        </p:txBody>
      </p:sp>
      <p:pic>
        <p:nvPicPr>
          <p:cNvPr id="64515" name="Picture 5" descr="artlib_gallery-14782-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1484313"/>
            <a:ext cx="18716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3276600" y="5734050"/>
            <a:ext cx="5472113" cy="431800"/>
          </a:xfrm>
          <a:prstGeom prst="rect">
            <a:avLst/>
          </a:prstGeom>
          <a:solidFill>
            <a:srgbClr val="89EEF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Ф.М. Одоевский «Отрывки из дневника Маши»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9750" y="260350"/>
            <a:ext cx="7781925" cy="865188"/>
          </a:xfrm>
          <a:solidFill>
            <a:srgbClr val="62E3F4"/>
          </a:solidFill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100" b="1" smtClean="0">
                <a:solidFill>
                  <a:srgbClr val="FF0000"/>
                </a:solidFill>
                <a:effectLst/>
              </a:rPr>
              <a:t>СИНКВЕЙН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9850" y="1412875"/>
            <a:ext cx="9074150" cy="5445125"/>
          </a:xfrm>
          <a:solidFill>
            <a:schemeClr val="tx2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  <a:effectLst/>
              </a:rPr>
              <a:t>Тёма</a:t>
            </a:r>
          </a:p>
          <a:p>
            <a:pPr eaLnBrk="1" hangingPunct="1"/>
            <a:r>
              <a:rPr lang="ru-RU" sz="3600" b="1" smtClean="0">
                <a:solidFill>
                  <a:schemeClr val="bg1"/>
                </a:solidFill>
                <a:effectLst/>
              </a:rPr>
              <a:t>добрый, любящий</a:t>
            </a:r>
          </a:p>
          <a:p>
            <a:pPr eaLnBrk="1" hangingPunct="1"/>
            <a:r>
              <a:rPr lang="ru-RU" sz="3600" b="1" smtClean="0">
                <a:solidFill>
                  <a:schemeClr val="bg1"/>
                </a:solidFill>
                <a:effectLst/>
              </a:rPr>
              <a:t>дружит, увлекается, доносит</a:t>
            </a:r>
          </a:p>
          <a:p>
            <a:pPr eaLnBrk="1" hangingPunct="1"/>
            <a:r>
              <a:rPr lang="ru-RU" sz="3600" b="1" smtClean="0">
                <a:solidFill>
                  <a:schemeClr val="bg1"/>
                </a:solidFill>
                <a:effectLst/>
              </a:rPr>
              <a:t>Тёма нарушил законы дружбы, предал друга</a:t>
            </a:r>
          </a:p>
          <a:p>
            <a:pPr eaLnBrk="1" hangingPunct="1"/>
            <a:r>
              <a:rPr lang="ru-RU" sz="3600" b="1" smtClean="0">
                <a:solidFill>
                  <a:srgbClr val="FF0000"/>
                </a:solidFill>
                <a:effectLst/>
              </a:rPr>
              <a:t>Предатель</a:t>
            </a:r>
          </a:p>
        </p:txBody>
      </p:sp>
      <p:sp>
        <p:nvSpPr>
          <p:cNvPr id="65539" name="Rectangle 4"/>
          <p:cNvSpPr>
            <a:spLocks noChangeArrowheads="1"/>
          </p:cNvSpPr>
          <p:nvPr/>
        </p:nvSpPr>
        <p:spPr bwMode="auto">
          <a:xfrm>
            <a:off x="684213" y="5949950"/>
            <a:ext cx="7848600" cy="35877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Н.Г. Гарин – Михайловский </a:t>
            </a:r>
            <a:r>
              <a:rPr lang="ru-RU" sz="2800" b="1">
                <a:solidFill>
                  <a:srgbClr val="FF0000"/>
                </a:solidFill>
              </a:rPr>
              <a:t>«Детство Тёмы»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title"/>
          </p:nvPr>
        </p:nvSpPr>
        <p:spPr bwMode="auto">
          <a:xfrm>
            <a:off x="684213" y="5876925"/>
            <a:ext cx="7637462" cy="792163"/>
          </a:xfrm>
          <a:solidFill>
            <a:srgbClr val="00FFFF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800" b="1" i="1" smtClean="0">
                <a:solidFill>
                  <a:srgbClr val="FF0000"/>
                </a:solidFill>
                <a:effectLst/>
              </a:rPr>
              <a:t>Подумаем!!!</a:t>
            </a:r>
          </a:p>
        </p:txBody>
      </p:sp>
      <p:sp>
        <p:nvSpPr>
          <p:cNvPr id="68610" name="Rectangle 3"/>
          <p:cNvSpPr>
            <a:spLocks noGrp="1"/>
          </p:cNvSpPr>
          <p:nvPr>
            <p:ph type="body" idx="1"/>
          </p:nvPr>
        </p:nvSpPr>
        <p:spPr bwMode="auto">
          <a:xfrm>
            <a:off x="4787900" y="188913"/>
            <a:ext cx="3960813" cy="4857750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ru-RU" sz="1600" b="1" smtClean="0">
              <a:solidFill>
                <a:schemeClr val="bg1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  <a:effectLst/>
              </a:rPr>
              <a:t>1. Почему Снежная королева решила похитить только Кая?</a:t>
            </a:r>
          </a:p>
          <a:p>
            <a:pPr>
              <a:lnSpc>
                <a:spcPct val="80000"/>
              </a:lnSpc>
            </a:pPr>
            <a:endParaRPr lang="ru-RU" sz="2400" b="1" smtClean="0">
              <a:solidFill>
                <a:schemeClr val="bg1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  <a:effectLst/>
              </a:rPr>
              <a:t>Почему маленькая  хрупкая  девочка победила злую волшебницу?</a:t>
            </a:r>
          </a:p>
          <a:p>
            <a:pPr>
              <a:lnSpc>
                <a:spcPct val="80000"/>
              </a:lnSpc>
            </a:pPr>
            <a:endParaRPr lang="ru-RU" sz="2400" b="1" smtClean="0">
              <a:solidFill>
                <a:schemeClr val="bg1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2400" b="1" smtClean="0">
                <a:solidFill>
                  <a:schemeClr val="bg1"/>
                </a:solidFill>
                <a:effectLst/>
              </a:rPr>
              <a:t>- Что движет  Гердой, когда она решается отправиться на поиски Кая?</a:t>
            </a:r>
          </a:p>
          <a:p>
            <a:pPr>
              <a:lnSpc>
                <a:spcPct val="80000"/>
              </a:lnSpc>
            </a:pPr>
            <a:r>
              <a:rPr lang="ru-RU" sz="2400" b="1" smtClean="0">
                <a:effectLst/>
              </a:rPr>
              <a:t> </a:t>
            </a:r>
          </a:p>
          <a:p>
            <a:pPr>
              <a:lnSpc>
                <a:spcPct val="80000"/>
              </a:lnSpc>
            </a:pPr>
            <a:endParaRPr lang="ru-RU" sz="2400" b="1" smtClean="0">
              <a:solidFill>
                <a:schemeClr val="bg1"/>
              </a:solidFill>
              <a:effectLst/>
            </a:endParaRPr>
          </a:p>
        </p:txBody>
      </p:sp>
      <p:pic>
        <p:nvPicPr>
          <p:cNvPr id="68611" name="Picture 4" descr="hello_html_m36fd15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84313"/>
            <a:ext cx="3741738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539750" y="260350"/>
            <a:ext cx="4103688" cy="865188"/>
          </a:xfrm>
          <a:prstGeom prst="rect">
            <a:avLst/>
          </a:prstGeom>
          <a:solidFill>
            <a:srgbClr val="ADFBF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Толстые и тонкие вопросы</a:t>
            </a:r>
            <a:r>
              <a:rPr lang="ru-RU" sz="2000" b="1">
                <a:solidFill>
                  <a:srgbClr val="FF0000"/>
                </a:solidFill>
              </a:rPr>
              <a:t>.</a:t>
            </a:r>
          </a:p>
          <a:p>
            <a:pPr marL="342900" indent="-342900" algn="ctr"/>
            <a:endParaRPr lang="ru-RU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/>
          </p:cNvSpPr>
          <p:nvPr>
            <p:ph type="title"/>
          </p:nvPr>
        </p:nvSpPr>
        <p:spPr bwMode="auto">
          <a:xfrm>
            <a:off x="777875" y="4876800"/>
            <a:ext cx="7543800" cy="615950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500" b="1" smtClean="0">
                <a:solidFill>
                  <a:srgbClr val="FF0000"/>
                </a:solidFill>
                <a:effectLst/>
              </a:rPr>
              <a:t>Задание по группам</a:t>
            </a:r>
            <a:br>
              <a:rPr lang="ru-RU" sz="4500" b="1" smtClean="0">
                <a:solidFill>
                  <a:srgbClr val="FF0000"/>
                </a:solidFill>
                <a:effectLst/>
              </a:rPr>
            </a:br>
            <a:endParaRPr lang="ru-RU" sz="4500" b="1" smtClean="0">
              <a:solidFill>
                <a:srgbClr val="FF0000"/>
              </a:solidFill>
              <a:effectLst/>
            </a:endParaRPr>
          </a:p>
        </p:txBody>
      </p:sp>
      <p:sp>
        <p:nvSpPr>
          <p:cNvPr id="69634" name="Rectangle 3"/>
          <p:cNvSpPr>
            <a:spLocks noGrp="1"/>
          </p:cNvSpPr>
          <p:nvPr>
            <p:ph type="body" idx="1"/>
          </p:nvPr>
        </p:nvSpPr>
        <p:spPr bwMode="auto">
          <a:xfrm>
            <a:off x="179388" y="333375"/>
            <a:ext cx="8785225" cy="6335713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1 группа: </a:t>
            </a:r>
            <a:r>
              <a:rPr lang="ru-RU" sz="2000" b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Чем новые хозяева отличаются от прежних?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а) Как относились к привидению взрослые?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б) Как относились к привидению дети американского посла?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в) Как это их характеризует?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2 группа: </a:t>
            </a:r>
            <a:r>
              <a:rPr lang="ru-RU" sz="2000" b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Как ведет себя привидение?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а) Как автор описывает его?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б) Зачем привидение вспоминает свои лучшие роли?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в) Что нового открыло для себя привидение?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г) Какие чувства оно у вас вызывает?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3 группа: </a:t>
            </a:r>
            <a:r>
              <a:rPr lang="ru-RU" sz="2000" b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Какие чувства испытывает привидение?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а) Что нового узнаем о привидении по его эмоциональной окраске?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б) Оправдан ли выбор привидения?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4 группа: </a:t>
            </a:r>
            <a:r>
              <a:rPr lang="ru-RU" sz="2000" b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Как характеризует Верджинию её отношение к привидению?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а) Что вам нравится в девочке?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б) Почему она согласилась помочь привидению?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в) Опишите её чувства.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г) Какую награду получила Верджиния от привидения?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д) Как её поступок был оценен родными и лордом Кентервилем?</a:t>
            </a:r>
            <a:b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е) Выдержала ли Верджиния испытание?</a:t>
            </a:r>
          </a:p>
        </p:txBody>
      </p:sp>
      <p:sp>
        <p:nvSpPr>
          <p:cNvPr id="69635" name="Rectangle 4"/>
          <p:cNvSpPr>
            <a:spLocks noChangeArrowheads="1"/>
          </p:cNvSpPr>
          <p:nvPr/>
        </p:nvSpPr>
        <p:spPr bwMode="auto">
          <a:xfrm>
            <a:off x="1403350" y="404813"/>
            <a:ext cx="5113338" cy="360362"/>
          </a:xfrm>
          <a:prstGeom prst="rect">
            <a:avLst/>
          </a:prstGeom>
          <a:solidFill>
            <a:srgbClr val="80E7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FF0000"/>
                </a:solidFill>
              </a:rPr>
              <a:t>Работа в группах</a:t>
            </a:r>
          </a:p>
        </p:txBody>
      </p:sp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971550" y="6165850"/>
            <a:ext cx="7129463" cy="503238"/>
          </a:xfrm>
          <a:prstGeom prst="rect">
            <a:avLst/>
          </a:prstGeom>
          <a:solidFill>
            <a:srgbClr val="89EEF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99"/>
                </a:solidFill>
              </a:rPr>
              <a:t>Оскар Уайльд «Кентервильское привидение»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2" descr="http://lenagold.ru/fon/ori/sneg/snow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TextBox 2"/>
          <p:cNvSpPr txBox="1">
            <a:spLocks noChangeArrowheads="1"/>
          </p:cNvSpPr>
          <p:nvPr/>
        </p:nvSpPr>
        <p:spPr bwMode="auto">
          <a:xfrm>
            <a:off x="642938" y="428625"/>
            <a:ext cx="8001000" cy="762000"/>
          </a:xfrm>
          <a:prstGeom prst="rect">
            <a:avLst/>
          </a:prstGeom>
          <a:solidFill>
            <a:srgbClr val="80E7F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Составь три слова</a:t>
            </a:r>
          </a:p>
        </p:txBody>
      </p:sp>
      <p:sp>
        <p:nvSpPr>
          <p:cNvPr id="72707" name="TextBox 3"/>
          <p:cNvSpPr txBox="1">
            <a:spLocks noChangeArrowheads="1"/>
          </p:cNvSpPr>
          <p:nvPr/>
        </p:nvSpPr>
        <p:spPr bwMode="auto">
          <a:xfrm>
            <a:off x="571500" y="1428750"/>
            <a:ext cx="7358063" cy="1311275"/>
          </a:xfrm>
          <a:prstGeom prst="rect">
            <a:avLst/>
          </a:prstGeom>
          <a:solidFill>
            <a:srgbClr val="80E7F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bg1"/>
                </a:solidFill>
                <a:latin typeface="Calibri" pitchFamily="34" charset="0"/>
              </a:rPr>
              <a:t>1.Какое чувство помогло Герде найти Кая?</a:t>
            </a:r>
          </a:p>
        </p:txBody>
      </p:sp>
      <p:sp>
        <p:nvSpPr>
          <p:cNvPr id="72708" name="TextBox 4"/>
          <p:cNvSpPr txBox="1">
            <a:spLocks noChangeArrowheads="1"/>
          </p:cNvSpPr>
          <p:nvPr/>
        </p:nvSpPr>
        <p:spPr bwMode="auto">
          <a:xfrm>
            <a:off x="571500" y="2857500"/>
            <a:ext cx="73580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bg1"/>
                </a:solidFill>
                <a:latin typeface="Calibri" pitchFamily="34" charset="0"/>
              </a:rPr>
              <a:t>2.Самое важное качество для Снежной Королевы?</a:t>
            </a:r>
          </a:p>
        </p:txBody>
      </p:sp>
      <p:sp>
        <p:nvSpPr>
          <p:cNvPr id="72709" name="TextBox 5"/>
          <p:cNvSpPr txBox="1">
            <a:spLocks noChangeArrowheads="1"/>
          </p:cNvSpPr>
          <p:nvPr/>
        </p:nvSpPr>
        <p:spPr bwMode="auto">
          <a:xfrm>
            <a:off x="642938" y="4429125"/>
            <a:ext cx="73580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bg1"/>
                </a:solidFill>
                <a:latin typeface="Calibri" pitchFamily="34" charset="0"/>
              </a:rPr>
              <a:t>3.Какое слово нужно было составить Каю у Снежной Королевы?</a:t>
            </a:r>
          </a:p>
        </p:txBody>
      </p:sp>
      <p:pic>
        <p:nvPicPr>
          <p:cNvPr id="17410" name="Picture 2" descr="http://bookz.ru/authors/gans-andersen/snejnaa-_990/any2fbimgloade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38145" y="3939205"/>
            <a:ext cx="2010123" cy="2122839"/>
          </a:xfrm>
          <a:prstGeom prst="roundRect">
            <a:avLst/>
          </a:prstGeom>
          <a:noFill/>
          <a:effectLst>
            <a:softEdge rad="127000"/>
          </a:effectLst>
        </p:spPr>
      </p:pic>
      <p:sp>
        <p:nvSpPr>
          <p:cNvPr id="8" name="Нижний колонтитул 7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endParaRPr lang="ru-RU" sz="1200">
              <a:solidFill>
                <a:srgbClr val="89898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2"/>
          <p:cNvSpPr>
            <a:spLocks noGrp="1"/>
          </p:cNvSpPr>
          <p:nvPr>
            <p:ph type="title"/>
          </p:nvPr>
        </p:nvSpPr>
        <p:spPr bwMode="auto">
          <a:xfrm>
            <a:off x="179388" y="4508500"/>
            <a:ext cx="8785225" cy="1944688"/>
          </a:xfrm>
          <a:solidFill>
            <a:schemeClr val="tx2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1800" smtClean="0">
                <a:effectLst/>
              </a:rPr>
              <a:t/>
            </a:r>
            <a:br>
              <a:rPr lang="ru-RU" sz="1800" smtClean="0">
                <a:effectLst/>
              </a:rPr>
            </a:br>
            <a:r>
              <a:rPr lang="ru-RU" sz="2400" b="1" smtClean="0">
                <a:solidFill>
                  <a:srgbClr val="CD09A8"/>
                </a:solidFill>
                <a:effectLst/>
                <a:latin typeface="Times New Roman" pitchFamily="18" charset="0"/>
              </a:rPr>
              <a:t>Цель технологии развития критического мышления </a:t>
            </a: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- развитие мыслительных навыков учащихся, необходимых не только в учебе, но и обычной жизни </a:t>
            </a:r>
            <a:b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(</a:t>
            </a:r>
            <a:r>
              <a:rPr lang="ru-RU" sz="2400" b="1" i="1" smtClean="0">
                <a:solidFill>
                  <a:srgbClr val="000099"/>
                </a:solidFill>
                <a:effectLst/>
                <a:latin typeface="Times New Roman" pitchFamily="18" charset="0"/>
              </a:rPr>
              <a:t>умение принимать взвешенные решения, работать с информацией, анализировать различные стороны явлений).</a:t>
            </a:r>
          </a:p>
        </p:txBody>
      </p:sp>
      <p:pic>
        <p:nvPicPr>
          <p:cNvPr id="15362" name="Picture 2" descr="C:\Users\БоКа\Pictures\ученики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2952750" cy="3657600"/>
          </a:xfrm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404813"/>
            <a:ext cx="377983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549275"/>
            <a:ext cx="218916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http://lenagold.ru/fon/ori/sneg/snow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www.ozon.ru/multimedia/books_covers/10019433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421344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3731" name="TextBox 3"/>
          <p:cNvSpPr txBox="1">
            <a:spLocks noChangeArrowheads="1"/>
          </p:cNvSpPr>
          <p:nvPr/>
        </p:nvSpPr>
        <p:spPr bwMode="auto">
          <a:xfrm>
            <a:off x="5003800" y="1214438"/>
            <a:ext cx="3960813" cy="1189037"/>
          </a:xfrm>
          <a:prstGeom prst="rect">
            <a:avLst/>
          </a:prstGeom>
          <a:solidFill>
            <a:srgbClr val="80E7F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latin typeface="AnastasiaScript"/>
              </a:rPr>
              <a:t>любовь</a:t>
            </a:r>
          </a:p>
        </p:txBody>
      </p:sp>
      <p:sp>
        <p:nvSpPr>
          <p:cNvPr id="73732" name="TextBox 4"/>
          <p:cNvSpPr txBox="1">
            <a:spLocks noChangeArrowheads="1"/>
          </p:cNvSpPr>
          <p:nvPr/>
        </p:nvSpPr>
        <p:spPr bwMode="auto">
          <a:xfrm>
            <a:off x="5076825" y="2786063"/>
            <a:ext cx="3281363" cy="1189037"/>
          </a:xfrm>
          <a:prstGeom prst="rect">
            <a:avLst/>
          </a:prstGeom>
          <a:solidFill>
            <a:srgbClr val="80E7F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latin typeface="AnastasiaScript"/>
              </a:rPr>
              <a:t>разум</a:t>
            </a:r>
          </a:p>
        </p:txBody>
      </p:sp>
      <p:sp>
        <p:nvSpPr>
          <p:cNvPr id="73733" name="TextBox 5"/>
          <p:cNvSpPr txBox="1">
            <a:spLocks noChangeArrowheads="1"/>
          </p:cNvSpPr>
          <p:nvPr/>
        </p:nvSpPr>
        <p:spPr bwMode="auto">
          <a:xfrm>
            <a:off x="5572125" y="4572000"/>
            <a:ext cx="3392488" cy="914400"/>
          </a:xfrm>
          <a:prstGeom prst="rect">
            <a:avLst/>
          </a:prstGeom>
          <a:solidFill>
            <a:srgbClr val="80E7F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AnastasiaScript"/>
              </a:rPr>
              <a:t>вечность</a:t>
            </a:r>
          </a:p>
        </p:txBody>
      </p:sp>
      <p:sp>
        <p:nvSpPr>
          <p:cNvPr id="7" name="Нижний колонтитул 6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Разработала учитель русского языка и литературы Фишер Елена Борисовна ГУ "ОСШ №24" г. Темиртау, Казахстан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8"/>
          <p:cNvPicPr>
            <a:picLocks noChangeAspect="1" noChangeArrowheads="1"/>
          </p:cNvPicPr>
          <p:nvPr/>
        </p:nvPicPr>
        <p:blipFill>
          <a:blip r:embed="rId2"/>
          <a:srcRect t="10625" r="2667" b="11874"/>
          <a:stretch>
            <a:fillRect/>
          </a:stretch>
        </p:blipFill>
        <p:spPr bwMode="auto">
          <a:xfrm>
            <a:off x="0" y="3905250"/>
            <a:ext cx="37084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4" name="Picture 10"/>
          <p:cNvPicPr>
            <a:picLocks noChangeAspect="1" noChangeArrowheads="1"/>
          </p:cNvPicPr>
          <p:nvPr/>
        </p:nvPicPr>
        <p:blipFill>
          <a:blip r:embed="rId3"/>
          <a:srcRect l="2667" t="10625" b="11874"/>
          <a:stretch>
            <a:fillRect/>
          </a:stretch>
        </p:blipFill>
        <p:spPr bwMode="auto">
          <a:xfrm>
            <a:off x="3708400" y="3905250"/>
            <a:ext cx="37084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5" name="Picture 12"/>
          <p:cNvPicPr>
            <a:picLocks noChangeAspect="1" noChangeArrowheads="1"/>
          </p:cNvPicPr>
          <p:nvPr/>
        </p:nvPicPr>
        <p:blipFill>
          <a:blip r:embed="rId2"/>
          <a:srcRect t="10625" r="51334" b="11874"/>
          <a:stretch>
            <a:fillRect/>
          </a:stretch>
        </p:blipFill>
        <p:spPr bwMode="auto">
          <a:xfrm>
            <a:off x="7289800" y="3905250"/>
            <a:ext cx="18542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333375"/>
            <a:ext cx="4537075" cy="1008063"/>
          </a:xfrm>
          <a:prstGeom prst="rect">
            <a:avLst/>
          </a:prstGeom>
          <a:solidFill>
            <a:srgbClr val="20F653"/>
          </a:solidFill>
          <a:ln w="9525">
            <a:noFill/>
            <a:miter lim="800000"/>
            <a:headEnd/>
            <a:tailEnd/>
          </a:ln>
        </p:spPr>
      </p:pic>
      <p:sp>
        <p:nvSpPr>
          <p:cNvPr id="74757" name="Rectangle 6"/>
          <p:cNvSpPr>
            <a:spLocks noChangeArrowheads="1"/>
          </p:cNvSpPr>
          <p:nvPr/>
        </p:nvSpPr>
        <p:spPr bwMode="auto">
          <a:xfrm>
            <a:off x="323850" y="1412875"/>
            <a:ext cx="5761038" cy="2160588"/>
          </a:xfrm>
          <a:prstGeom prst="rect">
            <a:avLst/>
          </a:prstGeom>
          <a:solidFill>
            <a:srgbClr val="80E7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На пути у Герды встречаются </a:t>
            </a:r>
          </a:p>
          <a:p>
            <a:pPr algn="ctr"/>
            <a:r>
              <a:rPr lang="ru-RU" sz="2400" b="1">
                <a:solidFill>
                  <a:schemeClr val="bg1"/>
                </a:solidFill>
              </a:rPr>
              <a:t>как препятствия, так и помощники. </a:t>
            </a:r>
          </a:p>
          <a:p>
            <a:pPr algn="ctr"/>
            <a:r>
              <a:rPr lang="ru-RU" sz="2400" b="1">
                <a:solidFill>
                  <a:srgbClr val="97077C"/>
                </a:solidFill>
              </a:rPr>
              <a:t>Добро всегда находит добро.</a:t>
            </a:r>
            <a:r>
              <a:rPr lang="ru-RU" sz="2400" b="1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2400" b="1">
                <a:solidFill>
                  <a:schemeClr val="bg1"/>
                </a:solidFill>
              </a:rPr>
              <a:t> Река.  Любовь способна на  жертвы.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Докажите.2.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33375"/>
            <a:ext cx="5543550" cy="1295400"/>
          </a:xfrm>
          <a:prstGeom prst="rect">
            <a:avLst/>
          </a:prstGeom>
          <a:solidFill>
            <a:srgbClr val="20F653"/>
          </a:solidFill>
          <a:ln w="9525">
            <a:noFill/>
            <a:miter lim="800000"/>
            <a:headEnd/>
            <a:tailEnd/>
          </a:ln>
        </p:spPr>
      </p:pic>
      <p:pic>
        <p:nvPicPr>
          <p:cNvPr id="7577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2565400"/>
            <a:ext cx="4535487" cy="4079875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5779" name="Rectangle 4"/>
          <p:cNvSpPr>
            <a:spLocks noChangeArrowheads="1"/>
          </p:cNvSpPr>
          <p:nvPr/>
        </p:nvSpPr>
        <p:spPr bwMode="auto">
          <a:xfrm>
            <a:off x="250825" y="1268413"/>
            <a:ext cx="3816350" cy="4176712"/>
          </a:xfrm>
          <a:prstGeom prst="rect">
            <a:avLst/>
          </a:prstGeom>
          <a:solidFill>
            <a:srgbClr val="80E7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2. </a:t>
            </a:r>
            <a:r>
              <a:rPr lang="ru-RU" sz="2000" b="1">
                <a:solidFill>
                  <a:srgbClr val="FF0000"/>
                </a:solidFill>
              </a:rPr>
              <a:t>Старушка.   </a:t>
            </a:r>
          </a:p>
          <a:p>
            <a:pPr algn="ctr"/>
            <a:r>
              <a:rPr lang="ru-RU" sz="2000" b="1">
                <a:solidFill>
                  <a:schemeClr val="bg1"/>
                </a:solidFill>
              </a:rPr>
              <a:t> </a:t>
            </a:r>
            <a:r>
              <a:rPr lang="ru-RU" sz="2400" b="1">
                <a:solidFill>
                  <a:srgbClr val="000099"/>
                </a:solidFill>
              </a:rPr>
              <a:t>Это препятствие </a:t>
            </a:r>
          </a:p>
          <a:p>
            <a:pPr algn="ctr"/>
            <a:r>
              <a:rPr lang="ru-RU" sz="2400" b="1">
                <a:solidFill>
                  <a:srgbClr val="000099"/>
                </a:solidFill>
              </a:rPr>
              <a:t>или помощь? </a:t>
            </a:r>
          </a:p>
          <a:p>
            <a:pPr algn="ctr"/>
            <a:endParaRPr lang="ru-RU" sz="2400" b="1">
              <a:solidFill>
                <a:srgbClr val="000099"/>
              </a:solidFill>
            </a:endParaRPr>
          </a:p>
          <a:p>
            <a:pPr algn="ctr"/>
            <a:r>
              <a:rPr lang="ru-RU" sz="2000" b="1">
                <a:solidFill>
                  <a:schemeClr val="bg1"/>
                </a:solidFill>
              </a:rPr>
              <a:t>Герда рассказывает </a:t>
            </a:r>
          </a:p>
          <a:p>
            <a:pPr algn="ctr"/>
            <a:r>
              <a:rPr lang="ru-RU" sz="2000" b="1">
                <a:solidFill>
                  <a:schemeClr val="bg1"/>
                </a:solidFill>
              </a:rPr>
              <a:t>ей свою историю.</a:t>
            </a:r>
          </a:p>
          <a:p>
            <a:pPr algn="ctr">
              <a:buFontTx/>
              <a:buChar char="-"/>
            </a:pPr>
            <a:r>
              <a:rPr lang="ru-RU" sz="2000" b="1">
                <a:solidFill>
                  <a:schemeClr val="bg1"/>
                </a:solidFill>
              </a:rPr>
              <a:t>Кого напоминает </a:t>
            </a:r>
          </a:p>
          <a:p>
            <a:pPr algn="ctr">
              <a:buFontTx/>
              <a:buChar char="-"/>
            </a:pPr>
            <a:r>
              <a:rPr lang="ru-RU" sz="2000" b="1">
                <a:solidFill>
                  <a:schemeClr val="bg1"/>
                </a:solidFill>
              </a:rPr>
              <a:t>милая старушка?- </a:t>
            </a:r>
          </a:p>
          <a:p>
            <a:pPr algn="ctr">
              <a:buFontTx/>
              <a:buChar char="-"/>
            </a:pPr>
            <a:r>
              <a:rPr lang="ru-RU" sz="2000" b="1">
                <a:solidFill>
                  <a:schemeClr val="bg1"/>
                </a:solidFill>
              </a:rPr>
              <a:t>Как смогла Герда </a:t>
            </a:r>
          </a:p>
          <a:p>
            <a:pPr algn="ctr">
              <a:buFontTx/>
              <a:buChar char="-"/>
            </a:pPr>
            <a:r>
              <a:rPr lang="ru-RU" sz="2000" b="1">
                <a:solidFill>
                  <a:schemeClr val="bg1"/>
                </a:solidFill>
              </a:rPr>
              <a:t>вырваться </a:t>
            </a:r>
          </a:p>
          <a:p>
            <a:pPr algn="ctr">
              <a:buFontTx/>
              <a:buChar char="-"/>
            </a:pPr>
            <a:r>
              <a:rPr lang="ru-RU" sz="2000" b="1">
                <a:solidFill>
                  <a:schemeClr val="bg1"/>
                </a:solidFill>
              </a:rPr>
              <a:t>из плена старушки? </a:t>
            </a:r>
          </a:p>
          <a:p>
            <a:pPr algn="ctr">
              <a:buFontTx/>
              <a:buChar char="-"/>
            </a:pPr>
            <a:r>
              <a:rPr lang="ru-RU" sz="2000" b="1">
                <a:solidFill>
                  <a:srgbClr val="FF0000"/>
                </a:solidFill>
              </a:rPr>
              <a:t>(сердце не давало ей покоя)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 bwMode="auto">
          <a:xfrm>
            <a:off x="179388" y="188913"/>
            <a:ext cx="8640762" cy="6408737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8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И</a:t>
            </a:r>
            <a: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спользование приёмов </a:t>
            </a:r>
            <a:b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ТРКМ позволяет </a:t>
            </a:r>
            <a:b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сделать урок более продуктивным, создаёт ситуацию успеха, </a:t>
            </a:r>
            <a:b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помогает </a:t>
            </a:r>
            <a:b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детям сформировать собственную позицию, развивает умение критически анализировать полученные знания и творческие способности.</a:t>
            </a:r>
            <a:r>
              <a:rPr lang="ru-RU" sz="4400" b="1" smtClean="0">
                <a:solidFill>
                  <a:schemeClr val="bg1"/>
                </a:solidFill>
                <a:effectLst/>
              </a:rPr>
              <a:t> </a:t>
            </a:r>
            <a:endParaRPr lang="ru-RU" sz="4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782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2975" y="620713"/>
            <a:ext cx="14033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7875" y="6597650"/>
            <a:ext cx="7543800" cy="71438"/>
          </a:xfrm>
          <a:noFill/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z="4500" smtClean="0">
              <a:effectLst/>
            </a:endParaRP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39750" y="333375"/>
            <a:ext cx="7689850" cy="3633788"/>
          </a:xfrm>
          <a:solidFill>
            <a:schemeClr val="tx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effectLst/>
            </a:endParaRPr>
          </a:p>
        </p:txBody>
      </p:sp>
      <p:sp>
        <p:nvSpPr>
          <p:cNvPr id="78851" name="WordArt 4"/>
          <p:cNvSpPr>
            <a:spLocks noChangeArrowheads="1" noChangeShapeType="1" noTextEdit="1"/>
          </p:cNvSpPr>
          <p:nvPr/>
        </p:nvSpPr>
        <p:spPr bwMode="auto">
          <a:xfrm>
            <a:off x="827088" y="0"/>
            <a:ext cx="6842125" cy="36718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  <p:pic>
        <p:nvPicPr>
          <p:cNvPr id="78852" name="Picture 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005263"/>
            <a:ext cx="2319337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6" descr="y300[3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789363"/>
            <a:ext cx="2857500" cy="2857500"/>
          </a:xfrm>
          <a:prstGeom prst="rect">
            <a:avLst/>
          </a:prstGeom>
          <a:solidFill>
            <a:srgbClr val="20F653"/>
          </a:solidFill>
          <a:ln w="9525">
            <a:noFill/>
            <a:miter lim="800000"/>
            <a:headEnd/>
            <a:tailEnd/>
          </a:ln>
        </p:spPr>
      </p:pic>
      <p:sp>
        <p:nvSpPr>
          <p:cNvPr id="78854" name="Line 7"/>
          <p:cNvSpPr>
            <a:spLocks noChangeShapeType="1"/>
          </p:cNvSpPr>
          <p:nvPr/>
        </p:nvSpPr>
        <p:spPr bwMode="auto">
          <a:xfrm flipV="1">
            <a:off x="2627313" y="2636838"/>
            <a:ext cx="1800225" cy="2232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 bwMode="auto">
          <a:xfrm>
            <a:off x="179388" y="1484313"/>
            <a:ext cx="8785225" cy="5184775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17463" indent="0" eaLnBrk="1" hangingPunct="1">
              <a:buFont typeface="Wingdings" pitchFamily="2" charset="2"/>
              <a:buNone/>
              <a:defRPr/>
            </a:pPr>
            <a:endParaRPr lang="ru-RU" sz="3200" b="1" smtClean="0">
              <a:solidFill>
                <a:schemeClr val="bg1"/>
              </a:solidFill>
              <a:effectLst/>
              <a:latin typeface="Times New Roman" pitchFamily="18" charset="0"/>
            </a:endParaRPr>
          </a:p>
          <a:p>
            <a:pPr marL="17463" indent="0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1) Формирование нового стиля мышления, для которого характерны </a:t>
            </a:r>
            <a:r>
              <a:rPr lang="ru-RU" sz="24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открытость, гибкость, альтернативность принимаемых решений.</a:t>
            </a:r>
            <a:r>
              <a:rPr lang="ru-RU" sz="2400" b="1" smtClean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</a:p>
          <a:p>
            <a:pPr marL="17463" indent="0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2) Развитие таких базовых качеств личности, </a:t>
            </a:r>
            <a:r>
              <a:rPr lang="ru-RU" sz="2400" b="1" smtClean="0">
                <a:solidFill>
                  <a:srgbClr val="000099"/>
                </a:solidFill>
                <a:effectLst/>
                <a:latin typeface="Times New Roman" pitchFamily="18" charset="0"/>
              </a:rPr>
              <a:t>как критическое мышление, коммуникативность, креативность, самостоятельность, толерантность, ответственность за собственный выбор и результаты своей деятельности</a:t>
            </a: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. </a:t>
            </a:r>
          </a:p>
          <a:p>
            <a:pPr marL="17463" indent="0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3)</a:t>
            </a:r>
            <a:r>
              <a:rPr lang="ru-RU" sz="36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 </a:t>
            </a: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Развитие аналитического, критического мышления.</a:t>
            </a:r>
            <a:b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4) Формирование культуры чтения.</a:t>
            </a:r>
          </a:p>
          <a:p>
            <a:pPr marL="17463" indent="0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5) Стимулирование самостоятельной поисковой творческой деятельности, запуск механизмов самообразования и самоорганизации. </a:t>
            </a:r>
          </a:p>
          <a:p>
            <a:pPr marL="17463" indent="0" eaLnBrk="1" hangingPunct="1">
              <a:buFont typeface="Wingdings" pitchFamily="2" charset="2"/>
              <a:buNone/>
              <a:defRPr/>
            </a:pPr>
            <a:endParaRPr lang="ru-RU" sz="24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17463" indent="0" eaLnBrk="1" hangingPunct="1">
              <a:defRPr/>
            </a:pPr>
            <a:endParaRPr lang="ru-RU" sz="24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 bwMode="auto">
          <a:xfrm>
            <a:off x="179388" y="333375"/>
            <a:ext cx="8785225" cy="863600"/>
          </a:xfrm>
          <a:solidFill>
            <a:srgbClr val="89EEF3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z="3600" b="1" smtClean="0">
                <a:solidFill>
                  <a:srgbClr val="FF0000"/>
                </a:solidFill>
                <a:effectLst/>
              </a:rPr>
              <a:t/>
            </a:r>
            <a:br>
              <a:rPr lang="ru-RU" sz="3600" b="1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/>
            </a:r>
            <a:br>
              <a:rPr lang="ru-RU" smtClean="0">
                <a:solidFill>
                  <a:srgbClr val="FF0000"/>
                </a:solidFill>
                <a:effectLst/>
              </a:rPr>
            </a:br>
            <a:r>
              <a:rPr lang="ru-RU" smtClean="0">
                <a:solidFill>
                  <a:srgbClr val="FF0000"/>
                </a:solidFill>
                <a:effectLst/>
              </a:rPr>
              <a:t>     </a:t>
            </a:r>
            <a:r>
              <a:rPr lang="ru-RU" b="1" smtClean="0">
                <a:solidFill>
                  <a:srgbClr val="FF0000"/>
                </a:solidFill>
                <a:effectLst/>
              </a:rPr>
              <a:t>З</a:t>
            </a:r>
            <a:r>
              <a:rPr lang="ru-RU" sz="40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адачи  данной технологии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 bwMode="auto">
          <a:xfrm>
            <a:off x="827088" y="2420938"/>
            <a:ext cx="8066087" cy="3960812"/>
          </a:xfrm>
          <a:solidFill>
            <a:schemeClr val="tx2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531813" indent="-514350" eaLnBrk="1" hangingPunct="1">
              <a:buFont typeface="Wingdings" pitchFamily="2" charset="2"/>
              <a:buAutoNum type="arabicPeriod"/>
              <a:defRPr/>
            </a:pPr>
            <a:r>
              <a:rPr lang="ru-RU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Стадия вызова.</a:t>
            </a:r>
          </a:p>
          <a:p>
            <a:pPr marL="531813" indent="-514350" eaLnBrk="1" hangingPunct="1">
              <a:buFont typeface="Wingdings" pitchFamily="2" charset="2"/>
              <a:buAutoNum type="arabicPeriod"/>
              <a:defRPr/>
            </a:pPr>
            <a:r>
              <a:rPr lang="ru-RU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Стадия осмысления.</a:t>
            </a:r>
          </a:p>
          <a:p>
            <a:pPr marL="531813" indent="-514350" eaLnBrk="1" hangingPunct="1">
              <a:buFont typeface="Wingdings" pitchFamily="2" charset="2"/>
              <a:buAutoNum type="arabicPeriod"/>
              <a:defRPr/>
            </a:pPr>
            <a:r>
              <a:rPr lang="ru-RU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Стадия рефлексии.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395288" y="260350"/>
            <a:ext cx="8569325" cy="914400"/>
          </a:xfrm>
          <a:solidFill>
            <a:srgbClr val="80E7FC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/>
              </a:rPr>
              <a:t>                 </a:t>
            </a:r>
            <a:r>
              <a:rPr lang="ru-RU" b="1" smtClean="0">
                <a:solidFill>
                  <a:srgbClr val="FF0000"/>
                </a:solidFill>
                <a:effectLst/>
              </a:rPr>
              <a:t>Этапы</a:t>
            </a:r>
            <a:r>
              <a:rPr lang="ru-RU" smtClean="0">
                <a:solidFill>
                  <a:srgbClr val="FF0000"/>
                </a:solidFill>
                <a:effectLst/>
              </a:rPr>
              <a:t> </a:t>
            </a:r>
            <a:r>
              <a:rPr lang="ru-RU" b="1" smtClean="0">
                <a:solidFill>
                  <a:srgbClr val="FF0000"/>
                </a:solidFill>
                <a:effectLst/>
              </a:rPr>
              <a:t>ТРКМ</a:t>
            </a:r>
            <a:r>
              <a:rPr lang="ru-RU" smtClean="0">
                <a:effectLst/>
              </a:rPr>
              <a:t> </a:t>
            </a:r>
            <a:endParaRPr lang="ru-RU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607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 bwMode="auto">
          <a:xfrm>
            <a:off x="395288" y="260350"/>
            <a:ext cx="8353425" cy="647700"/>
          </a:xfrm>
          <a:solidFill>
            <a:srgbClr val="80E7FC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600" b="1" smtClean="0">
                <a:solidFill>
                  <a:srgbClr val="FF0000"/>
                </a:solidFill>
                <a:effectLst/>
              </a:rPr>
              <a:t>Приёмы ТРКМ разнообразны</a:t>
            </a:r>
          </a:p>
        </p:txBody>
      </p:sp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79388" y="1052513"/>
            <a:ext cx="8785225" cy="5568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Верные и неверные утверждения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(«верите ли вы», да или нет»,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ключевые слова.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Кластеры.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Инсерт.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Эффективная лекция.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Дерево предсказаний.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Дневники и бортовые журналы.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Толстые и тонкие вопросы.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Таблицы.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Чтение с остановками.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Работа в группах.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Дискуссии.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Письмо.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Синквейны.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Пирамида приоритетов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63713" y="1341438"/>
            <a:ext cx="6096000" cy="287337"/>
          </a:xfrm>
        </p:spPr>
        <p:txBody>
          <a:bodyPr>
            <a:normAutofit fontScale="77500" lnSpcReduction="20000"/>
          </a:bodyPr>
          <a:lstStyle/>
          <a:p>
            <a:pPr marL="18288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 bwMode="auto">
          <a:xfrm>
            <a:off x="1187450" y="188913"/>
            <a:ext cx="6604000" cy="576262"/>
          </a:xfrm>
          <a:solidFill>
            <a:srgbClr val="80E7FC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Ромашка Блума</a:t>
            </a:r>
          </a:p>
        </p:txBody>
      </p:sp>
      <p:sp>
        <p:nvSpPr>
          <p:cNvPr id="6" name="Овал 5"/>
          <p:cNvSpPr/>
          <p:nvPr/>
        </p:nvSpPr>
        <p:spPr>
          <a:xfrm rot="1832948">
            <a:off x="2362200" y="3689350"/>
            <a:ext cx="1814513" cy="2649538"/>
          </a:xfrm>
          <a:prstGeom prst="ellipse">
            <a:avLst/>
          </a:prstGeom>
          <a:solidFill>
            <a:srgbClr val="CD09A8"/>
          </a:solidFill>
          <a:ln>
            <a:solidFill>
              <a:srgbClr val="4440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FFFFFF"/>
                </a:solidFill>
                <a:cs typeface="Arial" charset="0"/>
              </a:rPr>
              <a:t>Практические вопросы</a:t>
            </a:r>
          </a:p>
        </p:txBody>
      </p:sp>
      <p:sp>
        <p:nvSpPr>
          <p:cNvPr id="7" name="Овал 6"/>
          <p:cNvSpPr/>
          <p:nvPr/>
        </p:nvSpPr>
        <p:spPr>
          <a:xfrm rot="19480569">
            <a:off x="4084638" y="3632200"/>
            <a:ext cx="1931987" cy="2630488"/>
          </a:xfrm>
          <a:prstGeom prst="ellipse">
            <a:avLst/>
          </a:prstGeom>
          <a:solidFill>
            <a:srgbClr val="FF5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chemeClr val="bg1"/>
                </a:solidFill>
                <a:cs typeface="Arial" charset="0"/>
              </a:rPr>
              <a:t>Оценочные вопросы</a:t>
            </a:r>
          </a:p>
        </p:txBody>
      </p:sp>
      <p:sp>
        <p:nvSpPr>
          <p:cNvPr id="8" name="Овал 7"/>
          <p:cNvSpPr/>
          <p:nvPr/>
        </p:nvSpPr>
        <p:spPr>
          <a:xfrm>
            <a:off x="4457700" y="2692400"/>
            <a:ext cx="2857500" cy="1439863"/>
          </a:xfrm>
          <a:prstGeom prst="ellipse">
            <a:avLst/>
          </a:prstGeom>
          <a:solidFill>
            <a:srgbClr val="1BE5B5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000099"/>
                </a:solidFill>
                <a:cs typeface="Arial" charset="0"/>
              </a:rPr>
              <a:t>Творческие вопросы</a:t>
            </a:r>
          </a:p>
        </p:txBody>
      </p:sp>
      <p:grpSp>
        <p:nvGrpSpPr>
          <p:cNvPr id="9" name="Овал 8"/>
          <p:cNvGrpSpPr>
            <a:grpSpLocks/>
          </p:cNvGrpSpPr>
          <p:nvPr/>
        </p:nvGrpSpPr>
        <p:grpSpPr bwMode="auto">
          <a:xfrm>
            <a:off x="395288" y="2492375"/>
            <a:ext cx="3311525" cy="1908175"/>
            <a:chOff x="472" y="1548"/>
            <a:chExt cx="1863" cy="1086"/>
          </a:xfrm>
        </p:grpSpPr>
        <p:pic>
          <p:nvPicPr>
            <p:cNvPr id="20493" name="Овал 8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2" y="1548"/>
              <a:ext cx="1863" cy="1086"/>
            </a:xfrm>
            <a:prstGeom prst="rect">
              <a:avLst/>
            </a:prstGeom>
            <a:solidFill>
              <a:srgbClr val="80E7FC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494" name="Text Box 7"/>
            <p:cNvSpPr txBox="1">
              <a:spLocks noChangeArrowheads="1"/>
            </p:cNvSpPr>
            <p:nvPr/>
          </p:nvSpPr>
          <p:spPr bwMode="auto">
            <a:xfrm rot="-5588555">
              <a:off x="1034" y="1446"/>
              <a:ext cx="742" cy="1293"/>
            </a:xfrm>
            <a:prstGeom prst="rect">
              <a:avLst/>
            </a:prstGeom>
            <a:solidFill>
              <a:srgbClr val="80E7F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chemeClr val="bg1"/>
                  </a:solidFill>
                  <a:latin typeface="Palatino Linotype" pitchFamily="18" charset="0"/>
                </a:rPr>
                <a:t>Простые</a:t>
              </a:r>
              <a:r>
                <a:rPr lang="ru-RU">
                  <a:solidFill>
                    <a:srgbClr val="FF0000"/>
                  </a:solidFill>
                  <a:latin typeface="Palatino Linotype" pitchFamily="18" charset="0"/>
                </a:rPr>
                <a:t> </a:t>
              </a:r>
              <a:r>
                <a:rPr lang="ru-RU" b="1">
                  <a:solidFill>
                    <a:schemeClr val="bg1"/>
                  </a:solidFill>
                  <a:latin typeface="Palatino Linotype" pitchFamily="18" charset="0"/>
                </a:rPr>
                <a:t>вопросы</a:t>
              </a:r>
            </a:p>
          </p:txBody>
        </p:sp>
      </p:grpSp>
      <p:sp>
        <p:nvSpPr>
          <p:cNvPr id="10" name="Овал 9"/>
          <p:cNvSpPr/>
          <p:nvPr/>
        </p:nvSpPr>
        <p:spPr>
          <a:xfrm rot="19494794">
            <a:off x="2411413" y="549275"/>
            <a:ext cx="1722437" cy="2720975"/>
          </a:xfrm>
          <a:prstGeom prst="ellipse">
            <a:avLst/>
          </a:prstGeom>
          <a:solidFill>
            <a:srgbClr val="00B05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cs typeface="Arial" charset="0"/>
              </a:rPr>
              <a:t>Уточняющие вопросы</a:t>
            </a:r>
          </a:p>
        </p:txBody>
      </p:sp>
      <p:sp>
        <p:nvSpPr>
          <p:cNvPr id="11" name="Овал 10"/>
          <p:cNvSpPr/>
          <p:nvPr/>
        </p:nvSpPr>
        <p:spPr>
          <a:xfrm rot="2287827">
            <a:off x="4257675" y="660400"/>
            <a:ext cx="1997075" cy="2654300"/>
          </a:xfrm>
          <a:prstGeom prst="ellipse">
            <a:avLst/>
          </a:prstGeom>
          <a:solidFill>
            <a:srgbClr val="0070C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Интерпретационные вопросы</a:t>
            </a:r>
          </a:p>
        </p:txBody>
      </p:sp>
      <p:sp>
        <p:nvSpPr>
          <p:cNvPr id="13" name="Дуга 12"/>
          <p:cNvSpPr/>
          <p:nvPr/>
        </p:nvSpPr>
        <p:spPr>
          <a:xfrm rot="2444589">
            <a:off x="838200" y="3165475"/>
            <a:ext cx="2697163" cy="5567363"/>
          </a:xfrm>
          <a:prstGeom prst="arc">
            <a:avLst>
              <a:gd name="adj1" fmla="val 16245557"/>
              <a:gd name="adj2" fmla="val 21568360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309193" y="2595066"/>
            <a:ext cx="1440161" cy="1440161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 bwMode="auto">
          <a:xfrm>
            <a:off x="107950" y="0"/>
            <a:ext cx="8928100" cy="576263"/>
          </a:xfrm>
          <a:solidFill>
            <a:srgbClr val="89EEF3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Ромашка Блума   по рассказу Чехова «Хамелеон»</a:t>
            </a:r>
          </a:p>
        </p:txBody>
      </p:sp>
      <p:sp>
        <p:nvSpPr>
          <p:cNvPr id="6" name="Овал 5"/>
          <p:cNvSpPr/>
          <p:nvPr/>
        </p:nvSpPr>
        <p:spPr>
          <a:xfrm rot="1832948">
            <a:off x="2284413" y="3665538"/>
            <a:ext cx="1592262" cy="2651125"/>
          </a:xfrm>
          <a:prstGeom prst="ellipse">
            <a:avLst/>
          </a:prstGeom>
          <a:solidFill>
            <a:srgbClr val="CD09A8"/>
          </a:solidFill>
          <a:ln>
            <a:solidFill>
              <a:srgbClr val="4440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Сталкивались ли вы в жизни с хамелеонством?</a:t>
            </a:r>
          </a:p>
        </p:txBody>
      </p:sp>
      <p:sp>
        <p:nvSpPr>
          <p:cNvPr id="7" name="Овал 6"/>
          <p:cNvSpPr/>
          <p:nvPr/>
        </p:nvSpPr>
        <p:spPr>
          <a:xfrm rot="19480569">
            <a:off x="4311650" y="3748088"/>
            <a:ext cx="1536700" cy="2628900"/>
          </a:xfrm>
          <a:prstGeom prst="ellipse">
            <a:avLst/>
          </a:prstGeom>
          <a:solidFill>
            <a:srgbClr val="FF5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Хамелеонство – это хорошо или плохо?</a:t>
            </a:r>
          </a:p>
        </p:txBody>
      </p:sp>
      <p:sp>
        <p:nvSpPr>
          <p:cNvPr id="8" name="Овал 7"/>
          <p:cNvSpPr>
            <a:spLocks noChangeArrowheads="1"/>
          </p:cNvSpPr>
          <p:nvPr/>
        </p:nvSpPr>
        <p:spPr bwMode="auto">
          <a:xfrm>
            <a:off x="4356100" y="2794000"/>
            <a:ext cx="3173413" cy="1457325"/>
          </a:xfrm>
          <a:prstGeom prst="ellipse">
            <a:avLst/>
          </a:prstGeom>
          <a:solidFill>
            <a:srgbClr val="000099"/>
          </a:solidFill>
          <a:ln w="25400" algn="ctr">
            <a:solidFill>
              <a:srgbClr val="98947C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>
                <a:solidFill>
                  <a:srgbClr val="FFFFFF"/>
                </a:solidFill>
                <a:latin typeface="Palatino Linotype" pitchFamily="18" charset="0"/>
              </a:rPr>
              <a:t>Как бы решилась участь щенка, если бы Очумелов точно знал, что он не генеральский?</a:t>
            </a:r>
          </a:p>
        </p:txBody>
      </p:sp>
      <p:sp>
        <p:nvSpPr>
          <p:cNvPr id="9" name="Овал 8"/>
          <p:cNvSpPr/>
          <p:nvPr/>
        </p:nvSpPr>
        <p:spPr>
          <a:xfrm rot="16011446">
            <a:off x="1248295" y="1939884"/>
            <a:ext cx="1565079" cy="2901124"/>
          </a:xfrm>
          <a:prstGeom prst="ellipse">
            <a:avLst/>
          </a:prstGeom>
          <a:solidFill>
            <a:srgbClr val="AA72D4"/>
          </a:solidFill>
          <a:ln>
            <a:solidFill>
              <a:srgbClr val="7030A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Кто герои рассказа? </a:t>
            </a:r>
          </a:p>
        </p:txBody>
      </p:sp>
      <p:sp>
        <p:nvSpPr>
          <p:cNvPr id="11" name="Овал 10"/>
          <p:cNvSpPr/>
          <p:nvPr/>
        </p:nvSpPr>
        <p:spPr>
          <a:xfrm rot="2287827">
            <a:off x="4376738" y="317500"/>
            <a:ext cx="1544637" cy="2882900"/>
          </a:xfrm>
          <a:prstGeom prst="ellipse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Почему рассказ называется «Хамелеон»?</a:t>
            </a:r>
          </a:p>
        </p:txBody>
      </p:sp>
      <p:sp>
        <p:nvSpPr>
          <p:cNvPr id="12" name="Овал 11"/>
          <p:cNvSpPr/>
          <p:nvPr/>
        </p:nvSpPr>
        <p:spPr>
          <a:xfrm rot="16011446">
            <a:off x="1241408" y="1957605"/>
            <a:ext cx="1600571" cy="2901124"/>
          </a:xfrm>
          <a:prstGeom prst="ellipse">
            <a:avLst/>
          </a:prstGeom>
          <a:solidFill>
            <a:srgbClr val="AA72D4"/>
          </a:solidFill>
          <a:ln>
            <a:solidFill>
              <a:srgbClr val="7030A0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 каком событии повествуется?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15" name="Овал 14"/>
          <p:cNvGrpSpPr>
            <a:grpSpLocks/>
          </p:cNvGrpSpPr>
          <p:nvPr/>
        </p:nvGrpSpPr>
        <p:grpSpPr bwMode="auto">
          <a:xfrm>
            <a:off x="539750" y="2492375"/>
            <a:ext cx="2957513" cy="1822450"/>
            <a:chOff x="353" y="1548"/>
            <a:chExt cx="1863" cy="1148"/>
          </a:xfrm>
        </p:grpSpPr>
        <p:pic>
          <p:nvPicPr>
            <p:cNvPr id="21525" name="Овал 1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3" y="1548"/>
              <a:ext cx="1863" cy="1148"/>
            </a:xfrm>
            <a:prstGeom prst="rect">
              <a:avLst/>
            </a:prstGeom>
            <a:solidFill>
              <a:srgbClr val="00009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1526" name="Text Box 17"/>
            <p:cNvSpPr txBox="1">
              <a:spLocks noChangeArrowheads="1"/>
            </p:cNvSpPr>
            <p:nvPr/>
          </p:nvSpPr>
          <p:spPr bwMode="auto">
            <a:xfrm rot="-5588555">
              <a:off x="894" y="1476"/>
              <a:ext cx="784" cy="1292"/>
            </a:xfrm>
            <a:prstGeom prst="rect">
              <a:avLst/>
            </a:prstGeom>
            <a:solidFill>
              <a:srgbClr val="0000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>
                  <a:solidFill>
                    <a:srgbClr val="FFFFFF"/>
                  </a:solidFill>
                  <a:latin typeface="Palatino Linotype" pitchFamily="18" charset="0"/>
                </a:rPr>
                <a:t>Кого из </a:t>
              </a:r>
              <a:r>
                <a:rPr lang="ru-RU" b="1">
                  <a:solidFill>
                    <a:srgbClr val="FFFFFF"/>
                  </a:solidFill>
                  <a:latin typeface="Palatino Linotype" pitchFamily="18" charset="0"/>
                </a:rPr>
                <a:t>героев рассказа можно назвать «хамелеоном</a:t>
              </a:r>
              <a:r>
                <a:rPr lang="ru-RU">
                  <a:solidFill>
                    <a:srgbClr val="FFFFFF"/>
                  </a:solidFill>
                  <a:latin typeface="Palatino Linotype" pitchFamily="18" charset="0"/>
                </a:rPr>
                <a:t>»?</a:t>
              </a:r>
            </a:p>
          </p:txBody>
        </p:sp>
      </p:grpSp>
      <p:sp>
        <p:nvSpPr>
          <p:cNvPr id="16" name="Овал 15"/>
          <p:cNvSpPr/>
          <p:nvPr/>
        </p:nvSpPr>
        <p:spPr>
          <a:xfrm rot="2287827">
            <a:off x="4271963" y="317500"/>
            <a:ext cx="1790700" cy="2882900"/>
          </a:xfrm>
          <a:prstGeom prst="ellipse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FFFFFF"/>
                </a:solidFill>
                <a:cs typeface="Arial" charset="0"/>
              </a:rPr>
              <a:t>Почему рассказ можно назвать сатирическим?</a:t>
            </a:r>
          </a:p>
        </p:txBody>
      </p:sp>
      <p:sp>
        <p:nvSpPr>
          <p:cNvPr id="17" name="Овал 16"/>
          <p:cNvSpPr/>
          <p:nvPr/>
        </p:nvSpPr>
        <p:spPr>
          <a:xfrm rot="19700529">
            <a:off x="2039938" y="654050"/>
            <a:ext cx="2082800" cy="2312988"/>
          </a:xfrm>
          <a:prstGeom prst="ellipse">
            <a:avLst/>
          </a:prstGeom>
          <a:solidFill>
            <a:srgbClr val="00B05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Только Очумелова вы считаете «хамелеоном»?</a:t>
            </a:r>
          </a:p>
        </p:txBody>
      </p:sp>
      <p:sp>
        <p:nvSpPr>
          <p:cNvPr id="18" name="Овал 17"/>
          <p:cNvSpPr/>
          <p:nvPr/>
        </p:nvSpPr>
        <p:spPr>
          <a:xfrm rot="19222266">
            <a:off x="4090988" y="3586163"/>
            <a:ext cx="1914525" cy="2825750"/>
          </a:xfrm>
          <a:prstGeom prst="ellipse">
            <a:avLst/>
          </a:prstGeom>
          <a:solidFill>
            <a:srgbClr val="FF5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FFFFFF"/>
                </a:solidFill>
                <a:cs typeface="Arial" charset="0"/>
              </a:rPr>
              <a:t>Чем сатира отличается от юмора?</a:t>
            </a:r>
          </a:p>
        </p:txBody>
      </p:sp>
      <p:sp>
        <p:nvSpPr>
          <p:cNvPr id="19" name="Овал 18"/>
          <p:cNvSpPr/>
          <p:nvPr/>
        </p:nvSpPr>
        <p:spPr>
          <a:xfrm rot="1832948">
            <a:off x="2124075" y="3690938"/>
            <a:ext cx="1927225" cy="2649537"/>
          </a:xfrm>
          <a:prstGeom prst="ellipse">
            <a:avLst/>
          </a:prstGeom>
          <a:solidFill>
            <a:srgbClr val="CD09A8"/>
          </a:solidFill>
          <a:ln>
            <a:solidFill>
              <a:srgbClr val="4440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FFFFFF"/>
                </a:solidFill>
                <a:cs typeface="Arial" charset="0"/>
              </a:rPr>
              <a:t>Как бы вы поступили на месте Очумелова?</a:t>
            </a:r>
          </a:p>
        </p:txBody>
      </p:sp>
      <p:sp>
        <p:nvSpPr>
          <p:cNvPr id="21" name="Дуга 20"/>
          <p:cNvSpPr/>
          <p:nvPr/>
        </p:nvSpPr>
        <p:spPr>
          <a:xfrm rot="2444589">
            <a:off x="838200" y="3165475"/>
            <a:ext cx="2697163" cy="5567363"/>
          </a:xfrm>
          <a:prstGeom prst="arc">
            <a:avLst>
              <a:gd name="adj1" fmla="val 16245557"/>
              <a:gd name="adj2" fmla="val 21568360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236168" y="2522041"/>
            <a:ext cx="1440161" cy="1440161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 bwMode="auto">
          <a:xfrm>
            <a:off x="323850" y="188913"/>
            <a:ext cx="8640763" cy="1871662"/>
          </a:xfrm>
          <a:solidFill>
            <a:srgbClr val="5DF9F9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500" b="1" u="sng" smtClean="0">
                <a:effectLst/>
              </a:rPr>
              <a:t/>
            </a:r>
            <a:br>
              <a:rPr lang="ru-RU" sz="4500" b="1" u="sng" smtClean="0">
                <a:effectLst/>
              </a:rPr>
            </a:br>
            <a:r>
              <a:rPr lang="ru-RU" sz="4500" b="1" u="sng" smtClean="0">
                <a:effectLst/>
              </a:rPr>
              <a:t/>
            </a:r>
            <a:br>
              <a:rPr lang="ru-RU" sz="4500" b="1" u="sng" smtClean="0">
                <a:effectLst/>
              </a:rPr>
            </a:br>
            <a:r>
              <a:rPr lang="ru-RU" sz="4500" b="1" u="sng" smtClean="0">
                <a:effectLst/>
              </a:rPr>
              <a:t> </a:t>
            </a:r>
            <a:br>
              <a:rPr lang="ru-RU" sz="4500" b="1" u="sng" smtClean="0">
                <a:effectLst/>
              </a:rPr>
            </a:br>
            <a:r>
              <a:rPr lang="ru-RU" sz="4500" b="1" u="sng" smtClean="0">
                <a:effectLst/>
              </a:rPr>
              <a:t/>
            </a:r>
            <a:br>
              <a:rPr lang="ru-RU" sz="4500" b="1" u="sng" smtClean="0">
                <a:effectLst/>
              </a:rPr>
            </a:br>
            <a:r>
              <a:rPr lang="ru-RU" sz="4000" b="1" u="sng" smtClean="0">
                <a:solidFill>
                  <a:schemeClr val="bg1"/>
                </a:solidFill>
                <a:effectLst/>
              </a:rPr>
              <a:t>Приём</a:t>
            </a:r>
            <a:r>
              <a:rPr lang="ru-RU" sz="4000" u="sng" smtClean="0">
                <a:effectLst/>
              </a:rPr>
              <a:t> </a:t>
            </a:r>
            <a:r>
              <a:rPr lang="ru-RU" sz="4000" b="1" u="sng" smtClean="0">
                <a:solidFill>
                  <a:srgbClr val="FF0000"/>
                </a:solidFill>
                <a:effectLst/>
              </a:rPr>
              <a:t>«Составление телеграммы»</a:t>
            </a:r>
            <a:r>
              <a:rPr lang="ru-RU" sz="4000" u="sng" smtClean="0">
                <a:solidFill>
                  <a:srgbClr val="FF0000"/>
                </a:solidFill>
                <a:effectLst/>
              </a:rPr>
              <a:t>.</a:t>
            </a:r>
            <a:br>
              <a:rPr lang="ru-RU" sz="4000" u="sng" smtClean="0">
                <a:solidFill>
                  <a:srgbClr val="FF0000"/>
                </a:solidFill>
                <a:effectLst/>
              </a:rPr>
            </a:br>
            <a:endParaRPr lang="ru-RU" sz="4000" u="sng" smtClean="0">
              <a:solidFill>
                <a:srgbClr val="FF0000"/>
              </a:solidFill>
              <a:effectLst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xfrm>
            <a:off x="250825" y="2205038"/>
            <a:ext cx="8569325" cy="4319587"/>
          </a:xfrm>
          <a:solidFill>
            <a:schemeClr val="tx1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200" b="1" smtClean="0">
                <a:solidFill>
                  <a:schemeClr val="bg1"/>
                </a:solidFill>
                <a:effectLst/>
                <a:latin typeface="Times New Roman" pitchFamily="18" charset="0"/>
              </a:rPr>
              <a:t>Учит отбирать важную информацию из прочитанного в сжатом, лаконичном виде. </a:t>
            </a:r>
          </a:p>
          <a:p>
            <a:r>
              <a:rPr lang="ru-RU" sz="32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Например:</a:t>
            </a:r>
            <a:r>
              <a:rPr lang="ru-RU" sz="3200" b="1" smtClean="0">
                <a:effectLst/>
                <a:latin typeface="Times New Roman" pitchFamily="18" charset="0"/>
              </a:rPr>
              <a:t> </a:t>
            </a:r>
            <a:r>
              <a:rPr lang="ru-RU" sz="3200" b="1" i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Тётя и дядя меня напугали чудовищем</a:t>
            </a:r>
            <a:r>
              <a:rPr lang="ru-RU" sz="3200" b="1" i="1" smtClean="0">
                <a:solidFill>
                  <a:srgbClr val="000099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i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ГНЕВ</a:t>
            </a:r>
            <a:r>
              <a:rPr lang="ru-RU" sz="3200" b="1" i="1" smtClean="0">
                <a:solidFill>
                  <a:srgbClr val="000099"/>
                </a:solidFill>
                <a:effectLst/>
                <a:latin typeface="Times New Roman" pitchFamily="18" charset="0"/>
              </a:rPr>
              <a:t>. Ужасно боюсь. Но живым без боя не сдамся! У меня пистолет! </a:t>
            </a:r>
          </a:p>
          <a:p>
            <a:r>
              <a:rPr lang="ru-RU" sz="3200" b="1" i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( телеграмма Тома  из рассказа А. Грина </a:t>
            </a:r>
            <a:r>
              <a:rPr lang="ru-RU" sz="3200" b="1" i="1" smtClean="0">
                <a:solidFill>
                  <a:srgbClr val="0000CC"/>
                </a:solidFill>
                <a:effectLst/>
              </a:rPr>
              <a:t>«</a:t>
            </a:r>
            <a:r>
              <a:rPr lang="ru-RU" sz="3200" b="1" i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Гнев отца</a:t>
            </a:r>
            <a:r>
              <a:rPr lang="ru-RU" sz="3200" b="1" i="1" smtClean="0">
                <a:solidFill>
                  <a:srgbClr val="0000CC"/>
                </a:solidFill>
                <a:effectLst/>
              </a:rPr>
              <a:t>»</a:t>
            </a:r>
            <a:r>
              <a:rPr lang="ru-RU" sz="3200" b="1" i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)</a:t>
            </a:r>
            <a:r>
              <a:rPr lang="ru-RU" sz="3200" b="1" i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98" name="Rectangle 2"/>
          <p:cNvSpPr>
            <a:spLocks noGrp="1"/>
          </p:cNvSpPr>
          <p:nvPr>
            <p:ph type="title"/>
          </p:nvPr>
        </p:nvSpPr>
        <p:spPr bwMode="auto">
          <a:xfrm>
            <a:off x="1066800" y="188913"/>
            <a:ext cx="7543800" cy="576262"/>
          </a:xfrm>
          <a:solidFill>
            <a:srgbClr val="D7F03E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500" b="1" smtClean="0">
                <a:solidFill>
                  <a:srgbClr val="CC0000"/>
                </a:solidFill>
                <a:effectLst/>
              </a:rPr>
              <a:t>Кластер</a:t>
            </a:r>
            <a:r>
              <a:rPr lang="ru-RU" sz="4500" smtClean="0">
                <a:effectLst/>
              </a:rPr>
              <a:t> </a:t>
            </a:r>
          </a:p>
        </p:txBody>
      </p:sp>
      <p:graphicFrame>
        <p:nvGraphicFramePr>
          <p:cNvPr id="58371" name="Diagram 3"/>
          <p:cNvGraphicFramePr>
            <a:graphicFrameLocks/>
          </p:cNvGraphicFramePr>
          <p:nvPr>
            <p:ph idx="1"/>
          </p:nvPr>
        </p:nvGraphicFramePr>
        <p:xfrm>
          <a:off x="-684213" y="831850"/>
          <a:ext cx="10225088" cy="6700838"/>
        </p:xfrm>
        <a:graphic>
          <a:graphicData uri="http://schemas.openxmlformats.org/drawingml/2006/compatibility">
            <com:legacyDrawing xmlns:com="http://schemas.openxmlformats.org/drawingml/2006/compatibility" spid="_x0000_s58371"/>
          </a:graphicData>
        </a:graphic>
      </p:graphicFrame>
      <p:sp>
        <p:nvSpPr>
          <p:cNvPr id="58399" name="Line 30"/>
          <p:cNvSpPr>
            <a:spLocks noChangeShapeType="1"/>
          </p:cNvSpPr>
          <p:nvPr/>
        </p:nvSpPr>
        <p:spPr bwMode="auto">
          <a:xfrm>
            <a:off x="3132138" y="2276475"/>
            <a:ext cx="151130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0" name="Line 31"/>
          <p:cNvSpPr>
            <a:spLocks noChangeShapeType="1"/>
          </p:cNvSpPr>
          <p:nvPr/>
        </p:nvSpPr>
        <p:spPr bwMode="auto">
          <a:xfrm flipH="1">
            <a:off x="1908175" y="4292600"/>
            <a:ext cx="2592388" cy="10080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1" name="Line 32"/>
          <p:cNvSpPr>
            <a:spLocks noChangeShapeType="1"/>
          </p:cNvSpPr>
          <p:nvPr/>
        </p:nvSpPr>
        <p:spPr bwMode="auto">
          <a:xfrm flipV="1">
            <a:off x="1692275" y="3716338"/>
            <a:ext cx="3024188" cy="4333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2" name="Line 33"/>
          <p:cNvSpPr>
            <a:spLocks noChangeShapeType="1"/>
          </p:cNvSpPr>
          <p:nvPr/>
        </p:nvSpPr>
        <p:spPr bwMode="auto">
          <a:xfrm>
            <a:off x="2124075" y="2997200"/>
            <a:ext cx="1295400" cy="503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3" name="Line 34"/>
          <p:cNvSpPr>
            <a:spLocks noChangeShapeType="1"/>
          </p:cNvSpPr>
          <p:nvPr/>
        </p:nvSpPr>
        <p:spPr bwMode="auto">
          <a:xfrm>
            <a:off x="2195513" y="2133600"/>
            <a:ext cx="1944687" cy="11509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4" name="Line 35"/>
          <p:cNvSpPr>
            <a:spLocks noChangeShapeType="1"/>
          </p:cNvSpPr>
          <p:nvPr/>
        </p:nvSpPr>
        <p:spPr bwMode="auto">
          <a:xfrm flipV="1">
            <a:off x="2339975" y="4508500"/>
            <a:ext cx="2305050" cy="17287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5" name="Line 36"/>
          <p:cNvSpPr>
            <a:spLocks noChangeShapeType="1"/>
          </p:cNvSpPr>
          <p:nvPr/>
        </p:nvSpPr>
        <p:spPr bwMode="auto">
          <a:xfrm>
            <a:off x="7092950" y="4437063"/>
            <a:ext cx="12954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6" name="Line 37"/>
          <p:cNvSpPr>
            <a:spLocks noChangeShapeType="1"/>
          </p:cNvSpPr>
          <p:nvPr/>
        </p:nvSpPr>
        <p:spPr bwMode="auto">
          <a:xfrm flipH="1">
            <a:off x="4284663" y="4365625"/>
            <a:ext cx="720725" cy="1800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7" name="Line 38"/>
          <p:cNvSpPr>
            <a:spLocks noChangeShapeType="1"/>
          </p:cNvSpPr>
          <p:nvPr/>
        </p:nvSpPr>
        <p:spPr bwMode="auto">
          <a:xfrm>
            <a:off x="5651500" y="3716338"/>
            <a:ext cx="1008063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8" name="Line 39"/>
          <p:cNvSpPr>
            <a:spLocks noChangeShapeType="1"/>
          </p:cNvSpPr>
          <p:nvPr/>
        </p:nvSpPr>
        <p:spPr bwMode="auto">
          <a:xfrm flipV="1">
            <a:off x="5508625" y="3068638"/>
            <a:ext cx="1871663" cy="287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09" name="Line 40"/>
          <p:cNvSpPr>
            <a:spLocks noChangeShapeType="1"/>
          </p:cNvSpPr>
          <p:nvPr/>
        </p:nvSpPr>
        <p:spPr bwMode="auto">
          <a:xfrm>
            <a:off x="4716463" y="3789363"/>
            <a:ext cx="2447925" cy="2160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10" name="Line 43"/>
          <p:cNvSpPr>
            <a:spLocks noChangeShapeType="1"/>
          </p:cNvSpPr>
          <p:nvPr/>
        </p:nvSpPr>
        <p:spPr bwMode="auto">
          <a:xfrm flipH="1">
            <a:off x="4284663" y="2060575"/>
            <a:ext cx="431800" cy="12969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58411" name="Line 44"/>
          <p:cNvSpPr>
            <a:spLocks noChangeShapeType="1"/>
          </p:cNvSpPr>
          <p:nvPr/>
        </p:nvSpPr>
        <p:spPr bwMode="auto">
          <a:xfrm flipH="1">
            <a:off x="5219700" y="2060575"/>
            <a:ext cx="1152525" cy="11525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2131</TotalTime>
  <Words>800</Words>
  <Application>Microsoft Office PowerPoint</Application>
  <PresentationFormat>Экран (4:3)</PresentationFormat>
  <Paragraphs>190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24</vt:i4>
      </vt:variant>
    </vt:vector>
  </HeadingPairs>
  <TitlesOfParts>
    <vt:vector size="39" baseType="lpstr">
      <vt:lpstr>Arial</vt:lpstr>
      <vt:lpstr>Palatino Linotype</vt:lpstr>
      <vt:lpstr>Wingdings</vt:lpstr>
      <vt:lpstr>Calibri</vt:lpstr>
      <vt:lpstr>Times New Roman</vt:lpstr>
      <vt:lpstr>Tahoma</vt:lpstr>
      <vt:lpstr>Comic Sans MS</vt:lpstr>
      <vt:lpstr>Constantia</vt:lpstr>
      <vt:lpstr>AnastasiaScript</vt:lpstr>
      <vt:lpstr>Базовая</vt:lpstr>
      <vt:lpstr>Базовая</vt:lpstr>
      <vt:lpstr>Базовая</vt:lpstr>
      <vt:lpstr>Базовая</vt:lpstr>
      <vt:lpstr>Базовая</vt:lpstr>
      <vt:lpstr>Базовая</vt:lpstr>
      <vt:lpstr>Слайд 1</vt:lpstr>
      <vt:lpstr> Цель технологии развития критического мышления - развитие мыслительных навыков учащихся, необходимых не только в учебе, но и обычной жизни  (умение принимать взвешенные решения, работать с информацией, анализировать различные стороны явлений).</vt:lpstr>
      <vt:lpstr>                     Задачи  данной технологии</vt:lpstr>
      <vt:lpstr>                 Этапы ТРКМ </vt:lpstr>
      <vt:lpstr>Приёмы ТРКМ разнообразны</vt:lpstr>
      <vt:lpstr>Ромашка Блума</vt:lpstr>
      <vt:lpstr>Ромашка Блума   по рассказу Чехова «Хамелеон»</vt:lpstr>
      <vt:lpstr>     Приём «Составление телеграммы». </vt:lpstr>
      <vt:lpstr>Кластер </vt:lpstr>
      <vt:lpstr>Создание КЛАСТЕРОВ</vt:lpstr>
      <vt:lpstr>              Синквейн</vt:lpstr>
      <vt:lpstr>Слайд 12</vt:lpstr>
      <vt:lpstr>Синквейн</vt:lpstr>
      <vt:lpstr>        Синквейн       Синквейн </vt:lpstr>
      <vt:lpstr>Сочиняем СИНКВЕЙН</vt:lpstr>
      <vt:lpstr>СИНКВЕЙН</vt:lpstr>
      <vt:lpstr>Подумаем!!!</vt:lpstr>
      <vt:lpstr>Задание по группам </vt:lpstr>
      <vt:lpstr>Слайд 19</vt:lpstr>
      <vt:lpstr>Слайд 20</vt:lpstr>
      <vt:lpstr>Слайд 21</vt:lpstr>
      <vt:lpstr>Слайд 22</vt:lpstr>
      <vt:lpstr>Использование приёмов  ТРКМ позволяет  сделать урок более продуктивным, создаёт ситуацию успеха,  помогает  детям сформировать собственную позицию, развивает умение критически анализировать полученные знания и творческие способности. 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БоКа</dc:creator>
  <cp:lastModifiedBy>админ</cp:lastModifiedBy>
  <cp:revision>130</cp:revision>
  <cp:lastPrinted>2013-11-12T13:24:27Z</cp:lastPrinted>
  <dcterms:created xsi:type="dcterms:W3CDTF">2013-11-07T08:42:08Z</dcterms:created>
  <dcterms:modified xsi:type="dcterms:W3CDTF">2018-07-07T15:25:05Z</dcterms:modified>
</cp:coreProperties>
</file>