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3" r:id="rId10"/>
    <p:sldId id="262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81041-82B0-4AF6-870E-97E898F4917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34899-508C-4CDF-97F2-5B55090AE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539552" y="1052736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§</a:t>
            </a:r>
            <a:r>
              <a:rPr lang="en-US" sz="4000" b="1" i="1" dirty="0" smtClean="0">
                <a:solidFill>
                  <a:srgbClr val="002060"/>
                </a:solidFill>
              </a:rPr>
              <a:t> 2</a:t>
            </a:r>
            <a:r>
              <a:rPr lang="ru-RU" sz="4000" b="1" i="1" dirty="0" smtClean="0">
                <a:solidFill>
                  <a:srgbClr val="002060"/>
                </a:solidFill>
              </a:rPr>
              <a:t>.2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РЫНОК </a:t>
            </a:r>
            <a:r>
              <a:rPr lang="ru-RU" sz="4000" b="1" i="1" dirty="0" smtClean="0">
                <a:solidFill>
                  <a:srgbClr val="002060"/>
                </a:solidFill>
              </a:rPr>
              <a:t>И ЕГО ФУНКЦИИ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pic>
        <p:nvPicPr>
          <p:cNvPr id="13314" name="Picture 2" descr="http://vmireinteresnogo.com/images/9a1538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60648"/>
            <a:ext cx="2952328" cy="1969757"/>
          </a:xfrm>
          <a:prstGeom prst="rect">
            <a:avLst/>
          </a:prstGeom>
          <a:noFill/>
        </p:spPr>
      </p:pic>
      <p:pic>
        <p:nvPicPr>
          <p:cNvPr id="13316" name="Picture 4" descr="http://us.123rf.com/450wm/naphotos/naphotos1509/naphotos150900150/46078406-%D0%A4%D0%BE%D0%BD%D0%B4%D0%BE%D0%B2%D1%8B%D0%B9-%D1%80%D1%8B%D0%BD%D0%BE%D0%BA-%D0%9F%D0%BE%D0%BD%D1%8F%D1%82%D0%B8%D0%B5-%D0%B8-%D1%84%D0%BE%D0%BD.jpg?ver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861048"/>
            <a:ext cx="3240360" cy="2203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Конкуренция как важный элемент рыночной экономики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>
              <a:solidFill>
                <a:srgbClr val="C00000"/>
              </a:solidFill>
            </a:endParaRPr>
          </a:p>
          <a:p>
            <a:pPr>
              <a:buNone/>
            </a:pPr>
            <a:endParaRPr lang="ru-RU" sz="1100" dirty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Конкуренция </a:t>
            </a:r>
            <a:r>
              <a:rPr lang="ru-RU" dirty="0" smtClean="0"/>
              <a:t> - соперничество между производителями  за лучшие условия производства и купли-продажи  товаров и услуг</a:t>
            </a:r>
            <a:endParaRPr lang="ru-RU" dirty="0"/>
          </a:p>
        </p:txBody>
      </p:sp>
      <p:pic>
        <p:nvPicPr>
          <p:cNvPr id="4098" name="Picture 2" descr="https://im2-tub-ru.yandex.net/i?id=fb37edc9ca58e2a6573382fbbc961913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437112"/>
            <a:ext cx="3312368" cy="2208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Черты конкуренции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96975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Позитивные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Негативные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Снижает издержки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Постоянное разорение многих товаропроизводителей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Ограничивает возможность возникновения монополий, которые могут взвинчивать цены и снижать</a:t>
                      </a:r>
                      <a:r>
                        <a:rPr lang="ru-RU" baseline="0" dirty="0" smtClean="0"/>
                        <a:t> качество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Отвлечение неоправданно больших средств на рекламу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Создает возможность выбора для потребителя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Использование нечестных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методов борьбы: подкуп работников, шантаж,</a:t>
                      </a:r>
                      <a:r>
                        <a:rPr lang="ru-RU" baseline="0" dirty="0" smtClean="0"/>
                        <a:t> промышленный шпионаж и др.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Заставляет экономику гибко реагировать на изменение обстановки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Чрезмерная эксплуатация ресурсов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Способствует внедрению технических достижений</a:t>
                      </a:r>
                      <a:r>
                        <a:rPr lang="ru-RU" baseline="0" dirty="0" smtClean="0"/>
                        <a:t> в производство. Улучшению качества продукции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Экологические нарушения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Литература: </a:t>
            </a:r>
          </a:p>
          <a:p>
            <a:pPr>
              <a:buNone/>
            </a:pPr>
            <a:r>
              <a:rPr lang="ru-RU" sz="2400" dirty="0" smtClean="0"/>
              <a:t>	Экономика. Основы экономической теории: </a:t>
            </a:r>
            <a:r>
              <a:rPr lang="ru-RU" sz="2400" i="1" dirty="0" smtClean="0"/>
              <a:t>Учебник для 10-11 </a:t>
            </a:r>
            <a:r>
              <a:rPr lang="ru-RU" sz="2400" i="1" dirty="0" err="1" smtClean="0"/>
              <a:t>кл</a:t>
            </a:r>
            <a:r>
              <a:rPr lang="ru-RU" sz="2400" i="1" dirty="0" smtClean="0"/>
              <a:t>. </a:t>
            </a:r>
            <a:r>
              <a:rPr lang="ru-RU" sz="2400" i="1" dirty="0" err="1" smtClean="0"/>
              <a:t>общеобразоват</a:t>
            </a:r>
            <a:r>
              <a:rPr lang="ru-RU" sz="2400" i="1" dirty="0" smtClean="0"/>
              <a:t>. </a:t>
            </a:r>
            <a:r>
              <a:rPr lang="ru-RU" sz="2400" i="1" dirty="0" err="1"/>
              <a:t>у</a:t>
            </a:r>
            <a:r>
              <a:rPr lang="ru-RU" sz="2400" i="1" dirty="0" err="1" smtClean="0"/>
              <a:t>чр</a:t>
            </a:r>
            <a:r>
              <a:rPr lang="ru-RU" sz="2400" i="1" dirty="0" smtClean="0"/>
              <a:t>. Профильный уровень/ Под ред. С.И.Иванова, </a:t>
            </a:r>
            <a:r>
              <a:rPr lang="ru-RU" sz="2400" i="1" dirty="0" err="1" smtClean="0"/>
              <a:t>А.Я.Линькова</a:t>
            </a:r>
            <a:r>
              <a:rPr lang="ru-RU" sz="2400" i="1" dirty="0" smtClean="0"/>
              <a:t>. В 2 кн. Книга 1. – М.: ВИТА-ПРЕСС, 2014</a:t>
            </a:r>
            <a:r>
              <a:rPr lang="ru-RU" sz="2400" i="1" dirty="0" smtClean="0"/>
              <a:t>.</a:t>
            </a:r>
          </a:p>
          <a:p>
            <a:pPr>
              <a:buNone/>
            </a:pPr>
            <a:r>
              <a:rPr lang="ru-RU" sz="2400" i="1" dirty="0" smtClean="0"/>
              <a:t>	Баранов П.А., Шевченко С.В.Обществознание: Экономика: экспресс-репетитор для подготовки к ЕГЭ. Москва, </a:t>
            </a:r>
            <a:r>
              <a:rPr lang="ru-RU" sz="2400" i="1" dirty="0" err="1" smtClean="0"/>
              <a:t>Астрель</a:t>
            </a:r>
            <a:r>
              <a:rPr lang="ru-RU" sz="2400" i="1" dirty="0" smtClean="0"/>
              <a:t>. 2013</a:t>
            </a:r>
            <a:endParaRPr lang="ru-RU" sz="2400" i="1" dirty="0" smtClean="0"/>
          </a:p>
          <a:p>
            <a:pPr>
              <a:buNone/>
            </a:pPr>
            <a:endParaRPr lang="ru-RU" sz="24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РЫНОК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Место, где происходит торговля</a:t>
            </a:r>
          </a:p>
          <a:p>
            <a:r>
              <a:rPr lang="ru-RU" sz="3000" dirty="0" smtClean="0"/>
              <a:t>Сфера обмена товара на деньги и денег на товар</a:t>
            </a:r>
          </a:p>
          <a:p>
            <a:r>
              <a:rPr lang="ru-RU" sz="3000" dirty="0"/>
              <a:t>С</a:t>
            </a:r>
            <a:r>
              <a:rPr lang="ru-RU" sz="3000" dirty="0" smtClean="0"/>
              <a:t>фера взаимодействия производителей и потребителей в масштабах региона, страны, мира</a:t>
            </a:r>
          </a:p>
          <a:p>
            <a:r>
              <a:rPr lang="ru-RU" sz="3000" dirty="0" smtClean="0">
                <a:solidFill>
                  <a:srgbClr val="C00000"/>
                </a:solidFill>
              </a:rPr>
              <a:t>Совокупность экономических отношений, касающихся купли-продажи товаров и услуг</a:t>
            </a:r>
            <a:endParaRPr lang="ru-RU" sz="3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Условия возникновения рынка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8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Разделение труда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– метод производства, когда   группа людей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(отдельный производитель) выполняет определенный вид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работ, специализируется на изготовлении  определенного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вида продукции или ее части.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2564904"/>
          <a:ext cx="7992888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664296"/>
                <a:gridCol w="26642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Общественное разделение труда</a:t>
                      </a:r>
                    </a:p>
                    <a:p>
                      <a:pPr algn="ctr"/>
                      <a:r>
                        <a:rPr lang="ru-RU" sz="2000" dirty="0" smtClean="0"/>
                        <a:t>(возможность и</a:t>
                      </a:r>
                      <a:r>
                        <a:rPr lang="ru-RU" sz="2000" baseline="0" dirty="0" smtClean="0"/>
                        <a:t> необходимость обмена)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Экономическая обособленность производителей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Самостоятельность производителя, основанная на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частной собственности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трелка вниз 6"/>
          <p:cNvSpPr/>
          <p:nvPr/>
        </p:nvSpPr>
        <p:spPr>
          <a:xfrm>
            <a:off x="1619672" y="1844824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427984" y="1844824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092280" y="1916832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Частная собственность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rgbClr val="C00000"/>
                </a:solidFill>
              </a:rPr>
              <a:t>форма юридического закрепления за гражданином (группой людей) прав владения, пользования и распоряжения каким-либо имуществом</a:t>
            </a:r>
            <a:r>
              <a:rPr lang="ru-RU" sz="2800" dirty="0" smtClean="0">
                <a:solidFill>
                  <a:srgbClr val="C00000"/>
                </a:solidFill>
              </a:rPr>
              <a:t>.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Частный собственник сам распоряжается товаром и решает, </a:t>
            </a:r>
          </a:p>
          <a:p>
            <a:pPr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г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де, кому и по какой цене его продать.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Свободные цены – индикатор того, что производить.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44" name="Picture 4" descr="http://www.s.0642.ua/section/newsIconCis2/upload/images/news/icon/privatizaciya_1_1437391735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437112"/>
            <a:ext cx="2952328" cy="1968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Признаки рынка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2132856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Нерегулируемое предложение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Нерегулируемый спрос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Нерегулируемая цена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Производитель сам решает, что , как,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smtClean="0"/>
                        <a:t>сколько и для кого производить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Потребитель сам определяет,</a:t>
                      </a:r>
                      <a:r>
                        <a:rPr lang="ru-RU" sz="2400" baseline="0" dirty="0" smtClean="0"/>
                        <a:t> что, где, как и сколько покупать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Цены определяются на рынке, зависят от спроса и предложения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Функции рынка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68759"/>
          <a:ext cx="8229600" cy="4908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600"/>
                <a:gridCol w="5915000"/>
              </a:tblGrid>
              <a:tr h="6210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функции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Ее  сущность</a:t>
                      </a:r>
                      <a:endParaRPr lang="ru-RU" sz="1600" dirty="0"/>
                    </a:p>
                  </a:txBody>
                  <a:tcPr/>
                </a:tc>
              </a:tr>
              <a:tr h="39769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Посредническая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Соединение производителей товаров и их потребителей</a:t>
                      </a:r>
                      <a:endParaRPr lang="ru-RU" sz="1600" dirty="0"/>
                    </a:p>
                  </a:txBody>
                  <a:tcPr/>
                </a:tc>
              </a:tr>
              <a:tr h="6210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Ценообразования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Установление равновесной</a:t>
                      </a:r>
                      <a:r>
                        <a:rPr lang="ru-RU" sz="1600" baseline="0" dirty="0" smtClean="0"/>
                        <a:t> цены на тот или иной вид товара – цены, при которой  спрос на товар равен предложению</a:t>
                      </a:r>
                      <a:endParaRPr lang="ru-RU" sz="1600" dirty="0"/>
                    </a:p>
                  </a:txBody>
                  <a:tcPr/>
                </a:tc>
              </a:tr>
              <a:tr h="88255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Информационная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Предоставление информации о размерах того</a:t>
                      </a:r>
                      <a:r>
                        <a:rPr lang="ru-RU" sz="1600" baseline="0" dirty="0" smtClean="0"/>
                        <a:t> или иного производства и удовлетворения потребительского спроса на конкретные товары</a:t>
                      </a:r>
                      <a:endParaRPr lang="ru-RU" sz="1600" dirty="0"/>
                    </a:p>
                  </a:txBody>
                  <a:tcPr/>
                </a:tc>
              </a:tr>
              <a:tr h="88255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Регулирующая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«Перетекание» капиталов из менее выгодных отраслей производства с пониженными ценами в более прибыльные отрасли с повышенными ценами</a:t>
                      </a:r>
                      <a:endParaRPr lang="ru-RU" sz="1600" dirty="0"/>
                    </a:p>
                  </a:txBody>
                  <a:tcPr/>
                </a:tc>
              </a:tr>
              <a:tr h="88255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Санирующая (оздоровительная)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«Освобождение» экономики от неэффективной хозяйственной деятельности:</a:t>
                      </a:r>
                      <a:r>
                        <a:rPr lang="ru-RU" sz="1600" baseline="0" dirty="0" smtClean="0"/>
                        <a:t> банкротство нерентабельных предприятий и процветание общественно полезных производств</a:t>
                      </a:r>
                      <a:endParaRPr lang="ru-RU" sz="1600" dirty="0"/>
                    </a:p>
                  </a:txBody>
                  <a:tcPr/>
                </a:tc>
              </a:tr>
              <a:tr h="6210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Стимулирующая технический прогресс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Снижение</a:t>
                      </a:r>
                      <a:r>
                        <a:rPr lang="ru-RU" sz="1600" baseline="0" dirty="0" smtClean="0"/>
                        <a:t> издержек – вопрос выживаемости в условиях рынка; необходимость совершенствования технологий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Черты рынка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2513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Позитивные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Негативные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Способствует эффективному распределению ресурсов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гарантирует решения проблем безработицы, инфляции, защиты </a:t>
                      </a:r>
                      <a:r>
                        <a:rPr lang="ru-RU" dirty="0" err="1" smtClean="0"/>
                        <a:t>окр.среды</a:t>
                      </a:r>
                      <a:r>
                        <a:rPr lang="ru-RU" dirty="0" smtClean="0"/>
                        <a:t>,</a:t>
                      </a:r>
                      <a:r>
                        <a:rPr lang="ru-RU" baseline="0" dirty="0" smtClean="0"/>
                        <a:t> развития </a:t>
                      </a:r>
                      <a:r>
                        <a:rPr lang="ru-RU" baseline="0" dirty="0" err="1" smtClean="0"/>
                        <a:t>фундам</a:t>
                      </a:r>
                      <a:r>
                        <a:rPr lang="ru-RU" baseline="0" dirty="0" smtClean="0"/>
                        <a:t>. науки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Стимулирует научно-технический прогресс и тем самым способствует ресурсосбережению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Социальное неравенство, т.к. продукты распределяются по результатам конкуренции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Направляет экономическую деятельность на удовлетворение потребностей человека и общества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Порождает</a:t>
                      </a:r>
                      <a:r>
                        <a:rPr lang="ru-RU" baseline="0" dirty="0" smtClean="0"/>
                        <a:t> монополизацию производства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Стихийно координирует действия людей в процессе эк.</a:t>
                      </a:r>
                      <a:r>
                        <a:rPr lang="ru-RU" baseline="0" dirty="0" smtClean="0"/>
                        <a:t> деятельности, опираясь на принципы </a:t>
                      </a:r>
                      <a:r>
                        <a:rPr lang="ru-RU" baseline="0" dirty="0" err="1" smtClean="0"/>
                        <a:t>саморегуляции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решает проблему внешних издержек (эффектов),</a:t>
                      </a:r>
                      <a:r>
                        <a:rPr lang="ru-RU" baseline="0" dirty="0" smtClean="0"/>
                        <a:t> которые ложатся на плечи общества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решает проблему неравномерного распределения ресурсов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рынков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 экономическому назначению объектов: </a:t>
            </a:r>
            <a:r>
              <a:rPr lang="ru-RU" sz="2400" dirty="0" smtClean="0">
                <a:solidFill>
                  <a:srgbClr val="C00000"/>
                </a:solidFill>
              </a:rPr>
              <a:t>рынок товаров и услуг, рынок труда, рынок ценных бумаг, рынок капитала, рынок информации и др.</a:t>
            </a:r>
          </a:p>
          <a:p>
            <a:r>
              <a:rPr lang="ru-RU" sz="2400" dirty="0" smtClean="0"/>
              <a:t>По </a:t>
            </a:r>
            <a:r>
              <a:rPr lang="ru-RU" sz="2400" dirty="0" smtClean="0"/>
              <a:t>географическому </a:t>
            </a:r>
            <a:r>
              <a:rPr lang="ru-RU" sz="2400" dirty="0" smtClean="0"/>
              <a:t>положению: </a:t>
            </a:r>
            <a:r>
              <a:rPr lang="ru-RU" sz="2400" dirty="0" smtClean="0">
                <a:solidFill>
                  <a:srgbClr val="C00000"/>
                </a:solidFill>
              </a:rPr>
              <a:t>местный, национальный, региональный, мировой.</a:t>
            </a:r>
          </a:p>
          <a:p>
            <a:r>
              <a:rPr lang="ru-RU" sz="2400" dirty="0" smtClean="0"/>
              <a:t>По отраслям: </a:t>
            </a:r>
            <a:r>
              <a:rPr lang="ru-RU" sz="2400" dirty="0" smtClean="0">
                <a:solidFill>
                  <a:srgbClr val="C00000"/>
                </a:solidFill>
              </a:rPr>
              <a:t>рынок зерна, автомобилей, компьютеров.</a:t>
            </a:r>
          </a:p>
          <a:p>
            <a:r>
              <a:rPr lang="ru-RU" sz="2400" dirty="0" smtClean="0"/>
              <a:t>По действующему законодательству: </a:t>
            </a:r>
            <a:r>
              <a:rPr lang="ru-RU" sz="2400" dirty="0" smtClean="0">
                <a:solidFill>
                  <a:srgbClr val="C00000"/>
                </a:solidFill>
              </a:rPr>
              <a:t>легальный (законный), нелегальный (теневой).</a:t>
            </a:r>
          </a:p>
          <a:p>
            <a:r>
              <a:rPr lang="ru-RU" sz="2400" dirty="0" smtClean="0"/>
              <a:t>По типу конкуренции: </a:t>
            </a:r>
            <a:r>
              <a:rPr lang="ru-RU" sz="2400" dirty="0" smtClean="0">
                <a:solidFill>
                  <a:srgbClr val="C00000"/>
                </a:solidFill>
              </a:rPr>
              <a:t>чистой (совершенной) конкуренции, несовершенной конкуренции, чистой монополии, монополистической конкуренции, олигополии.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Условия, необходимые для развития рыночного хозяйства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</a:t>
            </a:r>
            <a:r>
              <a:rPr lang="ru-RU" dirty="0" smtClean="0"/>
              <a:t>онкурентная среда</a:t>
            </a:r>
          </a:p>
          <a:p>
            <a:r>
              <a:rPr lang="ru-RU" dirty="0" smtClean="0"/>
              <a:t>свободное ценообразование</a:t>
            </a:r>
          </a:p>
          <a:p>
            <a:r>
              <a:rPr lang="ru-RU" dirty="0"/>
              <a:t>м</a:t>
            </a:r>
            <a:r>
              <a:rPr lang="ru-RU" dirty="0" smtClean="0"/>
              <a:t>ногообразие форм собственности</a:t>
            </a:r>
          </a:p>
          <a:p>
            <a:r>
              <a:rPr lang="ru-RU" dirty="0"/>
              <a:t>о</a:t>
            </a:r>
            <a:r>
              <a:rPr lang="ru-RU" dirty="0" smtClean="0"/>
              <a:t>тсутствие монополизации рынка</a:t>
            </a:r>
          </a:p>
          <a:p>
            <a:r>
              <a:rPr lang="ru-RU" dirty="0"/>
              <a:t>д</a:t>
            </a:r>
            <a:r>
              <a:rPr lang="ru-RU" dirty="0" smtClean="0"/>
              <a:t>ействие законов, охраняющих права ч/с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572</Words>
  <Application>Microsoft Office PowerPoint</Application>
  <PresentationFormat>Экран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РЫНОК</vt:lpstr>
      <vt:lpstr>Условия возникновения рынка</vt:lpstr>
      <vt:lpstr>Частная собственность</vt:lpstr>
      <vt:lpstr>Признаки рынка</vt:lpstr>
      <vt:lpstr>Функции рынка</vt:lpstr>
      <vt:lpstr>Черты рынка</vt:lpstr>
      <vt:lpstr>Виды рынков</vt:lpstr>
      <vt:lpstr>Условия, необходимые для развития рыночного хозяйства</vt:lpstr>
      <vt:lpstr>Конкуренция как важный элемент рыночной экономики</vt:lpstr>
      <vt:lpstr>Черты конкуренции</vt:lpstr>
      <vt:lpstr>Слайд 12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ВАМ</cp:lastModifiedBy>
  <cp:revision>19</cp:revision>
  <dcterms:created xsi:type="dcterms:W3CDTF">2014-10-01T17:42:00Z</dcterms:created>
  <dcterms:modified xsi:type="dcterms:W3CDTF">2017-02-28T20:02:02Z</dcterms:modified>
</cp:coreProperties>
</file>