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70" r:id="rId6"/>
    <p:sldId id="258" r:id="rId7"/>
    <p:sldId id="265" r:id="rId8"/>
    <p:sldId id="271" r:id="rId9"/>
    <p:sldId id="272" r:id="rId10"/>
    <p:sldId id="273" r:id="rId11"/>
    <p:sldId id="274" r:id="rId12"/>
    <p:sldId id="259" r:id="rId13"/>
    <p:sldId id="260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A627B-781A-4DFF-944A-0B9DF0EFDEF8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7410F-67C8-49F2-8DCA-D5B8DDFF4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Arial"/>
                <a:cs typeface="Arial"/>
              </a:rPr>
              <a:t>§ 6.5</a:t>
            </a:r>
          </a:p>
          <a:p>
            <a:pPr>
              <a:buNone/>
            </a:pPr>
            <a:endParaRPr lang="ru-RU" dirty="0">
              <a:latin typeface="Arial"/>
              <a:cs typeface="Arial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размер фирмы считать оптимальным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Оптимизация размера фирмы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47133"/>
          </a:xfrm>
        </p:spPr>
        <p:txBody>
          <a:bodyPr/>
          <a:lstStyle/>
          <a:p>
            <a:pPr eaLnBrk="1" hangingPunct="1">
              <a:buNone/>
            </a:pPr>
            <a:endParaRPr lang="ru-RU" sz="1900" b="1" i="1" dirty="0" smtClean="0"/>
          </a:p>
          <a:p>
            <a:pPr eaLnBrk="1" hangingPunct="1"/>
            <a:endParaRPr lang="ru-RU" sz="1900" b="1" i="1" dirty="0" smtClean="0"/>
          </a:p>
          <a:p>
            <a:pPr eaLnBrk="1" hangingPunct="1">
              <a:buNone/>
            </a:pPr>
            <a:r>
              <a:rPr lang="ru-RU" sz="2400" b="1" i="1" dirty="0" smtClean="0"/>
              <a:t>1. Положительный </a:t>
            </a:r>
            <a:r>
              <a:rPr lang="ru-RU" sz="2400" b="1" i="1" dirty="0" smtClean="0"/>
              <a:t>и отрицательный эффекты от масштаба производства непосредственно определяют (наряду с некоторыми другими </a:t>
            </a:r>
            <a:r>
              <a:rPr lang="ru-RU" sz="2400" b="1" i="1" dirty="0" smtClean="0"/>
              <a:t>факторами</a:t>
            </a:r>
            <a:r>
              <a:rPr lang="ru-RU" sz="2400" b="1" i="1" dirty="0" smtClean="0"/>
              <a:t>) оптимальные размеры предприятия. </a:t>
            </a:r>
            <a:endParaRPr lang="ru-RU" sz="2400" b="1" i="1" dirty="0" smtClean="0"/>
          </a:p>
          <a:p>
            <a:pPr eaLnBrk="1" hangingPunct="1">
              <a:buNone/>
            </a:pPr>
            <a:endParaRPr lang="ru-RU" sz="2400" b="1" i="1" dirty="0" smtClean="0"/>
          </a:p>
          <a:p>
            <a:pPr eaLnBrk="1" hangingPunct="1">
              <a:buNone/>
            </a:pPr>
            <a:r>
              <a:rPr lang="ru-RU" sz="2400" b="1" i="1" dirty="0" smtClean="0"/>
              <a:t>2. В </a:t>
            </a:r>
            <a:r>
              <a:rPr lang="ru-RU" sz="2400" b="1" i="1" dirty="0" smtClean="0"/>
              <a:t>современной экономике вопрос об оптимальных размерах фирмы перемещается на уровень отраслей</a:t>
            </a:r>
            <a:r>
              <a:rPr lang="ru-RU" sz="2400" b="1" i="1" dirty="0" smtClean="0"/>
              <a:t>.</a:t>
            </a:r>
            <a:endParaRPr lang="ru-RU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Оптимизация размера фирмы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08525"/>
          </a:xfrm>
        </p:spPr>
        <p:txBody>
          <a:bodyPr/>
          <a:lstStyle/>
          <a:p>
            <a:pPr eaLnBrk="1" hangingPunct="1"/>
            <a:endParaRPr lang="ru-RU" sz="1900" b="1" i="1" dirty="0" smtClean="0"/>
          </a:p>
          <a:p>
            <a:pPr eaLnBrk="1" hangingPunct="1">
              <a:buNone/>
            </a:pPr>
            <a:r>
              <a:rPr lang="ru-RU" sz="2400" b="1" i="1" dirty="0" smtClean="0"/>
              <a:t>3. </a:t>
            </a:r>
            <a:r>
              <a:rPr lang="ru-RU" sz="2400" b="1" i="1" dirty="0" smtClean="0"/>
              <a:t>При </a:t>
            </a:r>
            <a:r>
              <a:rPr lang="ru-RU" sz="2400" b="1" i="1" dirty="0" smtClean="0"/>
              <a:t>экономическом обосновании оптимальных размеров предприятий должны приниматься во внимание следующие условия: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i="1" dirty="0" smtClean="0"/>
              <a:t>общественная потребность в данном виде услуги;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i="1" dirty="0" smtClean="0"/>
              <a:t>обеспечение выполнения требований научно-технического прогресса;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i="1" dirty="0" smtClean="0"/>
              <a:t>повышение эффективности капитальных вложений;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i="1" dirty="0" smtClean="0"/>
              <a:t>наиболее полное использование всех имеющихся ресурсов, снижение себестоимости и повышение рентабельности производства;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000" b="1" i="1" dirty="0" smtClean="0"/>
              <a:t>организационные и экономические границы эффективного хозяйственного управления предприятиями.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Крупные фирмы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2400" dirty="0" smtClean="0"/>
              <a:t>Составить таблицу, стр</a:t>
            </a:r>
            <a:r>
              <a:rPr lang="ru-RU" sz="2400" dirty="0" smtClean="0"/>
              <a:t>. 165-167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1916832"/>
          <a:ext cx="7056784" cy="2959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55896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преимущества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недостатки</a:t>
                      </a:r>
                      <a:endParaRPr lang="ru-RU" sz="2800" dirty="0"/>
                    </a:p>
                  </a:txBody>
                  <a:tcPr/>
                </a:tc>
              </a:tr>
              <a:tr h="2400259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47248" cy="528945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Роль малого бизнеса в России</a:t>
            </a:r>
          </a:p>
          <a:p>
            <a:pPr algn="ctr">
              <a:buNone/>
            </a:pP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dirty="0" smtClean="0"/>
              <a:t>План, стр. 167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Литература: </a:t>
            </a:r>
          </a:p>
          <a:p>
            <a:pPr>
              <a:buNone/>
            </a:pPr>
            <a:r>
              <a:rPr lang="ru-RU" sz="2400" dirty="0" smtClean="0"/>
              <a:t>	Экономика. Основы экономической теории: </a:t>
            </a:r>
            <a:r>
              <a:rPr lang="ru-RU" sz="2400" i="1" dirty="0" smtClean="0"/>
              <a:t>Учебник для 10-11 </a:t>
            </a:r>
            <a:r>
              <a:rPr lang="ru-RU" sz="2400" i="1" dirty="0" err="1" smtClean="0"/>
              <a:t>кл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общеобразоват</a:t>
            </a:r>
            <a:r>
              <a:rPr lang="ru-RU" sz="2400" i="1" dirty="0" smtClean="0"/>
              <a:t>. </a:t>
            </a:r>
            <a:r>
              <a:rPr lang="ru-RU" sz="2400" i="1" dirty="0" err="1" smtClean="0"/>
              <a:t>учр</a:t>
            </a:r>
            <a:r>
              <a:rPr lang="ru-RU" sz="2400" i="1" dirty="0" smtClean="0"/>
              <a:t>. Профильный уровень/ Под ред. С.И.Иванова, </a:t>
            </a:r>
            <a:r>
              <a:rPr lang="ru-RU" sz="2400" i="1" dirty="0" err="1" smtClean="0"/>
              <a:t>А.Я.Линькова</a:t>
            </a:r>
            <a:r>
              <a:rPr lang="ru-RU" sz="2400" i="1" dirty="0" smtClean="0"/>
              <a:t>. В 2 кн. Книга 1. – М.: ВИТА-ПРЕСС, 2014.</a:t>
            </a:r>
          </a:p>
          <a:p>
            <a:pPr>
              <a:buNone/>
            </a:pPr>
            <a:r>
              <a:rPr lang="ru-RU" sz="2400" i="1" dirty="0" smtClean="0"/>
              <a:t>	Баранов П.А., Шевченко С.В.Обществознание: Экономика: экспресс-репетитор для подготовки к ЕГЭ. Москва, </a:t>
            </a:r>
            <a:r>
              <a:rPr lang="ru-RU" sz="2400" i="1" dirty="0" err="1" smtClean="0"/>
              <a:t>Астрель</a:t>
            </a:r>
            <a:r>
              <a:rPr lang="ru-RU" sz="2400" i="1" dirty="0" smtClean="0"/>
              <a:t>. 2013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Эффект масштаба производства</a:t>
            </a:r>
          </a:p>
          <a:p>
            <a:pPr algn="just"/>
            <a:r>
              <a:rPr lang="ru-RU" sz="2400" dirty="0" smtClean="0"/>
              <a:t>Фирмы отличаются друг от друга производственной мощностью</a:t>
            </a:r>
          </a:p>
          <a:p>
            <a:pPr algn="just"/>
            <a:r>
              <a:rPr lang="ru-RU" sz="2400" dirty="0" smtClean="0"/>
              <a:t>Производственную мощность фирмы определяет объем выпускаемой продукции </a:t>
            </a:r>
          </a:p>
          <a:p>
            <a:pPr algn="just"/>
            <a:r>
              <a:rPr lang="ru-RU" sz="2400" dirty="0" smtClean="0"/>
              <a:t>Наличие крупных, средних, мелких, мельчайших фирм</a:t>
            </a:r>
          </a:p>
          <a:p>
            <a:pPr algn="just"/>
            <a:r>
              <a:rPr lang="ru-RU" sz="2400" dirty="0" smtClean="0"/>
              <a:t>Цель фирмы – выпускать такой объем продукции, когда средние издержки минимальны</a:t>
            </a:r>
          </a:p>
        </p:txBody>
      </p:sp>
      <p:pic>
        <p:nvPicPr>
          <p:cNvPr id="4" name="Picture 2" descr="http://www.pmpgroup.com/lang/rus/media/k2/galleries/51/h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933056"/>
            <a:ext cx="320291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Эффект масштаба 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п</a:t>
            </a:r>
            <a:r>
              <a:rPr lang="ru-RU" dirty="0" smtClean="0">
                <a:solidFill>
                  <a:srgbClr val="C00000"/>
                </a:solidFill>
              </a:rPr>
              <a:t>роизводства</a:t>
            </a:r>
          </a:p>
          <a:p>
            <a:pPr algn="just"/>
            <a:r>
              <a:rPr lang="ru-RU" sz="2400" dirty="0" smtClean="0"/>
              <a:t>Каждая фирма имеет свою </a:t>
            </a:r>
          </a:p>
          <a:p>
            <a:pPr algn="just">
              <a:buNone/>
            </a:pPr>
            <a:r>
              <a:rPr lang="ru-RU" sz="2400" dirty="0" smtClean="0"/>
              <a:t>кривую производственных </a:t>
            </a:r>
          </a:p>
          <a:p>
            <a:pPr algn="just">
              <a:buNone/>
            </a:pPr>
            <a:r>
              <a:rPr lang="ru-RU" sz="2400" dirty="0" smtClean="0"/>
              <a:t>возможностей (разные минимальные издержки при одинаковых объемах выпускаемой продукции)</a:t>
            </a:r>
          </a:p>
          <a:p>
            <a:pPr algn="just"/>
            <a:r>
              <a:rPr lang="ru-RU" sz="2400" dirty="0" smtClean="0"/>
              <a:t>В долгосрочном периоде фирма может менять свою производственную мощность</a:t>
            </a:r>
          </a:p>
          <a:p>
            <a:pPr algn="just"/>
            <a:r>
              <a:rPr lang="ru-RU" sz="2400" dirty="0" smtClean="0"/>
              <a:t>Не всегда крупное предприятие выпускает более дешевую продукцию</a:t>
            </a:r>
          </a:p>
          <a:p>
            <a:pPr algn="just"/>
            <a:r>
              <a:rPr lang="ru-RU" sz="2400" dirty="0" smtClean="0"/>
              <a:t>Существуют различные эффекты масштаба производства</a:t>
            </a:r>
            <a:endParaRPr lang="ru-RU" sz="2400" dirty="0"/>
          </a:p>
        </p:txBody>
      </p:sp>
      <p:pic>
        <p:nvPicPr>
          <p:cNvPr id="23554" name="Picture 2" descr="http://www.simo.com.ua/upload/ckedit/2015-11-24/mpz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32656"/>
            <a:ext cx="2880320" cy="1906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Эффект масштаба производства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Эффект масштаба </a:t>
            </a:r>
            <a:r>
              <a:rPr lang="ru-RU" sz="2400" b="1" i="1" dirty="0" smtClean="0"/>
              <a:t>– эффект снижения затрат на единицу произведенной продукции при распределении постоянных затрат на все большее количество произведенной продукции.</a:t>
            </a:r>
          </a:p>
          <a:p>
            <a:pPr marL="136525" indent="0" eaLnBrk="1" hangingPunct="1">
              <a:buFont typeface="Wingdings 2" pitchFamily="18" charset="2"/>
              <a:buNone/>
              <a:defRPr/>
            </a:pPr>
            <a:endParaRPr lang="ru-RU" sz="2400" b="1" i="1" dirty="0" smtClean="0"/>
          </a:p>
          <a:p>
            <a:pPr eaLnBrk="1" hangingPunct="1">
              <a:defRPr/>
            </a:pPr>
            <a:r>
              <a:rPr lang="ru-RU" sz="2400" b="1" i="1" dirty="0" smtClean="0">
                <a:solidFill>
                  <a:srgbClr val="C00000"/>
                </a:solidFill>
              </a:rPr>
              <a:t>Эффект масштаба обусловливается </a:t>
            </a:r>
            <a:r>
              <a:rPr lang="ru-RU" sz="2400" b="1" i="1" dirty="0" smtClean="0"/>
              <a:t>факторами, которые в долгосрочном периоде сокращают средние издержки производства по мере того, как фирма увеличивает размеры предприятия (объем продукции). </a:t>
            </a:r>
          </a:p>
          <a:p>
            <a:pPr eaLnBrk="1" hangingPunct="1">
              <a:defRPr/>
            </a:pPr>
            <a:endParaRPr lang="ru-RU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C00000"/>
                </a:solidFill>
              </a:rPr>
              <a:t>Какие бывают эффекты масштаба производства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Положительный эффект </a:t>
            </a:r>
            <a:r>
              <a:rPr lang="ru-RU" sz="2400" b="1" i="1" dirty="0" smtClean="0"/>
              <a:t>масштаба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п</a:t>
            </a:r>
            <a:r>
              <a:rPr lang="ru-RU" sz="2400" b="1" i="1" dirty="0" smtClean="0"/>
              <a:t>роизводства заключается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в</a:t>
            </a:r>
            <a:r>
              <a:rPr lang="ru-RU" sz="2400" b="1" i="1" dirty="0" smtClean="0"/>
              <a:t> сокращении средних издержек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с</a:t>
            </a:r>
            <a:r>
              <a:rPr lang="ru-RU" sz="2400" b="1" i="1" dirty="0" smtClean="0"/>
              <a:t> увеличением масштаба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п</a:t>
            </a:r>
            <a:r>
              <a:rPr lang="ru-RU" sz="2400" b="1" i="1" dirty="0" smtClean="0"/>
              <a:t>роизводства.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/>
          </a:p>
          <a:p>
            <a:pPr>
              <a:spcBef>
                <a:spcPts val="0"/>
              </a:spcBef>
              <a:buNone/>
            </a:pPr>
            <a:endParaRPr lang="ru-RU" sz="2400" b="1" i="1" dirty="0" smtClean="0"/>
          </a:p>
          <a:p>
            <a:pPr>
              <a:spcBef>
                <a:spcPts val="0"/>
              </a:spcBef>
              <a:buNone/>
            </a:pPr>
            <a:endParaRPr lang="ru-RU" sz="2400" b="1" i="1" dirty="0"/>
          </a:p>
          <a:p>
            <a:pPr>
              <a:spcBef>
                <a:spcPts val="0"/>
              </a:spcBef>
              <a:buNone/>
            </a:pPr>
            <a:endParaRPr lang="ru-RU" sz="2400" b="1" i="1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2050" name="Picture 2" descr="http://s3-eu-central-1.amazonaws.com/gazeta-marina-roscha/uploads/2016/02/netcat_files_Image_p200_bi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16832"/>
            <a:ext cx="2664296" cy="1998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C00000"/>
                </a:solidFill>
              </a:rPr>
              <a:t>Какие бывают эффекты масштаба производства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Отрицательный эффект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масштаба производства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з</a:t>
            </a:r>
            <a:r>
              <a:rPr lang="ru-RU" sz="2400" b="1" i="1" dirty="0" smtClean="0"/>
              <a:t>аключается в увеличении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с</a:t>
            </a:r>
            <a:r>
              <a:rPr lang="ru-RU" sz="2400" b="1" i="1" dirty="0" smtClean="0"/>
              <a:t>редних издержек с увеличением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м</a:t>
            </a:r>
            <a:r>
              <a:rPr lang="ru-RU" sz="2400" b="1" i="1" dirty="0" smtClean="0"/>
              <a:t>асштабов производства.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/>
          </a:p>
          <a:p>
            <a:pPr>
              <a:spcBef>
                <a:spcPts val="0"/>
              </a:spcBef>
              <a:buNone/>
            </a:pPr>
            <a:endParaRPr lang="ru-RU" sz="2400" b="1" i="1" dirty="0"/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 - факторы, которые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в долгосрочном периоде приводят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 к росту средних издержек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по мере того, как фирма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расширяет размеры своего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предприятия (объем выпуска).</a:t>
            </a:r>
          </a:p>
          <a:p>
            <a:pPr>
              <a:spcBef>
                <a:spcPts val="0"/>
              </a:spcBef>
              <a:buNone/>
            </a:pPr>
            <a:endParaRPr lang="ru-RU" sz="2400" b="1" i="1" dirty="0"/>
          </a:p>
          <a:p>
            <a:pPr>
              <a:spcBef>
                <a:spcPts val="0"/>
              </a:spcBef>
              <a:buNone/>
            </a:pPr>
            <a:endParaRPr lang="ru-RU" sz="2400" b="1" i="1" dirty="0" smtClean="0"/>
          </a:p>
          <a:p>
            <a:pPr>
              <a:spcBef>
                <a:spcPts val="0"/>
              </a:spcBef>
              <a:buNone/>
            </a:pP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196" name="Picture 4" descr="http://www.elesy.ru/media/183728/1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3240360" cy="2162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C00000"/>
                </a:solidFill>
              </a:rPr>
              <a:t>Какие бывают эффекты масштаба производства</a:t>
            </a:r>
          </a:p>
          <a:p>
            <a:pPr>
              <a:spcBef>
                <a:spcPts val="0"/>
              </a:spcBef>
              <a:buNone/>
            </a:pPr>
            <a:endParaRPr lang="ru-RU" sz="2400" dirty="0"/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Если рост общих издержек равен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росту выпуска продукции, то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/>
              <a:t>н</a:t>
            </a:r>
            <a:r>
              <a:rPr lang="ru-RU" sz="2400" b="1" i="1" dirty="0" smtClean="0"/>
              <a:t>аблюдается неизменный эффект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масштаба производства</a:t>
            </a:r>
          </a:p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endParaRPr lang="ru-RU" sz="900" b="1" i="1" dirty="0" smtClean="0"/>
          </a:p>
          <a:p>
            <a:pPr>
              <a:buNone/>
            </a:pPr>
            <a:endParaRPr lang="ru-RU" sz="900" b="1" i="1" dirty="0"/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Неизменный эффект </a:t>
            </a:r>
            <a:r>
              <a:rPr lang="ru-RU" sz="2400" b="1" i="1" dirty="0" smtClean="0"/>
              <a:t>масштаба производства заключается в том, что при изменении масштаба производства величина средних издержек не меняется.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1026" name="Picture 2" descr="https://kzgbi-40.nethouse.ru/static/img/0000/0005/6389/56389823.6nz5gqar5f.W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628800"/>
            <a:ext cx="2952328" cy="1968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Эффект масштаба производства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1" i="1" dirty="0" smtClean="0"/>
              <a:t>Возрастание доходности за счет увеличения масштабов производства - организация производства, при которой увеличение всех затрат в N раз принесет увеличение дохода более чем в N раз. </a:t>
            </a:r>
          </a:p>
          <a:p>
            <a:pPr eaLnBrk="1" hangingPunct="1"/>
            <a:endParaRPr lang="ru-RU" sz="2800" b="1" i="1" dirty="0" smtClean="0"/>
          </a:p>
          <a:p>
            <a:pPr eaLnBrk="1" hangingPunct="1"/>
            <a:r>
              <a:rPr lang="ru-RU" sz="2800" b="1" i="1" dirty="0" smtClean="0">
                <a:solidFill>
                  <a:srgbClr val="C00000"/>
                </a:solidFill>
              </a:rPr>
              <a:t>Минимально эффективный масштаб </a:t>
            </a:r>
            <a:r>
              <a:rPr lang="ru-RU" sz="2800" b="1" i="1" dirty="0" smtClean="0"/>
              <a:t>- объем выпуска, при котором долгосрочные средние издержки  прекращают снижаться.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Эффект масштаба производства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1" i="1" dirty="0" smtClean="0"/>
              <a:t>Возрастание доходности за счет увеличения масштабов производства - организация производства, при которой увеличение всех затрат в N раз принесет увеличение дохода более чем в N раз. </a:t>
            </a:r>
          </a:p>
          <a:p>
            <a:pPr eaLnBrk="1" hangingPunct="1"/>
            <a:endParaRPr lang="ru-RU" sz="2800" b="1" i="1" dirty="0" smtClean="0"/>
          </a:p>
          <a:p>
            <a:pPr eaLnBrk="1" hangingPunct="1"/>
            <a:r>
              <a:rPr lang="ru-RU" sz="2800" b="1" i="1" dirty="0" smtClean="0">
                <a:solidFill>
                  <a:srgbClr val="C00000"/>
                </a:solidFill>
              </a:rPr>
              <a:t>Минимально эффективный масштаб </a:t>
            </a:r>
            <a:r>
              <a:rPr lang="ru-RU" sz="2800" b="1" i="1" dirty="0" smtClean="0"/>
              <a:t>- объем выпуска, при котором долгосрочные средние издержки  прекращают снижаться.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455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Эффект масштаба производства</vt:lpstr>
      <vt:lpstr>Слайд 5</vt:lpstr>
      <vt:lpstr>Слайд 6</vt:lpstr>
      <vt:lpstr>Слайд 7</vt:lpstr>
      <vt:lpstr>Эффект масштаба производства</vt:lpstr>
      <vt:lpstr>Эффект масштаба производства</vt:lpstr>
      <vt:lpstr>Оптимизация размера фирмы</vt:lpstr>
      <vt:lpstr>Оптимизация размера фирмы</vt:lpstr>
      <vt:lpstr>Слайд 12</vt:lpstr>
      <vt:lpstr>Слайд 13</vt:lpstr>
      <vt:lpstr>Слайд 14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ВАМ</dc:creator>
  <cp:lastModifiedBy>ВАМ</cp:lastModifiedBy>
  <cp:revision>11</cp:revision>
  <dcterms:created xsi:type="dcterms:W3CDTF">2017-12-24T18:37:06Z</dcterms:created>
  <dcterms:modified xsi:type="dcterms:W3CDTF">2017-12-26T17:34:48Z</dcterms:modified>
</cp:coreProperties>
</file>