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80" r:id="rId3"/>
    <p:sldId id="278" r:id="rId4"/>
    <p:sldId id="283" r:id="rId5"/>
    <p:sldId id="279" r:id="rId6"/>
    <p:sldId id="281" r:id="rId7"/>
    <p:sldId id="282" r:id="rId8"/>
    <p:sldId id="284" r:id="rId9"/>
    <p:sldId id="287" r:id="rId10"/>
    <p:sldId id="290" r:id="rId11"/>
    <p:sldId id="286" r:id="rId12"/>
    <p:sldId id="289" r:id="rId13"/>
    <p:sldId id="288" r:id="rId14"/>
    <p:sldId id="285" r:id="rId15"/>
    <p:sldId id="292" r:id="rId16"/>
    <p:sldId id="293" r:id="rId17"/>
    <p:sldId id="296" r:id="rId18"/>
    <p:sldId id="295" r:id="rId19"/>
    <p:sldId id="294" r:id="rId20"/>
    <p:sldId id="298" r:id="rId21"/>
    <p:sldId id="297" r:id="rId22"/>
    <p:sldId id="301" r:id="rId23"/>
    <p:sldId id="300" r:id="rId24"/>
    <p:sldId id="299" r:id="rId25"/>
    <p:sldId id="303"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136571F-32C9-431B-AFFC-F587BCE93D3D}" type="datetimeFigureOut">
              <a:rPr lang="ru-RU" smtClean="0"/>
              <a:t>08.07.2018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1916424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36571F-32C9-431B-AFFC-F587BCE93D3D}" type="datetimeFigureOut">
              <a:rPr lang="ru-RU" smtClean="0"/>
              <a:t>08.07.2018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3100465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36571F-32C9-431B-AFFC-F587BCE93D3D}" type="datetimeFigureOut">
              <a:rPr lang="ru-RU" smtClean="0"/>
              <a:t>08.07.2018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231874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36571F-32C9-431B-AFFC-F587BCE93D3D}" type="datetimeFigureOut">
              <a:rPr lang="ru-RU" smtClean="0"/>
              <a:t>08.07.2018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248056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136571F-32C9-431B-AFFC-F587BCE93D3D}" type="datetimeFigureOut">
              <a:rPr lang="ru-RU" smtClean="0"/>
              <a:t>08.07.2018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1478053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136571F-32C9-431B-AFFC-F587BCE93D3D}" type="datetimeFigureOut">
              <a:rPr lang="ru-RU" smtClean="0"/>
              <a:t>08.07.2018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370818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136571F-32C9-431B-AFFC-F587BCE93D3D}" type="datetimeFigureOut">
              <a:rPr lang="ru-RU" smtClean="0"/>
              <a:t>08.07.2018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223155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136571F-32C9-431B-AFFC-F587BCE93D3D}" type="datetimeFigureOut">
              <a:rPr lang="ru-RU" smtClean="0"/>
              <a:t>08.07.2018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1397905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36571F-32C9-431B-AFFC-F587BCE93D3D}" type="datetimeFigureOut">
              <a:rPr lang="ru-RU" smtClean="0"/>
              <a:t>08.07.2018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3032271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136571F-32C9-431B-AFFC-F587BCE93D3D}" type="datetimeFigureOut">
              <a:rPr lang="ru-RU" smtClean="0"/>
              <a:t>08.07.2018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2640012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136571F-32C9-431B-AFFC-F587BCE93D3D}" type="datetimeFigureOut">
              <a:rPr lang="ru-RU" smtClean="0"/>
              <a:t>08.07.2018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449E5F-613F-4F3A-8C99-E80FC78BC717}" type="slidenum">
              <a:rPr lang="ru-RU" smtClean="0"/>
              <a:t>‹#›</a:t>
            </a:fld>
            <a:endParaRPr lang="ru-RU"/>
          </a:p>
        </p:txBody>
      </p:sp>
    </p:spTree>
    <p:extLst>
      <p:ext uri="{BB962C8B-B14F-4D97-AF65-F5344CB8AC3E}">
        <p14:creationId xmlns:p14="http://schemas.microsoft.com/office/powerpoint/2010/main" val="1513142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36571F-32C9-431B-AFFC-F587BCE93D3D}" type="datetimeFigureOut">
              <a:rPr lang="ru-RU" smtClean="0"/>
              <a:t>08.07.2018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449E5F-613F-4F3A-8C99-E80FC78BC717}" type="slidenum">
              <a:rPr lang="ru-RU" smtClean="0"/>
              <a:t>‹#›</a:t>
            </a:fld>
            <a:endParaRPr lang="ru-RU"/>
          </a:p>
        </p:txBody>
      </p:sp>
    </p:spTree>
    <p:extLst>
      <p:ext uri="{BB962C8B-B14F-4D97-AF65-F5344CB8AC3E}">
        <p14:creationId xmlns:p14="http://schemas.microsoft.com/office/powerpoint/2010/main" val="2143449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ragunkin.ucoz.ru/publ/russkiy_jazyk/teoriya_oge/zadanie_4_pravopisanie_pristavok/10-1-0-22#%D0%9D%D0%B5%D0%B8%D0%B7%D0%BC%D0%B5%D0%BD%D1%8F%D0%B5%D0%BC%D1%8B%D0%B5%20%D0%BF%D1%80%D0%B8%D1%81%D1%82%D0%B0%D0%B2%D0%BA%D0%B8" TargetMode="Externa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hyperlink" Target="http://dragunkin.ucoz.ru/publ/russkiy_jazyk/teoriya_oge/zadanie_4_pravopisanie_pristavok/10-1-0-22#%D0%9F%D1%80%D0%B8%D1%81%D1%82%D0%B0%D0%B2%D0%BA%D0%B8%20%D0%BF%D1%80%D0%B8-%20%D0%BF%D1%80%D0%B5-" TargetMode="External"/><Relationship Id="rId5" Type="http://schemas.openxmlformats.org/officeDocument/2006/relationships/hyperlink" Target="http://dragunkin.ucoz.ru/publ/russkiy_jazyk/teoriya_oge/zadanie_4_pravopisanie_pristavok/10-1-0-22#%D0%9F%D1%80%D0%B8%D1%81%D1%82%D0%B0%D0%B2%D0%BA%D0%B8%20%D1%80%D0%BE%D1%81-,%20%D1%80%D0%BE%D0%B7-,%20%D1%80%D0%B0%D1%81-,%20%D1%80%D0%B0%D0%B7-" TargetMode="External"/><Relationship Id="rId4" Type="http://schemas.openxmlformats.org/officeDocument/2006/relationships/hyperlink" Target="http://dragunkin.ucoz.ru/publ/russkiy_jazyk/teoriya_oge/zadanie_4_pravopisanie_pristavok/10-1-0-22#%D0%9F%D1%80%D0%B8%D1%81%D1%82%D0%B0%D0%B2%D0%BA%D0%B8%20%D0%BD%D0%B0%20%D0%B7-,%20%D1%81-"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938963"/>
          </a:xfrm>
          <a:prstGeom prst="rect">
            <a:avLst/>
          </a:prstGeom>
        </p:spPr>
      </p:pic>
      <p:sp>
        <p:nvSpPr>
          <p:cNvPr id="5" name="Прямоугольник 4"/>
          <p:cNvSpPr/>
          <p:nvPr/>
        </p:nvSpPr>
        <p:spPr>
          <a:xfrm>
            <a:off x="1524001" y="483326"/>
            <a:ext cx="8795656" cy="2308324"/>
          </a:xfrm>
          <a:prstGeom prst="rect">
            <a:avLst/>
          </a:prstGeom>
        </p:spPr>
        <p:txBody>
          <a:bodyPr wrap="square">
            <a:spAutoFit/>
          </a:bodyPr>
          <a:lstStyle/>
          <a:p>
            <a:pPr algn="ctr"/>
            <a:endParaRPr lang="ru-RU" sz="3600" b="1" dirty="0" smtClean="0"/>
          </a:p>
          <a:p>
            <a:pPr algn="ctr"/>
            <a:endParaRPr lang="ru-RU" sz="3600" b="1" dirty="0"/>
          </a:p>
          <a:p>
            <a:pPr algn="ctr"/>
            <a:r>
              <a:rPr lang="ru-RU" sz="3600" b="1" dirty="0" smtClean="0"/>
              <a:t>Готовимся </a:t>
            </a:r>
            <a:r>
              <a:rPr lang="ru-RU" sz="3600" b="1" dirty="0"/>
              <a:t>к ОГЭ. Правописание приставок. </a:t>
            </a:r>
            <a:r>
              <a:rPr lang="ru-RU" sz="3600" b="1" dirty="0" smtClean="0"/>
              <a:t>Отработка задание </a:t>
            </a:r>
            <a:r>
              <a:rPr lang="ru-RU" sz="3600" b="1" dirty="0"/>
              <a:t>4</a:t>
            </a:r>
          </a:p>
        </p:txBody>
      </p:sp>
    </p:spTree>
    <p:extLst>
      <p:ext uri="{BB962C8B-B14F-4D97-AF65-F5344CB8AC3E}">
        <p14:creationId xmlns:p14="http://schemas.microsoft.com/office/powerpoint/2010/main" val="1400384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274320" y="365125"/>
            <a:ext cx="11917680" cy="4524315"/>
          </a:xfrm>
          <a:prstGeom prst="rect">
            <a:avLst/>
          </a:prstGeom>
        </p:spPr>
        <p:txBody>
          <a:bodyPr wrap="square">
            <a:spAutoFit/>
          </a:bodyPr>
          <a:lstStyle/>
          <a:p>
            <a:pPr marL="514350" indent="-514350">
              <a:buAutoNum type="arabicPeriod"/>
            </a:pPr>
            <a:r>
              <a:rPr lang="ru-RU" sz="2800" b="1" dirty="0" smtClean="0">
                <a:solidFill>
                  <a:srgbClr val="C00000"/>
                </a:solidFill>
              </a:rPr>
              <a:t>Из</a:t>
            </a:r>
            <a:r>
              <a:rPr lang="ru-RU" sz="2800" b="1" dirty="0">
                <a:solidFill>
                  <a:srgbClr val="C00000"/>
                </a:solidFill>
              </a:rPr>
              <a:t> предложений 1-5 выпишите </a:t>
            </a:r>
            <a:r>
              <a:rPr lang="ru-RU" sz="2800" b="1" dirty="0" smtClean="0">
                <a:solidFill>
                  <a:srgbClr val="C00000"/>
                </a:solidFill>
              </a:rPr>
              <a:t>слова, </a:t>
            </a:r>
            <a:r>
              <a:rPr lang="ru-RU" sz="2800" b="1" dirty="0">
                <a:solidFill>
                  <a:srgbClr val="C00000"/>
                </a:solidFill>
              </a:rPr>
              <a:t>правописание приставки в которых определяется правилом: «В приставках на –З и –С перед звонкими согласными пишется З, а перед глухими согласными – С»: </a:t>
            </a:r>
            <a:endParaRPr lang="ru-RU" sz="2800" b="1" dirty="0" smtClean="0">
              <a:solidFill>
                <a:srgbClr val="C00000"/>
              </a:solidFill>
            </a:endParaRPr>
          </a:p>
          <a:p>
            <a:endParaRPr lang="ru-RU" sz="2800" dirty="0">
              <a:solidFill>
                <a:srgbClr val="C00000"/>
              </a:solidFill>
            </a:endParaRPr>
          </a:p>
          <a:p>
            <a:r>
              <a:rPr lang="ru-RU" sz="2800" dirty="0"/>
              <a:t>(1)Кипрей всегда разрастается на лесных пожарищах и порубках. (2)Недавно еще кипрей считали сорной травой.(3) Он только и годился, что на дешёвый чай. (4)Лесники безжалостно вырывали весь кипрей, что вырастал рядом с молодыми сосенками. (5)Делали это они потому, что считали, будто кипрей заглушает побеги сосен, отнимает у них свет и влагу. </a:t>
            </a:r>
          </a:p>
          <a:p>
            <a:pPr algn="ctr"/>
            <a:r>
              <a:rPr lang="ru-RU" dirty="0"/>
              <a:t/>
            </a:r>
            <a:br>
              <a:rPr lang="ru-RU" dirty="0"/>
            </a:br>
            <a:endParaRPr lang="ru-RU" dirty="0"/>
          </a:p>
        </p:txBody>
      </p:sp>
    </p:spTree>
    <p:extLst>
      <p:ext uri="{BB962C8B-B14F-4D97-AF65-F5344CB8AC3E}">
        <p14:creationId xmlns:p14="http://schemas.microsoft.com/office/powerpoint/2010/main" val="321538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653143" y="548640"/>
            <a:ext cx="11260183" cy="4031873"/>
          </a:xfrm>
          <a:prstGeom prst="rect">
            <a:avLst/>
          </a:prstGeom>
        </p:spPr>
        <p:txBody>
          <a:bodyPr wrap="square">
            <a:spAutoFit/>
          </a:bodyPr>
          <a:lstStyle/>
          <a:p>
            <a:pPr algn="just"/>
            <a:r>
              <a:rPr lang="ru-RU" sz="3200" b="1" dirty="0" smtClean="0">
                <a:solidFill>
                  <a:srgbClr val="C00000"/>
                </a:solidFill>
              </a:rPr>
              <a:t>2. Из</a:t>
            </a:r>
            <a:r>
              <a:rPr lang="ru-RU" sz="3200" b="1" dirty="0">
                <a:solidFill>
                  <a:srgbClr val="C00000"/>
                </a:solidFill>
              </a:rPr>
              <a:t> предложений 14-17 выпишите слово, в котором правописание приставки определяется её лексическим значением. </a:t>
            </a:r>
            <a:endParaRPr lang="ru-RU" sz="3200" b="1" dirty="0" smtClean="0">
              <a:solidFill>
                <a:srgbClr val="C00000"/>
              </a:solidFill>
            </a:endParaRPr>
          </a:p>
          <a:p>
            <a:pPr algn="just"/>
            <a:r>
              <a:rPr lang="ru-RU" sz="3200" b="1" dirty="0" smtClean="0"/>
              <a:t> </a:t>
            </a:r>
            <a:r>
              <a:rPr lang="ru-RU" sz="3200" dirty="0"/>
              <a:t>(14)На шею ему нетрудно накинуть лёгкую петельку. (15)В неволе весёлые бурундуки приживаются быстро. (16)Их можно держать в большой клетке, кормить орехами, семенами. (17)Они очень весело гоняются друг за дружкой по клетке, и на их весёлые игры и схватки приятно любоваться.</a:t>
            </a:r>
          </a:p>
        </p:txBody>
      </p:sp>
    </p:spTree>
    <p:extLst>
      <p:ext uri="{BB962C8B-B14F-4D97-AF65-F5344CB8AC3E}">
        <p14:creationId xmlns:p14="http://schemas.microsoft.com/office/powerpoint/2010/main" val="34596497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365759" y="235131"/>
            <a:ext cx="11691257" cy="4832092"/>
          </a:xfrm>
          <a:prstGeom prst="rect">
            <a:avLst/>
          </a:prstGeom>
        </p:spPr>
        <p:txBody>
          <a:bodyPr wrap="square">
            <a:spAutoFit/>
          </a:bodyPr>
          <a:lstStyle/>
          <a:p>
            <a:endParaRPr lang="ru-RU" sz="2800" b="1" dirty="0" smtClean="0">
              <a:latin typeface="Times New Roman" panose="02020603050405020304" pitchFamily="18" charset="0"/>
              <a:cs typeface="Times New Roman" panose="02020603050405020304" pitchFamily="18" charset="0"/>
            </a:endParaRPr>
          </a:p>
          <a:p>
            <a:r>
              <a:rPr lang="ru-RU" sz="2800" b="1" dirty="0" smtClean="0">
                <a:solidFill>
                  <a:srgbClr val="C00000"/>
                </a:solidFill>
                <a:latin typeface="Times New Roman" panose="02020603050405020304" pitchFamily="18" charset="0"/>
                <a:cs typeface="Times New Roman" panose="02020603050405020304" pitchFamily="18" charset="0"/>
              </a:rPr>
              <a:t>3. Из </a:t>
            </a:r>
            <a:r>
              <a:rPr lang="ru-RU" sz="2800" b="1" dirty="0">
                <a:solidFill>
                  <a:srgbClr val="C00000"/>
                </a:solidFill>
                <a:latin typeface="Times New Roman" panose="02020603050405020304" pitchFamily="18" charset="0"/>
                <a:cs typeface="Times New Roman" panose="02020603050405020304" pitchFamily="18" charset="0"/>
              </a:rPr>
              <a:t>предложений 19-24 выпишите слово, в котором правописание приставки определяется ее значением – «присоединение</a:t>
            </a:r>
            <a:r>
              <a:rPr lang="ru-RU" sz="2800" b="1" dirty="0" smtClean="0">
                <a:solidFill>
                  <a:srgbClr val="C00000"/>
                </a:solidFill>
                <a:latin typeface="Times New Roman" panose="02020603050405020304" pitchFamily="18" charset="0"/>
                <a:cs typeface="Times New Roman" panose="02020603050405020304" pitchFamily="18" charset="0"/>
              </a:rPr>
              <a:t>».</a:t>
            </a:r>
          </a:p>
          <a:p>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(19) Прошла неделя, а может быть, и две. (20) Опять отправились дед с внуком в лес. (21) Подошли они к садовому питомнику. (22) Глядит дед и глазам не верит: щеколда у калитки привинчена, петли салом смазаны, а сама калитка синей краской покрашена. Сияет, как небо в мае месяце.</a:t>
            </a:r>
          </a:p>
          <a:p>
            <a:r>
              <a:rPr lang="ru-RU" sz="2800" dirty="0">
                <a:latin typeface="Times New Roman" panose="02020603050405020304" pitchFamily="18" charset="0"/>
                <a:cs typeface="Times New Roman" panose="02020603050405020304" pitchFamily="18" charset="0"/>
              </a:rPr>
              <a:t>- (23) </a:t>
            </a:r>
            <a:r>
              <a:rPr lang="ru-RU" sz="2800" dirty="0" smtClean="0">
                <a:latin typeface="Times New Roman" panose="02020603050405020304" pitchFamily="18" charset="0"/>
                <a:cs typeface="Times New Roman" panose="02020603050405020304" pitchFamily="18" charset="0"/>
              </a:rPr>
              <a:t>Алёша</a:t>
            </a:r>
            <a:r>
              <a:rPr lang="ru-RU" sz="2800" dirty="0">
                <a:latin typeface="Times New Roman" panose="02020603050405020304" pitchFamily="18" charset="0"/>
                <a:cs typeface="Times New Roman" panose="02020603050405020304" pitchFamily="18" charset="0"/>
              </a:rPr>
              <a:t>, ты погляди, - указывает дед, - никак, у чужой калитки родня появилась.</a:t>
            </a:r>
          </a:p>
          <a:p>
            <a:r>
              <a:rPr lang="ru-RU" sz="2800" dirty="0">
                <a:latin typeface="Times New Roman" panose="02020603050405020304" pitchFamily="18" charset="0"/>
                <a:cs typeface="Times New Roman" panose="02020603050405020304" pitchFamily="18" charset="0"/>
              </a:rPr>
              <a:t>- (24) Наверно, - отвечает </a:t>
            </a:r>
            <a:r>
              <a:rPr lang="ru-RU" sz="2800" dirty="0" smtClean="0">
                <a:latin typeface="Times New Roman" panose="02020603050405020304" pitchFamily="18" charset="0"/>
                <a:cs typeface="Times New Roman" panose="02020603050405020304" pitchFamily="18" charset="0"/>
              </a:rPr>
              <a:t>Алёша </a:t>
            </a:r>
            <a:r>
              <a:rPr lang="ru-RU" sz="2800" dirty="0">
                <a:latin typeface="Times New Roman" panose="02020603050405020304" pitchFamily="18" charset="0"/>
                <a:cs typeface="Times New Roman" panose="02020603050405020304" pitchFamily="18" charset="0"/>
              </a:rPr>
              <a:t>и дальше </a:t>
            </a:r>
            <a:r>
              <a:rPr lang="ru-RU" sz="2800" dirty="0" smtClean="0">
                <a:latin typeface="Times New Roman" panose="02020603050405020304" pitchFamily="18" charset="0"/>
                <a:cs typeface="Times New Roman" panose="02020603050405020304" pitchFamily="18" charset="0"/>
              </a:rPr>
              <a:t>идёт</a:t>
            </a:r>
            <a:r>
              <a:rPr lang="ru-RU" sz="2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709637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235131" y="567384"/>
            <a:ext cx="11956869" cy="5130764"/>
          </a:xfrm>
          <a:prstGeom prst="rect">
            <a:avLst/>
          </a:prstGeom>
        </p:spPr>
        <p:txBody>
          <a:bodyPr wrap="square">
            <a:spAutoFit/>
          </a:bodyPr>
          <a:lstStyle/>
          <a:p>
            <a:pPr>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b="1"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4. </a:t>
            </a:r>
            <a:r>
              <a:rPr lang="ru-RU" sz="24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Из предложений 14-18 выпишите слово, в котором правописание приставки определяется правилом: «В приставках, оканчивающихся на -З и -С, перед звонкими согласными пишется З, перед согласными -С</a:t>
            </a:r>
            <a:r>
              <a:rPr lang="ru-RU" sz="2400" b="1"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07000"/>
              </a:lnSpc>
              <a:spcAft>
                <a:spcPts val="0"/>
              </a:spcAft>
            </a:pP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(14) Но этот хорошо обдуманный план неожиданно лопнул: как только приспособление достигло дна, собака сделала попытку схватиться за него, но, потеряв равновесие, свалилась грязь. (15) Мысль, что он ухудшил положение дела, что Жучку можно было еще спасти и теперь он сам виноват в том, что она погибнет, заставляет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Тёму </a:t>
            </a:r>
            <a:r>
              <a:rPr lang="ru-RU" sz="2400" dirty="0">
                <a:latin typeface="Times New Roman" panose="02020603050405020304" pitchFamily="18" charset="0"/>
                <a:ea typeface="Calibri" panose="020F0502020204030204" pitchFamily="34" charset="0"/>
                <a:cs typeface="Times New Roman" panose="02020603050405020304" pitchFamily="18" charset="0"/>
              </a:rPr>
              <a:t>решиться на выполнение второй части сна-самому спуститься в колодец.  (16) Он привязывает веревку к одной из стоек, поддерживающих перекладину, и лезет в колодец. (17) Он сознает только одно: времени терять нельзя ни секунды. (18) На мгновенье в душу закрадывается страх, как бы не задохнуться, но он вспоминает, что Жучка сидит там уже целые сутки. </a:t>
            </a:r>
          </a:p>
        </p:txBody>
      </p:sp>
    </p:spTree>
    <p:extLst>
      <p:ext uri="{BB962C8B-B14F-4D97-AF65-F5344CB8AC3E}">
        <p14:creationId xmlns:p14="http://schemas.microsoft.com/office/powerpoint/2010/main" val="1307827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444137" y="770710"/>
            <a:ext cx="11508377" cy="4407360"/>
          </a:xfrm>
          <a:prstGeom prst="rect">
            <a:avLst/>
          </a:prstGeom>
        </p:spPr>
        <p:txBody>
          <a:bodyPr wrap="square">
            <a:spAutoFit/>
          </a:bodyPr>
          <a:lstStyle/>
          <a:p>
            <a:pPr lvl="0" indent="273050">
              <a:spcBef>
                <a:spcPct val="20000"/>
              </a:spcBef>
            </a:pPr>
            <a:r>
              <a:rPr lang="ru-RU" sz="3200" dirty="0" smtClean="0">
                <a:solidFill>
                  <a:srgbClr val="C00000"/>
                </a:solidFill>
                <a:latin typeface="Times New Roman" panose="02020603050405020304" pitchFamily="18" charset="0"/>
                <a:cs typeface="Times New Roman" panose="02020603050405020304" pitchFamily="18" charset="0"/>
              </a:rPr>
              <a:t>5. Из </a:t>
            </a:r>
            <a:r>
              <a:rPr lang="ru-RU" sz="3200" dirty="0">
                <a:solidFill>
                  <a:srgbClr val="C00000"/>
                </a:solidFill>
                <a:latin typeface="Times New Roman" panose="02020603050405020304" pitchFamily="18" charset="0"/>
                <a:cs typeface="Times New Roman" panose="02020603050405020304" pitchFamily="18" charset="0"/>
              </a:rPr>
              <a:t>предложений 7-8 выпишите слово, в котором правописание </a:t>
            </a:r>
            <a:r>
              <a:rPr lang="ru-RU" sz="3200" b="1" dirty="0">
                <a:solidFill>
                  <a:srgbClr val="C00000"/>
                </a:solidFill>
                <a:latin typeface="Times New Roman" panose="02020603050405020304" pitchFamily="18" charset="0"/>
                <a:cs typeface="Times New Roman" panose="02020603050405020304" pitchFamily="18" charset="0"/>
              </a:rPr>
              <a:t>приставки</a:t>
            </a:r>
            <a:r>
              <a:rPr lang="ru-RU" sz="3200" dirty="0">
                <a:solidFill>
                  <a:srgbClr val="C00000"/>
                </a:solidFill>
                <a:latin typeface="Times New Roman" panose="02020603050405020304" pitchFamily="18" charset="0"/>
                <a:cs typeface="Times New Roman" panose="02020603050405020304" pitchFamily="18" charset="0"/>
              </a:rPr>
              <a:t> определяется её значением – «неполное действие</a:t>
            </a:r>
            <a:r>
              <a:rPr lang="ru-RU" sz="3200" dirty="0" smtClean="0">
                <a:solidFill>
                  <a:srgbClr val="C00000"/>
                </a:solidFill>
                <a:latin typeface="Times New Roman" panose="02020603050405020304" pitchFamily="18" charset="0"/>
                <a:cs typeface="Times New Roman" panose="02020603050405020304" pitchFamily="18" charset="0"/>
              </a:rPr>
              <a:t>».</a:t>
            </a:r>
            <a:r>
              <a:rPr lang="ru-RU" sz="3200" i="1" dirty="0">
                <a:solidFill>
                  <a:srgbClr val="C00000"/>
                </a:solidFill>
                <a:latin typeface="Times New Roman" panose="02020603050405020304" pitchFamily="18" charset="0"/>
                <a:cs typeface="Times New Roman" panose="02020603050405020304" pitchFamily="18" charset="0"/>
              </a:rPr>
              <a:t/>
            </a:r>
            <a:br>
              <a:rPr lang="ru-RU" sz="3200" i="1" dirty="0">
                <a:solidFill>
                  <a:srgbClr val="C00000"/>
                </a:solidFill>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(7)Чёрной Спинкой </a:t>
            </a:r>
            <a:r>
              <a:rPr lang="ru-RU" sz="3200" dirty="0" smtClean="0">
                <a:latin typeface="Times New Roman" panose="02020603050405020304" pitchFamily="18" charset="0"/>
                <a:cs typeface="Times New Roman" panose="02020603050405020304" pitchFamily="18" charset="0"/>
              </a:rPr>
              <a:t>он  </a:t>
            </a:r>
            <a:r>
              <a:rPr lang="ru-RU" sz="3200" dirty="0">
                <a:latin typeface="Times New Roman" panose="02020603050405020304" pitchFamily="18" charset="0"/>
                <a:cs typeface="Times New Roman" panose="02020603050405020304" pitchFamily="18" charset="0"/>
              </a:rPr>
              <a:t>называл раненую чайку, которую нашёл прошлым летом на озере, возле </a:t>
            </a:r>
            <a:r>
              <a:rPr lang="ru-RU" sz="3200" dirty="0" smtClean="0">
                <a:latin typeface="Times New Roman" panose="02020603050405020304" pitchFamily="18" charset="0"/>
                <a:cs typeface="Times New Roman" panose="02020603050405020304" pitchFamily="18" charset="0"/>
              </a:rPr>
              <a:t>лагеря</a:t>
            </a:r>
            <a:r>
              <a:rPr lang="ru-RU" sz="3200" dirty="0">
                <a:latin typeface="Times New Roman" panose="02020603050405020304" pitchFamily="18" charset="0"/>
                <a:cs typeface="Times New Roman" panose="02020603050405020304" pitchFamily="18" charset="0"/>
              </a:rPr>
              <a:t>, прикормил, приручил и всю зиму лечил.</a:t>
            </a:r>
          </a:p>
          <a:p>
            <a:pPr lvl="0" indent="273050" algn="just">
              <a:spcBef>
                <a:spcPct val="20000"/>
              </a:spcBef>
            </a:pPr>
            <a:r>
              <a:rPr lang="ru-RU" sz="3200" dirty="0">
                <a:latin typeface="Times New Roman" panose="02020603050405020304" pitchFamily="18" charset="0"/>
                <a:cs typeface="Times New Roman" panose="02020603050405020304" pitchFamily="18" charset="0"/>
              </a:rPr>
              <a:t>(8) – </a:t>
            </a:r>
            <a:r>
              <a:rPr lang="ru-RU" sz="3200" dirty="0" smtClean="0">
                <a:latin typeface="Times New Roman" panose="02020603050405020304" pitchFamily="18" charset="0"/>
                <a:cs typeface="Times New Roman" panose="02020603050405020304" pitchFamily="18" charset="0"/>
              </a:rPr>
              <a:t>Она </a:t>
            </a:r>
            <a:r>
              <a:rPr lang="ru-RU" sz="3200" dirty="0">
                <a:latin typeface="Times New Roman" panose="02020603050405020304" pitchFamily="18" charset="0"/>
                <a:cs typeface="Times New Roman" panose="02020603050405020304" pitchFamily="18" charset="0"/>
              </a:rPr>
              <a:t>была на кухне, – привстав, ответил отец и двинулся навстречу Кольке с </a:t>
            </a:r>
            <a:r>
              <a:rPr lang="ru-RU" sz="3200" dirty="0" smtClean="0">
                <a:latin typeface="Times New Roman" panose="02020603050405020304" pitchFamily="18" charset="0"/>
                <a:cs typeface="Times New Roman" panose="02020603050405020304" pitchFamily="18" charset="0"/>
              </a:rPr>
              <a:t>распростёртыми </a:t>
            </a:r>
            <a:r>
              <a:rPr lang="ru-RU" sz="3200" dirty="0">
                <a:latin typeface="Times New Roman" panose="02020603050405020304" pitchFamily="18" charset="0"/>
                <a:cs typeface="Times New Roman" panose="02020603050405020304" pitchFamily="18" charset="0"/>
              </a:rPr>
              <a:t>объятиями.</a:t>
            </a:r>
          </a:p>
          <a:p>
            <a:endParaRPr lang="ru-RU" dirty="0"/>
          </a:p>
        </p:txBody>
      </p:sp>
    </p:spTree>
    <p:extLst>
      <p:ext uri="{BB962C8B-B14F-4D97-AF65-F5344CB8AC3E}">
        <p14:creationId xmlns:p14="http://schemas.microsoft.com/office/powerpoint/2010/main" val="3673568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339634" y="666206"/>
            <a:ext cx="11612880" cy="3711785"/>
          </a:xfrm>
          <a:prstGeom prst="rect">
            <a:avLst/>
          </a:prstGeom>
        </p:spPr>
        <p:txBody>
          <a:bodyPr wrap="square">
            <a:spAutoFit/>
          </a:bodyPr>
          <a:lstStyle/>
          <a:p>
            <a:pPr lvl="0" indent="273050">
              <a:spcBef>
                <a:spcPct val="20000"/>
              </a:spcBef>
            </a:pPr>
            <a:r>
              <a:rPr kumimoji="0" lang="ru-RU" sz="2800" b="0" u="none" strike="noStrike" kern="0" cap="none" spc="0" normalizeH="0" baseline="0" noProof="0" dirty="0" smtClean="0">
                <a:ln>
                  <a:noFill/>
                </a:ln>
                <a:solidFill>
                  <a:srgbClr val="C00000"/>
                </a:solidFill>
                <a:effectLst/>
                <a:uLnTx/>
                <a:uFillTx/>
                <a:latin typeface="Times New Roman" panose="02020603050405020304" pitchFamily="18" charset="0"/>
                <a:ea typeface="+mj-ea"/>
                <a:cs typeface="Times New Roman" panose="02020603050405020304" pitchFamily="18" charset="0"/>
              </a:rPr>
              <a:t>6. Из предложений 23-28 выпишите слово, в котором правописание согласной в </a:t>
            </a:r>
            <a:r>
              <a:rPr kumimoji="0" lang="ru-RU" sz="2800" b="1" u="none" strike="noStrike" kern="0" cap="none" spc="0" normalizeH="0" baseline="0" noProof="0" dirty="0" smtClean="0">
                <a:ln>
                  <a:noFill/>
                </a:ln>
                <a:solidFill>
                  <a:srgbClr val="C00000"/>
                </a:solidFill>
                <a:effectLst/>
                <a:uLnTx/>
                <a:uFillTx/>
                <a:latin typeface="Times New Roman" panose="02020603050405020304" pitchFamily="18" charset="0"/>
                <a:ea typeface="+mj-ea"/>
                <a:cs typeface="Times New Roman" panose="02020603050405020304" pitchFamily="18" charset="0"/>
              </a:rPr>
              <a:t>приставке</a:t>
            </a:r>
            <a:r>
              <a:rPr kumimoji="0" lang="ru-RU" sz="2800" b="0" u="none" strike="noStrike" kern="0" cap="none" spc="0" normalizeH="0" baseline="0" noProof="0" dirty="0" smtClean="0">
                <a:ln>
                  <a:noFill/>
                </a:ln>
                <a:solidFill>
                  <a:srgbClr val="C00000"/>
                </a:solidFill>
                <a:effectLst/>
                <a:uLnTx/>
                <a:uFillTx/>
                <a:latin typeface="Times New Roman" panose="02020603050405020304" pitchFamily="18" charset="0"/>
                <a:ea typeface="+mj-ea"/>
                <a:cs typeface="Times New Roman" panose="02020603050405020304" pitchFamily="18" charset="0"/>
              </a:rPr>
              <a:t> зависит от последующего согласного звука.</a:t>
            </a:r>
            <a:r>
              <a:rPr lang="ru-RU" sz="2800" dirty="0">
                <a:solidFill>
                  <a:srgbClr val="45008A"/>
                </a:solidFill>
                <a:latin typeface="Times New Roman" panose="02020603050405020304" pitchFamily="18" charset="0"/>
                <a:cs typeface="Times New Roman" panose="02020603050405020304" pitchFamily="18" charset="0"/>
              </a:rPr>
              <a:t> </a:t>
            </a:r>
            <a:endParaRPr lang="ru-RU" sz="2800" dirty="0" smtClean="0">
              <a:solidFill>
                <a:srgbClr val="45008A"/>
              </a:solidFill>
              <a:latin typeface="Times New Roman" panose="02020603050405020304" pitchFamily="18" charset="0"/>
              <a:cs typeface="Times New Roman" panose="02020603050405020304" pitchFamily="18" charset="0"/>
            </a:endParaRPr>
          </a:p>
          <a:p>
            <a:pPr lvl="0" indent="273050">
              <a:spcBef>
                <a:spcPct val="20000"/>
              </a:spcBef>
            </a:pPr>
            <a:endParaRPr lang="ru-RU" sz="2800" dirty="0">
              <a:solidFill>
                <a:srgbClr val="45008A"/>
              </a:solidFill>
              <a:latin typeface="Times New Roman" panose="02020603050405020304" pitchFamily="18" charset="0"/>
              <a:cs typeface="Times New Roman" panose="02020603050405020304" pitchFamily="18" charset="0"/>
            </a:endParaRPr>
          </a:p>
          <a:p>
            <a:pPr lvl="0" indent="273050">
              <a:spcBef>
                <a:spcPct val="20000"/>
              </a:spcBef>
            </a:pPr>
            <a:r>
              <a:rPr lang="ru-RU" sz="28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23)Но Котька стал замечать: с того дня Юрку словно подменили. (24)Воды он теперь прямо-таки боялся. (25)Пополоскался возле берега, размялся –  и всё. (26)А плавать – ни за что</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27)Котька видел: с другом неладно. (28)И так, и этак к нему подступал – всё без толку.</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2800" b="0" u="none" strike="noStrike" kern="0" cap="none" spc="0" normalizeH="0" baseline="0" noProof="0" dirty="0" smtClean="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06826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483327" y="914400"/>
            <a:ext cx="11390810" cy="4031873"/>
          </a:xfrm>
          <a:prstGeom prst="rect">
            <a:avLst/>
          </a:prstGeom>
        </p:spPr>
        <p:txBody>
          <a:bodyPr wrap="square">
            <a:spAutoFit/>
          </a:bodyPr>
          <a:lstStyle/>
          <a:p>
            <a:pPr algn="just"/>
            <a:r>
              <a:rPr lang="ru-RU" sz="3200" b="1" dirty="0" smtClean="0">
                <a:solidFill>
                  <a:srgbClr val="C00000"/>
                </a:solidFill>
                <a:latin typeface="Times New Roman" panose="02020603050405020304" pitchFamily="18" charset="0"/>
                <a:cs typeface="Times New Roman" panose="02020603050405020304" pitchFamily="18" charset="0"/>
              </a:rPr>
              <a:t>7. Из</a:t>
            </a:r>
            <a:r>
              <a:rPr lang="ru-RU" sz="3200" b="1" dirty="0">
                <a:solidFill>
                  <a:srgbClr val="C00000"/>
                </a:solidFill>
                <a:latin typeface="Times New Roman" panose="02020603050405020304" pitchFamily="18" charset="0"/>
                <a:cs typeface="Times New Roman" panose="02020603050405020304" pitchFamily="18" charset="0"/>
              </a:rPr>
              <a:t> предложений 6-8 выпишите слово, правописание согласного на конце приставки зависит от звонкости/глухости следующего согласного</a:t>
            </a:r>
            <a:r>
              <a:rPr lang="ru-RU" sz="3200" dirty="0">
                <a:solidFill>
                  <a:srgbClr val="C00000"/>
                </a:solidFill>
                <a:latin typeface="Times New Roman" panose="02020603050405020304" pitchFamily="18" charset="0"/>
                <a:cs typeface="Times New Roman" panose="02020603050405020304" pitchFamily="18" charset="0"/>
              </a:rPr>
              <a:t>. </a:t>
            </a:r>
            <a:endParaRPr lang="ru-RU" sz="3200" dirty="0" smtClean="0">
              <a:solidFill>
                <a:srgbClr val="C00000"/>
              </a:solidFill>
              <a:latin typeface="Times New Roman" panose="02020603050405020304" pitchFamily="18" charset="0"/>
              <a:cs typeface="Times New Roman" panose="02020603050405020304" pitchFamily="18" charset="0"/>
            </a:endParaRPr>
          </a:p>
          <a:p>
            <a:pPr algn="just"/>
            <a:endParaRPr lang="ru-RU" sz="3200" dirty="0" smtClean="0">
              <a:latin typeface="Times New Roman" panose="02020603050405020304" pitchFamily="18" charset="0"/>
              <a:cs typeface="Times New Roman" panose="02020603050405020304" pitchFamily="18" charset="0"/>
            </a:endParaRPr>
          </a:p>
          <a:p>
            <a:pPr algn="just"/>
            <a:r>
              <a:rPr lang="ru-RU" sz="3200" dirty="0" smtClean="0">
                <a:latin typeface="Times New Roman" panose="02020603050405020304" pitchFamily="18" charset="0"/>
                <a:cs typeface="Times New Roman" panose="02020603050405020304" pitchFamily="18" charset="0"/>
              </a:rPr>
              <a:t>(</a:t>
            </a:r>
            <a:r>
              <a:rPr lang="ru-RU" sz="3200" dirty="0">
                <a:latin typeface="Times New Roman" panose="02020603050405020304" pitchFamily="18" charset="0"/>
                <a:cs typeface="Times New Roman" panose="02020603050405020304" pitchFamily="18" charset="0"/>
              </a:rPr>
              <a:t>6)Пригонят рыбёшку к берегу на отмель - и пошла потеха! (7)Наглотаются рыбы до отвала, а чего сразу не могут съесть - прячут в свои </a:t>
            </a:r>
            <a:r>
              <a:rPr lang="ru-RU" sz="3200" dirty="0" err="1">
                <a:latin typeface="Times New Roman" panose="02020603050405020304" pitchFamily="18" charset="0"/>
                <a:cs typeface="Times New Roman" panose="02020603050405020304" pitchFamily="18" charset="0"/>
              </a:rPr>
              <a:t>подклювные</a:t>
            </a:r>
            <a:r>
              <a:rPr lang="ru-RU" sz="3200" dirty="0">
                <a:latin typeface="Times New Roman" panose="02020603050405020304" pitchFamily="18" charset="0"/>
                <a:cs typeface="Times New Roman" panose="02020603050405020304" pitchFamily="18" charset="0"/>
              </a:rPr>
              <a:t> мешки. (8)Мешки эти у них растягиваются, как резиновые.</a:t>
            </a:r>
          </a:p>
        </p:txBody>
      </p:sp>
    </p:spTree>
    <p:extLst>
      <p:ext uri="{BB962C8B-B14F-4D97-AF65-F5344CB8AC3E}">
        <p14:creationId xmlns:p14="http://schemas.microsoft.com/office/powerpoint/2010/main" val="1616472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535577" y="457200"/>
            <a:ext cx="11656423" cy="4401205"/>
          </a:xfrm>
          <a:prstGeom prst="rect">
            <a:avLst/>
          </a:prstGeom>
        </p:spPr>
        <p:txBody>
          <a:bodyPr wrap="square">
            <a:spAutoFit/>
          </a:bodyPr>
          <a:lstStyle/>
          <a:p>
            <a:r>
              <a:rPr lang="ru-RU" sz="2800" b="1" dirty="0" smtClean="0">
                <a:solidFill>
                  <a:srgbClr val="C00000"/>
                </a:solidFill>
                <a:latin typeface="Times New Roman" panose="02020603050405020304" pitchFamily="18" charset="0"/>
                <a:cs typeface="Times New Roman" panose="02020603050405020304" pitchFamily="18" charset="0"/>
              </a:rPr>
              <a:t>8. Из предложений 29-30 выпишите слово, правописание приставки в котором определяется её значением «присоединение».</a:t>
            </a:r>
            <a:r>
              <a:rPr lang="ru-RU" sz="2800" dirty="0" smtClean="0">
                <a:solidFill>
                  <a:srgbClr val="C00000"/>
                </a:solidFill>
                <a:latin typeface="Times New Roman" panose="02020603050405020304" pitchFamily="18" charset="0"/>
                <a:cs typeface="Times New Roman" panose="02020603050405020304" pitchFamily="18" charset="0"/>
              </a:rPr>
              <a:t> </a:t>
            </a:r>
          </a:p>
          <a:p>
            <a:endParaRPr lang="ru-RU" sz="2800" dirty="0" smtClean="0">
              <a:solidFill>
                <a:srgbClr val="C00000"/>
              </a:solidFill>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(29) На стук в дверь вышел молодой краснощёкий мужик, одетый несколько необычно: немецкого покроя камзол и франтоватый парик были под стать иностранной пристройке дома, а холщовые порты, заправленные в нечищеные сапоги, вызывали твёрдую уверенность в том, что никакая сила не может выбить из мужика русский дух. (30) Он хмуро окинул Никиту взглядом, словно раздумывая, сразу ли захлопнуть дверь или выслушать пришедшего.</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3892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5" name="Прямоугольник 4"/>
          <p:cNvSpPr/>
          <p:nvPr/>
        </p:nvSpPr>
        <p:spPr>
          <a:xfrm>
            <a:off x="248194" y="653143"/>
            <a:ext cx="11821886" cy="5693866"/>
          </a:xfrm>
          <a:prstGeom prst="rect">
            <a:avLst/>
          </a:prstGeom>
        </p:spPr>
        <p:txBody>
          <a:bodyPr wrap="square">
            <a:spAutoFit/>
          </a:bodyPr>
          <a:lstStyle/>
          <a:p>
            <a:r>
              <a:rPr lang="ru-RU" sz="2800" dirty="0" smtClean="0">
                <a:solidFill>
                  <a:srgbClr val="C00000"/>
                </a:solidFill>
                <a:latin typeface="Times New Roman" panose="02020603050405020304" pitchFamily="18" charset="0"/>
                <a:cs typeface="Times New Roman" panose="02020603050405020304" pitchFamily="18" charset="0"/>
              </a:rPr>
              <a:t>9. Из </a:t>
            </a:r>
            <a:r>
              <a:rPr lang="ru-RU" sz="2800" dirty="0">
                <a:solidFill>
                  <a:srgbClr val="C00000"/>
                </a:solidFill>
                <a:latin typeface="Times New Roman" panose="02020603050405020304" pitchFamily="18" charset="0"/>
                <a:cs typeface="Times New Roman" panose="02020603050405020304" pitchFamily="18" charset="0"/>
              </a:rPr>
              <a:t>предложений 4-8 выпишите слово, в котором правописание </a:t>
            </a:r>
            <a:r>
              <a:rPr lang="ru-RU" sz="2800" b="1" dirty="0">
                <a:solidFill>
                  <a:srgbClr val="C00000"/>
                </a:solidFill>
                <a:latin typeface="Times New Roman" panose="02020603050405020304" pitchFamily="18" charset="0"/>
                <a:cs typeface="Times New Roman" panose="02020603050405020304" pitchFamily="18" charset="0"/>
              </a:rPr>
              <a:t>приставки</a:t>
            </a:r>
            <a:r>
              <a:rPr lang="ru-RU" sz="2800" dirty="0">
                <a:solidFill>
                  <a:srgbClr val="C00000"/>
                </a:solidFill>
                <a:latin typeface="Times New Roman" panose="02020603050405020304" pitchFamily="18" charset="0"/>
                <a:cs typeface="Times New Roman" panose="02020603050405020304" pitchFamily="18" charset="0"/>
              </a:rPr>
              <a:t> определяется её    значением – «неполное действие</a:t>
            </a:r>
            <a:r>
              <a:rPr lang="ru-RU" sz="2800" dirty="0" smtClean="0">
                <a:solidFill>
                  <a:srgbClr val="C00000"/>
                </a:solidFill>
                <a:latin typeface="Times New Roman" panose="02020603050405020304" pitchFamily="18" charset="0"/>
                <a:cs typeface="Times New Roman" panose="02020603050405020304" pitchFamily="18" charset="0"/>
              </a:rPr>
              <a:t>».</a:t>
            </a:r>
          </a:p>
          <a:p>
            <a:endParaRPr lang="ru-RU" sz="2800" i="1" dirty="0" smtClean="0">
              <a:solidFill>
                <a:srgbClr val="C00000"/>
              </a:solidFill>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(4)Племянник приехал к нему в гости из города. (5)Человек он страшно говорливый, всему удивляется, всем восхищается и норовит обязательно выстрелить. (6)Это всегда так: </a:t>
            </a:r>
            <a:r>
              <a:rPr lang="ru-RU" sz="2800" dirty="0" smtClean="0">
                <a:latin typeface="Times New Roman" panose="02020603050405020304" pitchFamily="18" charset="0"/>
                <a:cs typeface="Times New Roman" panose="02020603050405020304" pitchFamily="18" charset="0"/>
              </a:rPr>
              <a:t>попало </a:t>
            </a:r>
            <a:r>
              <a:rPr lang="ru-RU" sz="2800" dirty="0">
                <a:latin typeface="Times New Roman" panose="02020603050405020304" pitchFamily="18" charset="0"/>
                <a:cs typeface="Times New Roman" panose="02020603050405020304" pitchFamily="18" charset="0"/>
              </a:rPr>
              <a:t>ружьё в руки горожанина, да ещё такого, который на охоте не бывал, – ну, берегись, малые птахи, берегись, галки и </a:t>
            </a:r>
            <a:r>
              <a:rPr lang="ru-RU" sz="2800" dirty="0" smtClean="0">
                <a:latin typeface="Times New Roman" panose="02020603050405020304" pitchFamily="18" charset="0"/>
                <a:cs typeface="Times New Roman" panose="02020603050405020304" pitchFamily="18" charset="0"/>
              </a:rPr>
              <a:t>вороны</a:t>
            </a:r>
            <a:r>
              <a:rPr lang="ru-RU" sz="2800" dirty="0">
                <a:latin typeface="Times New Roman" panose="02020603050405020304" pitchFamily="18" charset="0"/>
                <a:cs typeface="Times New Roman" panose="02020603050405020304" pitchFamily="18" charset="0"/>
              </a:rPr>
              <a:t>, – прибыл погубитель. (7)Дичи-то ему не добыть, а тех птиц и зверушек, что сами на мушку садятся, такой охотник очень любит подшибить. (8)Да ещё сфотографируется с </a:t>
            </a:r>
            <a:r>
              <a:rPr lang="ru-RU" sz="2800" dirty="0" smtClean="0">
                <a:latin typeface="Times New Roman" panose="02020603050405020304" pitchFamily="18" charset="0"/>
                <a:cs typeface="Times New Roman" panose="02020603050405020304" pitchFamily="18" charset="0"/>
              </a:rPr>
              <a:t>дятлом </a:t>
            </a:r>
            <a:r>
              <a:rPr lang="ru-RU" sz="2800" dirty="0">
                <a:latin typeface="Times New Roman" panose="02020603050405020304" pitchFamily="18" charset="0"/>
                <a:cs typeface="Times New Roman" panose="02020603050405020304" pitchFamily="18" charset="0"/>
              </a:rPr>
              <a:t>или галкой, приподняв её двумя пальцами и улыбаясь, – это на потеху родным деткам: вот, мол, какой ваш папа </a:t>
            </a:r>
            <a:r>
              <a:rPr lang="ru-RU" sz="2800" dirty="0" smtClean="0">
                <a:latin typeface="Times New Roman" panose="02020603050405020304" pitchFamily="18" charset="0"/>
                <a:cs typeface="Times New Roman" panose="02020603050405020304" pitchFamily="18" charset="0"/>
              </a:rPr>
              <a:t>невиданно </a:t>
            </a:r>
            <a:r>
              <a:rPr lang="ru-RU" sz="2800" dirty="0">
                <a:latin typeface="Times New Roman" panose="02020603050405020304" pitchFamily="18" charset="0"/>
                <a:cs typeface="Times New Roman" panose="02020603050405020304" pitchFamily="18" charset="0"/>
              </a:rPr>
              <a:t>меткий стрелок</a:t>
            </a:r>
            <a:r>
              <a:rPr lang="ru-RU"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6303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182880" y="1580606"/>
            <a:ext cx="11377749" cy="3988784"/>
          </a:xfrm>
          <a:prstGeom prst="rect">
            <a:avLst/>
          </a:prstGeom>
        </p:spPr>
        <p:txBody>
          <a:bodyPr wrap="square">
            <a:spAutoFit/>
          </a:bodyPr>
          <a:lstStyle/>
          <a:p>
            <a:r>
              <a:rPr lang="ru-RU" sz="2800" dirty="0" smtClean="0">
                <a:solidFill>
                  <a:srgbClr val="C00000"/>
                </a:solidFill>
                <a:latin typeface="Times New Roman" panose="02020603050405020304" pitchFamily="18" charset="0"/>
                <a:cs typeface="Times New Roman" panose="02020603050405020304" pitchFamily="18" charset="0"/>
              </a:rPr>
              <a:t>10. Из </a:t>
            </a:r>
            <a:r>
              <a:rPr lang="ru-RU" sz="2800" dirty="0">
                <a:solidFill>
                  <a:srgbClr val="C00000"/>
                </a:solidFill>
                <a:latin typeface="Times New Roman" panose="02020603050405020304" pitchFamily="18" charset="0"/>
                <a:cs typeface="Times New Roman" panose="02020603050405020304" pitchFamily="18" charset="0"/>
              </a:rPr>
              <a:t>предложений 34-38 выпишите слово, в котором правописание </a:t>
            </a:r>
            <a:r>
              <a:rPr lang="ru-RU" sz="2800" b="1" dirty="0">
                <a:solidFill>
                  <a:srgbClr val="C00000"/>
                </a:solidFill>
                <a:latin typeface="Times New Roman" panose="02020603050405020304" pitchFamily="18" charset="0"/>
                <a:cs typeface="Times New Roman" panose="02020603050405020304" pitchFamily="18" charset="0"/>
              </a:rPr>
              <a:t>приставки</a:t>
            </a:r>
            <a:r>
              <a:rPr lang="ru-RU" sz="2800" dirty="0">
                <a:solidFill>
                  <a:srgbClr val="C00000"/>
                </a:solidFill>
                <a:latin typeface="Times New Roman" panose="02020603050405020304" pitchFamily="18" charset="0"/>
                <a:cs typeface="Times New Roman" panose="02020603050405020304" pitchFamily="18" charset="0"/>
              </a:rPr>
              <a:t> определяется  последующим согласным </a:t>
            </a:r>
            <a:r>
              <a:rPr lang="ru-RU" sz="2800" dirty="0" smtClean="0">
                <a:solidFill>
                  <a:srgbClr val="C00000"/>
                </a:solidFill>
                <a:latin typeface="Times New Roman" panose="02020603050405020304" pitchFamily="18" charset="0"/>
                <a:cs typeface="Times New Roman" panose="02020603050405020304" pitchFamily="18" charset="0"/>
              </a:rPr>
              <a:t>звуком.</a:t>
            </a:r>
          </a:p>
          <a:p>
            <a:endParaRPr lang="ru-RU" sz="2800" i="1" dirty="0" smtClean="0">
              <a:solidFill>
                <a:srgbClr val="C00000"/>
              </a:solidFill>
              <a:latin typeface="Times New Roman" panose="02020603050405020304" pitchFamily="18" charset="0"/>
              <a:cs typeface="Times New Roman" panose="02020603050405020304" pitchFamily="18" charset="0"/>
            </a:endParaRPr>
          </a:p>
          <a:p>
            <a:pPr lvl="0" indent="273050" algn="just">
              <a:spcBef>
                <a:spcPct val="20000"/>
              </a:spcBef>
            </a:pPr>
            <a:r>
              <a:rPr lang="ru-RU" sz="2800" dirty="0">
                <a:latin typeface="Times New Roman" panose="02020603050405020304" pitchFamily="18" charset="0"/>
                <a:cs typeface="Times New Roman" panose="02020603050405020304" pitchFamily="18" charset="0"/>
              </a:rPr>
              <a:t>(34)Он резал и разматывал ремни, стараясь ни о чём не думать. (35)Только торопил себя: скорее, </a:t>
            </a:r>
            <a:r>
              <a:rPr lang="ru-RU" sz="2800" dirty="0" smtClean="0">
                <a:latin typeface="Times New Roman" panose="02020603050405020304" pitchFamily="18" charset="0"/>
                <a:cs typeface="Times New Roman" panose="02020603050405020304" pitchFamily="18" charset="0"/>
              </a:rPr>
              <a:t>ско­рее!</a:t>
            </a:r>
            <a:endParaRPr lang="ru-RU" sz="2800" dirty="0">
              <a:latin typeface="Times New Roman" panose="02020603050405020304" pitchFamily="18" charset="0"/>
              <a:cs typeface="Times New Roman" panose="02020603050405020304" pitchFamily="18" charset="0"/>
            </a:endParaRPr>
          </a:p>
          <a:p>
            <a:pPr lvl="0" indent="273050" algn="just">
              <a:spcBef>
                <a:spcPct val="20000"/>
              </a:spcBef>
            </a:pPr>
            <a:r>
              <a:rPr lang="ru-RU" sz="2800" dirty="0">
                <a:latin typeface="Times New Roman" panose="02020603050405020304" pitchFamily="18" charset="0"/>
                <a:cs typeface="Times New Roman" panose="02020603050405020304" pitchFamily="18" charset="0"/>
              </a:rPr>
              <a:t>(36)Он успел. (37)Впрочем, он даже не помнил, </a:t>
            </a:r>
            <a:r>
              <a:rPr lang="ru-RU" sz="2800" dirty="0" smtClean="0">
                <a:latin typeface="Times New Roman" panose="02020603050405020304" pitchFamily="18" charset="0"/>
                <a:cs typeface="Times New Roman" panose="02020603050405020304" pitchFamily="18" charset="0"/>
              </a:rPr>
              <a:t>какую </a:t>
            </a:r>
            <a:r>
              <a:rPr lang="ru-RU" sz="2800" dirty="0">
                <a:latin typeface="Times New Roman" panose="02020603050405020304" pitchFamily="18" charset="0"/>
                <a:cs typeface="Times New Roman" panose="02020603050405020304" pitchFamily="18" charset="0"/>
              </a:rPr>
              <a:t>лошадь освободил последней. (38)Просто </a:t>
            </a:r>
            <a:r>
              <a:rPr lang="ru-RU" sz="2800" dirty="0" smtClean="0">
                <a:latin typeface="Times New Roman" panose="02020603050405020304" pitchFamily="18" charset="0"/>
                <a:cs typeface="Times New Roman" panose="02020603050405020304" pitchFamily="18" charset="0"/>
              </a:rPr>
              <a:t>отшатнулся</a:t>
            </a:r>
            <a:r>
              <a:rPr lang="ru-RU" sz="2800" dirty="0">
                <a:latin typeface="Times New Roman" panose="02020603050405020304" pitchFamily="18" charset="0"/>
                <a:cs typeface="Times New Roman" panose="02020603050405020304" pitchFamily="18" charset="0"/>
              </a:rPr>
              <a:t>, чтобы не зашибло оглоблей, отскочил от коновязи.</a:t>
            </a:r>
          </a:p>
          <a:p>
            <a:pPr algn="just"/>
            <a:endParaRPr lang="ru-RU" dirty="0"/>
          </a:p>
        </p:txBody>
      </p:sp>
    </p:spTree>
    <p:extLst>
      <p:ext uri="{BB962C8B-B14F-4D97-AF65-F5344CB8AC3E}">
        <p14:creationId xmlns:p14="http://schemas.microsoft.com/office/powerpoint/2010/main" val="1776643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192000" cy="7302137"/>
          </a:xfrm>
        </p:spPr>
      </p:pic>
      <p:sp>
        <p:nvSpPr>
          <p:cNvPr id="5" name="Прямоугольник 4"/>
          <p:cNvSpPr/>
          <p:nvPr/>
        </p:nvSpPr>
        <p:spPr>
          <a:xfrm>
            <a:off x="111306" y="1962218"/>
            <a:ext cx="3833677" cy="217870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hlinkClick r:id="rId3"/>
              </a:rPr>
              <a:t>Неизменяемые</a:t>
            </a:r>
            <a:r>
              <a:rPr lang="ru-RU" sz="2400" b="1" dirty="0">
                <a:solidFill>
                  <a:schemeClr val="tx1"/>
                </a:solidFill>
                <a:hlinkClick r:id="rId3"/>
              </a:rPr>
              <a:t> приставки</a:t>
            </a:r>
            <a:r>
              <a:rPr lang="ru-RU" sz="2400" dirty="0">
                <a:solidFill>
                  <a:schemeClr val="tx1"/>
                </a:solidFill>
              </a:rPr>
              <a:t> (их нужно запомнить);</a:t>
            </a:r>
          </a:p>
        </p:txBody>
      </p:sp>
      <p:sp>
        <p:nvSpPr>
          <p:cNvPr id="9" name="Прямоугольник 8"/>
          <p:cNvSpPr/>
          <p:nvPr/>
        </p:nvSpPr>
        <p:spPr>
          <a:xfrm>
            <a:off x="838201" y="365125"/>
            <a:ext cx="10879182" cy="1200329"/>
          </a:xfrm>
          <a:prstGeom prst="rect">
            <a:avLst/>
          </a:prstGeom>
        </p:spPr>
        <p:txBody>
          <a:bodyPr wrap="square">
            <a:spAutoFit/>
          </a:bodyPr>
          <a:lstStyle/>
          <a:p>
            <a:pPr algn="ctr"/>
            <a:r>
              <a:rPr lang="ru-RU" sz="2400" b="1" dirty="0">
                <a:latin typeface="arial" panose="020B0604020202020204" pitchFamily="34" charset="0"/>
              </a:rPr>
              <a:t>Что нужно знать:</a:t>
            </a:r>
            <a:endParaRPr lang="ru-RU" sz="2400" dirty="0"/>
          </a:p>
          <a:p>
            <a:pPr algn="ctr"/>
            <a:r>
              <a:rPr lang="ru-RU" sz="2400" dirty="0">
                <a:solidFill>
                  <a:srgbClr val="000000"/>
                </a:solidFill>
                <a:latin typeface="arial" panose="020B0604020202020204" pitchFamily="34" charset="0"/>
              </a:rPr>
              <a:t> В</a:t>
            </a:r>
            <a:r>
              <a:rPr lang="ru-RU" sz="2400" dirty="0">
                <a:latin typeface="arial" panose="020B0604020202020204" pitchFamily="34" charset="0"/>
              </a:rPr>
              <a:t> русском языке существует 4 группы приставок в написании которых могут возникнуть трудности:</a:t>
            </a:r>
            <a:endParaRPr lang="ru-RU" sz="2400" dirty="0">
              <a:effectLst/>
            </a:endParaRPr>
          </a:p>
        </p:txBody>
      </p:sp>
      <p:sp>
        <p:nvSpPr>
          <p:cNvPr id="10" name="Прямоугольник 9"/>
          <p:cNvSpPr/>
          <p:nvPr/>
        </p:nvSpPr>
        <p:spPr>
          <a:xfrm>
            <a:off x="7707086" y="1929910"/>
            <a:ext cx="4193177" cy="221101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hlinkClick r:id="rId4"/>
              </a:rPr>
              <a:t>Приставки</a:t>
            </a:r>
            <a:r>
              <a:rPr lang="ru-RU" sz="2400" b="1" dirty="0">
                <a:solidFill>
                  <a:schemeClr val="tx1"/>
                </a:solidFill>
                <a:hlinkClick r:id="rId4"/>
              </a:rPr>
              <a:t>, оканчивающиеся на З-, С-</a:t>
            </a:r>
            <a:r>
              <a:rPr lang="ru-RU" sz="2400" dirty="0">
                <a:solidFill>
                  <a:schemeClr val="tx1"/>
                </a:solidFill>
              </a:rPr>
              <a:t>, написание которых зависит от последующего согласного;</a:t>
            </a:r>
          </a:p>
        </p:txBody>
      </p:sp>
      <p:sp>
        <p:nvSpPr>
          <p:cNvPr id="3" name="Прямоугольник 2"/>
          <p:cNvSpPr/>
          <p:nvPr/>
        </p:nvSpPr>
        <p:spPr>
          <a:xfrm>
            <a:off x="111306" y="4537689"/>
            <a:ext cx="4580709" cy="201168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tx1"/>
                </a:solidFill>
                <a:hlinkClick r:id="rId5"/>
              </a:rPr>
              <a:t>Приставки РОЗ- (РОС-), РАЗ- (РАС-), НЕ-, НИ-</a:t>
            </a:r>
            <a:r>
              <a:rPr lang="ru-RU" sz="2000" dirty="0" smtClean="0">
                <a:solidFill>
                  <a:schemeClr val="tx1"/>
                </a:solidFill>
              </a:rPr>
              <a:t>,</a:t>
            </a:r>
          </a:p>
          <a:p>
            <a:pPr algn="ctr"/>
            <a:r>
              <a:rPr lang="ru-RU" sz="2000" dirty="0" smtClean="0">
                <a:solidFill>
                  <a:schemeClr val="tx1"/>
                </a:solidFill>
              </a:rPr>
              <a:t> </a:t>
            </a:r>
            <a:r>
              <a:rPr lang="ru-RU" sz="2000" dirty="0">
                <a:solidFill>
                  <a:schemeClr val="tx1"/>
                </a:solidFill>
              </a:rPr>
              <a:t>написание которых зависит от ударения;</a:t>
            </a:r>
          </a:p>
        </p:txBody>
      </p:sp>
      <p:sp>
        <p:nvSpPr>
          <p:cNvPr id="6" name="Прямоугольник 5"/>
          <p:cNvSpPr/>
          <p:nvPr/>
        </p:nvSpPr>
        <p:spPr>
          <a:xfrm>
            <a:off x="6834051" y="4466845"/>
            <a:ext cx="4791892" cy="201168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tx1"/>
                </a:solidFill>
                <a:hlinkClick r:id="rId6"/>
              </a:rPr>
              <a:t>Приставки ПРИ-, ПРЕ-</a:t>
            </a:r>
            <a:r>
              <a:rPr lang="ru-RU" sz="2000" dirty="0" smtClean="0">
                <a:solidFill>
                  <a:schemeClr val="tx1"/>
                </a:solidFill>
              </a:rPr>
              <a:t>,</a:t>
            </a:r>
          </a:p>
          <a:p>
            <a:pPr algn="ctr"/>
            <a:r>
              <a:rPr lang="ru-RU" sz="2000" dirty="0" smtClean="0">
                <a:solidFill>
                  <a:schemeClr val="tx1"/>
                </a:solidFill>
              </a:rPr>
              <a:t> </a:t>
            </a:r>
            <a:r>
              <a:rPr lang="ru-RU" sz="2000" dirty="0">
                <a:solidFill>
                  <a:schemeClr val="tx1"/>
                </a:solidFill>
              </a:rPr>
              <a:t>написание которых определяется их значением.</a:t>
            </a:r>
          </a:p>
        </p:txBody>
      </p:sp>
    </p:spTree>
    <p:extLst>
      <p:ext uri="{BB962C8B-B14F-4D97-AF65-F5344CB8AC3E}">
        <p14:creationId xmlns:p14="http://schemas.microsoft.com/office/powerpoint/2010/main" val="155104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3"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378823" y="901337"/>
            <a:ext cx="11443063" cy="3539430"/>
          </a:xfrm>
          <a:prstGeom prst="rect">
            <a:avLst/>
          </a:prstGeom>
        </p:spPr>
        <p:txBody>
          <a:bodyPr wrap="square">
            <a:spAutoFit/>
          </a:bodyPr>
          <a:lstStyle/>
          <a:p>
            <a:r>
              <a:rPr lang="ru-RU" sz="2800" b="1" dirty="0" smtClean="0">
                <a:solidFill>
                  <a:srgbClr val="C00000"/>
                </a:solidFill>
                <a:latin typeface="Times New Roman" panose="02020603050405020304" pitchFamily="18" charset="0"/>
                <a:cs typeface="Times New Roman" panose="02020603050405020304" pitchFamily="18" charset="0"/>
              </a:rPr>
              <a:t>11. Из</a:t>
            </a:r>
            <a:r>
              <a:rPr lang="ru-RU" sz="2800" b="1" dirty="0">
                <a:solidFill>
                  <a:srgbClr val="C00000"/>
                </a:solidFill>
                <a:latin typeface="Times New Roman" panose="02020603050405020304" pitchFamily="18" charset="0"/>
                <a:cs typeface="Times New Roman" panose="02020603050405020304" pitchFamily="18" charset="0"/>
              </a:rPr>
              <a:t> предложений 2-3 выпишите слово, правописание приставки в котором определяется правилом: «На конце приставки пишется –С-, если после неё следует глухой согласный.» </a:t>
            </a:r>
            <a:endParaRPr lang="ru-RU" sz="2800" b="1" dirty="0" smtClean="0">
              <a:solidFill>
                <a:srgbClr val="C00000"/>
              </a:solidFill>
              <a:latin typeface="Times New Roman" panose="02020603050405020304" pitchFamily="18" charset="0"/>
              <a:cs typeface="Times New Roman" panose="02020603050405020304" pitchFamily="18" charset="0"/>
            </a:endParaRPr>
          </a:p>
          <a:p>
            <a:endParaRPr lang="ru-RU" sz="2800" b="1" dirty="0">
              <a:latin typeface="Times New Roman" panose="02020603050405020304" pitchFamily="18" charset="0"/>
              <a:cs typeface="Times New Roman" panose="02020603050405020304" pitchFamily="18" charset="0"/>
            </a:endParaRPr>
          </a:p>
          <a:p>
            <a:pPr algn="just"/>
            <a:r>
              <a:rPr lang="ru-RU" sz="28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2)Беловы были живучи, и только четырех детей прибрал господь, а остальные женились, вышли замуж и расселились по соседству с родительской усадьбой. (3) Все земли окрест были </a:t>
            </a:r>
            <a:r>
              <a:rPr lang="ru-RU" sz="2800" dirty="0" err="1">
                <a:latin typeface="Times New Roman" panose="02020603050405020304" pitchFamily="18" charset="0"/>
                <a:cs typeface="Times New Roman" panose="02020603050405020304" pitchFamily="18" charset="0"/>
              </a:rPr>
              <a:t>беловскими</a:t>
            </a:r>
            <a:r>
              <a:rPr lang="ru-RU" sz="2800" dirty="0">
                <a:latin typeface="Times New Roman" panose="02020603050405020304" pitchFamily="18" charset="0"/>
                <a:cs typeface="Times New Roman" panose="02020603050405020304" pitchFamily="18" charset="0"/>
              </a:rPr>
              <a:t>, но помещики жили зачастую не богаче своих крепостных.</a:t>
            </a:r>
          </a:p>
        </p:txBody>
      </p:sp>
    </p:spTree>
    <p:extLst>
      <p:ext uri="{BB962C8B-B14F-4D97-AF65-F5344CB8AC3E}">
        <p14:creationId xmlns:p14="http://schemas.microsoft.com/office/powerpoint/2010/main" val="16053585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457199" y="561704"/>
            <a:ext cx="11207931" cy="4401205"/>
          </a:xfrm>
          <a:prstGeom prst="rect">
            <a:avLst/>
          </a:prstGeom>
        </p:spPr>
        <p:txBody>
          <a:bodyPr wrap="square">
            <a:spAutoFit/>
          </a:bodyPr>
          <a:lstStyle/>
          <a:p>
            <a:r>
              <a:rPr lang="ru-RU" sz="2800" b="1" dirty="0" smtClean="0">
                <a:solidFill>
                  <a:srgbClr val="C00000"/>
                </a:solidFill>
                <a:latin typeface="Times New Roman" panose="02020603050405020304" pitchFamily="18" charset="0"/>
                <a:cs typeface="Times New Roman" panose="02020603050405020304" pitchFamily="18" charset="0"/>
              </a:rPr>
              <a:t>12</a:t>
            </a:r>
            <a:r>
              <a:rPr lang="ru-RU" sz="2800" b="1" dirty="0">
                <a:solidFill>
                  <a:srgbClr val="C00000"/>
                </a:solidFill>
                <a:latin typeface="Times New Roman" panose="02020603050405020304" pitchFamily="18" charset="0"/>
                <a:cs typeface="Times New Roman" panose="02020603050405020304" pitchFamily="18" charset="0"/>
              </a:rPr>
              <a:t>. Из предложений 4-5 выпишите слово, правописание приставки в котором определяется правилом: «На конце приставки пишется -З-, если после неё следует звонкий согласный</a:t>
            </a:r>
            <a:r>
              <a:rPr lang="ru-RU" sz="2800" b="1" dirty="0" smtClean="0">
                <a:solidFill>
                  <a:srgbClr val="C00000"/>
                </a:solidFill>
                <a:latin typeface="Times New Roman" panose="02020603050405020304" pitchFamily="18" charset="0"/>
                <a:cs typeface="Times New Roman" panose="02020603050405020304" pitchFamily="18" charset="0"/>
              </a:rPr>
              <a:t>».</a:t>
            </a:r>
          </a:p>
          <a:p>
            <a:endParaRPr lang="ru-RU" sz="2800" b="1" dirty="0">
              <a:latin typeface="Times New Roman" panose="02020603050405020304" pitchFamily="18" charset="0"/>
              <a:cs typeface="Times New Roman" panose="02020603050405020304" pitchFamily="18" charset="0"/>
            </a:endParaRPr>
          </a:p>
          <a:p>
            <a:pPr algn="just"/>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(4) Впрочем, жизнь его протекала в сфере, не доступной пониманию курсантов. (5) Он имел связи, ходил франтом, при этом был скрытен, а в разговоре умел напустить такого туману, так значительно намекнуть на свою принадлежность к высшим кругам, что никто не удивился бы, узнав, что вдова выдумана им для отвода глаз, для объяснения внезапных исчезновений и водившихся в карманах денег.</a:t>
            </a:r>
          </a:p>
        </p:txBody>
      </p:sp>
    </p:spTree>
    <p:extLst>
      <p:ext uri="{BB962C8B-B14F-4D97-AF65-F5344CB8AC3E}">
        <p14:creationId xmlns:p14="http://schemas.microsoft.com/office/powerpoint/2010/main" val="18293270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391886" y="627017"/>
            <a:ext cx="11220994" cy="3108543"/>
          </a:xfrm>
          <a:prstGeom prst="rect">
            <a:avLst/>
          </a:prstGeom>
        </p:spPr>
        <p:txBody>
          <a:bodyPr wrap="square">
            <a:spAutoFit/>
          </a:bodyPr>
          <a:lstStyle/>
          <a:p>
            <a:r>
              <a:rPr lang="ru-RU" sz="2800" b="1" dirty="0" smtClean="0">
                <a:solidFill>
                  <a:srgbClr val="C00000"/>
                </a:solidFill>
                <a:latin typeface="Times New Roman" panose="02020603050405020304" pitchFamily="18" charset="0"/>
                <a:cs typeface="Times New Roman" panose="02020603050405020304" pitchFamily="18" charset="0"/>
              </a:rPr>
              <a:t>13. </a:t>
            </a:r>
            <a:r>
              <a:rPr lang="ru-RU" sz="2800" b="1" dirty="0">
                <a:solidFill>
                  <a:srgbClr val="C00000"/>
                </a:solidFill>
                <a:latin typeface="Times New Roman" panose="02020603050405020304" pitchFamily="18" charset="0"/>
                <a:cs typeface="Times New Roman" panose="02020603050405020304" pitchFamily="18" charset="0"/>
              </a:rPr>
              <a:t>Из предложений 6-9 выпишите слово, правописание приставки в котором определяется её значением, близким к приставке ПЕРЕ-. </a:t>
            </a:r>
            <a:endParaRPr lang="ru-RU" sz="2800" b="1" dirty="0" smtClean="0">
              <a:solidFill>
                <a:srgbClr val="C00000"/>
              </a:solidFill>
              <a:latin typeface="Times New Roman" panose="02020603050405020304" pitchFamily="18" charset="0"/>
              <a:cs typeface="Times New Roman" panose="02020603050405020304" pitchFamily="18" charset="0"/>
            </a:endParaRPr>
          </a:p>
          <a:p>
            <a:endParaRPr lang="ru-RU" sz="2800" b="1" dirty="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6) Чтобы я не мог убежать или выдать их, со мною пойдет Косточка и не отступит от меня ни на шаг… (7) Потом мы вернёмся к лесной норе, а </a:t>
            </a:r>
            <a:r>
              <a:rPr lang="ru-RU" sz="2800" dirty="0" smtClean="0">
                <a:latin typeface="Times New Roman" panose="02020603050405020304" pitchFamily="18" charset="0"/>
                <a:cs typeface="Times New Roman" panose="02020603050405020304" pitchFamily="18" charset="0"/>
              </a:rPr>
              <a:t>ночь.  </a:t>
            </a:r>
            <a:r>
              <a:rPr lang="ru-RU" sz="2800" dirty="0">
                <a:latin typeface="Times New Roman" panose="02020603050405020304" pitchFamily="18" charset="0"/>
                <a:cs typeface="Times New Roman" panose="02020603050405020304" pitchFamily="18" charset="0"/>
              </a:rPr>
              <a:t>(8) Тут голос Андрюши прервался, и он не кончил своей фразы. (9)Всё лицо его изображало теперь одну сплошную муку ужаса. </a:t>
            </a:r>
          </a:p>
        </p:txBody>
      </p:sp>
    </p:spTree>
    <p:extLst>
      <p:ext uri="{BB962C8B-B14F-4D97-AF65-F5344CB8AC3E}">
        <p14:creationId xmlns:p14="http://schemas.microsoft.com/office/powerpoint/2010/main" val="1541914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248194" y="600891"/>
            <a:ext cx="11612880" cy="4832092"/>
          </a:xfrm>
          <a:prstGeom prst="rect">
            <a:avLst/>
          </a:prstGeom>
        </p:spPr>
        <p:txBody>
          <a:bodyPr wrap="square">
            <a:spAutoFit/>
          </a:bodyPr>
          <a:lstStyle/>
          <a:p>
            <a:pPr algn="just"/>
            <a:r>
              <a:rPr lang="ru-RU" sz="2800" b="1" dirty="0" smtClean="0">
                <a:solidFill>
                  <a:srgbClr val="C00000"/>
                </a:solidFill>
                <a:latin typeface="Times New Roman" panose="02020603050405020304" pitchFamily="18" charset="0"/>
                <a:cs typeface="Times New Roman" panose="02020603050405020304" pitchFamily="18" charset="0"/>
              </a:rPr>
              <a:t>14. Из</a:t>
            </a:r>
            <a:r>
              <a:rPr lang="ru-RU" sz="2800" b="1" dirty="0">
                <a:solidFill>
                  <a:srgbClr val="C00000"/>
                </a:solidFill>
                <a:latin typeface="Times New Roman" panose="02020603050405020304" pitchFamily="18" charset="0"/>
                <a:cs typeface="Times New Roman" panose="02020603050405020304" pitchFamily="18" charset="0"/>
              </a:rPr>
              <a:t> предложений 3-5 выпишите слово, в котором правописание приставки зависит от звонкости/глухости последующего согласного.</a:t>
            </a:r>
            <a:r>
              <a:rPr lang="ru-RU" sz="2800" b="1" dirty="0">
                <a:latin typeface="Times New Roman" panose="02020603050405020304" pitchFamily="18" charset="0"/>
                <a:cs typeface="Times New Roman" panose="02020603050405020304" pitchFamily="18" charset="0"/>
              </a:rPr>
              <a:t>  </a:t>
            </a:r>
            <a:endParaRPr lang="ru-RU" sz="2800" b="1" dirty="0" smtClean="0">
              <a:latin typeface="Times New Roman" panose="02020603050405020304" pitchFamily="18" charset="0"/>
              <a:cs typeface="Times New Roman" panose="02020603050405020304" pitchFamily="18" charset="0"/>
            </a:endParaRPr>
          </a:p>
          <a:p>
            <a:pPr algn="just"/>
            <a:endParaRPr lang="ru-RU" sz="2800" dirty="0">
              <a:latin typeface="Times New Roman" panose="02020603050405020304" pitchFamily="18" charset="0"/>
              <a:cs typeface="Times New Roman" panose="02020603050405020304" pitchFamily="18" charset="0"/>
            </a:endParaRPr>
          </a:p>
          <a:p>
            <a:pPr algn="just"/>
            <a:r>
              <a:rPr lang="ru-RU" sz="2800" dirty="0">
                <a:latin typeface="Times New Roman" panose="02020603050405020304" pitchFamily="18" charset="0"/>
                <a:cs typeface="Times New Roman" panose="02020603050405020304" pitchFamily="18" charset="0"/>
              </a:rPr>
              <a:t>(3)За лето их всегда покрывал загар, он уже не отходил и зимой, - он был такой нежный, ровный, только чуть-чуть темнее на жилочках. (4)А может быть, они были и грубее, руки твои, - ведь им столько выпало работы в жизни, - но они всегда казались мне такими нежными, и я так любил целовать их прямо в тёмные жилочки. (5)Да, с того самого мгновения, как я стал сознавать себя, и до последней минуты, когда ты в изнеможении, тихо, в последний раз положила мне голову на грудь, провожая в тяжёлый путь жизни, я всегда помню руки твои в работе.</a:t>
            </a:r>
          </a:p>
        </p:txBody>
      </p:sp>
    </p:spTree>
    <p:extLst>
      <p:ext uri="{BB962C8B-B14F-4D97-AF65-F5344CB8AC3E}">
        <p14:creationId xmlns:p14="http://schemas.microsoft.com/office/powerpoint/2010/main" val="19968237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352697" y="809897"/>
            <a:ext cx="11639005" cy="4401205"/>
          </a:xfrm>
          <a:prstGeom prst="rect">
            <a:avLst/>
          </a:prstGeom>
        </p:spPr>
        <p:txBody>
          <a:bodyPr wrap="square">
            <a:spAutoFit/>
          </a:bodyPr>
          <a:lstStyle/>
          <a:p>
            <a:pPr algn="just"/>
            <a:r>
              <a:rPr lang="ru-RU" sz="2800" b="1" dirty="0" smtClean="0">
                <a:solidFill>
                  <a:srgbClr val="C00000"/>
                </a:solidFill>
                <a:latin typeface="Times New Roman" panose="02020603050405020304" pitchFamily="18" charset="0"/>
                <a:cs typeface="Times New Roman" panose="02020603050405020304" pitchFamily="18" charset="0"/>
              </a:rPr>
              <a:t>15. Из</a:t>
            </a:r>
            <a:r>
              <a:rPr lang="ru-RU" sz="2800" b="1" dirty="0">
                <a:solidFill>
                  <a:srgbClr val="C00000"/>
                </a:solidFill>
                <a:latin typeface="Times New Roman" panose="02020603050405020304" pitchFamily="18" charset="0"/>
                <a:cs typeface="Times New Roman" panose="02020603050405020304" pitchFamily="18" charset="0"/>
              </a:rPr>
              <a:t> предложений 28-33 выпишите слово, правописание приставки в котором зависит от её лексического значения. </a:t>
            </a:r>
            <a:endParaRPr lang="ru-RU" sz="2800" b="1" dirty="0" smtClean="0">
              <a:solidFill>
                <a:srgbClr val="C00000"/>
              </a:solidFill>
              <a:latin typeface="Times New Roman" panose="02020603050405020304" pitchFamily="18" charset="0"/>
              <a:cs typeface="Times New Roman" panose="02020603050405020304" pitchFamily="18" charset="0"/>
            </a:endParaRPr>
          </a:p>
          <a:p>
            <a:pPr algn="just"/>
            <a:endParaRPr lang="ru-RU" sz="2800" dirty="0">
              <a:latin typeface="Times New Roman" panose="02020603050405020304" pitchFamily="18" charset="0"/>
              <a:cs typeface="Times New Roman" panose="02020603050405020304" pitchFamily="18" charset="0"/>
            </a:endParaRPr>
          </a:p>
          <a:p>
            <a:pPr algn="just"/>
            <a:r>
              <a:rPr lang="ru-RU" sz="2800" dirty="0">
                <a:latin typeface="Times New Roman" panose="02020603050405020304" pitchFamily="18" charset="0"/>
                <a:cs typeface="Times New Roman" panose="02020603050405020304" pitchFamily="18" charset="0"/>
              </a:rPr>
              <a:t>(28)Один раз так уже случалось, но тогда в комнате находились ещё и люди в белых халатах, остро и дурно пахнущие. (29)Сейчас, кроме Томми, никого не было. (30)Хотя, несмотря на раннее утро, со двора доносились человеческие звуки. (31)И поэтому Томми рвал когтями дерматин двери, чтобы открыть ее, выскочить во двор, звонким лаем привлечь внимание, позвать на помощь. (32)Дверь не поддавалась. (33)Тогда Томми подбежал к окну, вскочил на подоконник, сминая штору.</a:t>
            </a:r>
          </a:p>
        </p:txBody>
      </p:sp>
    </p:spTree>
    <p:extLst>
      <p:ext uri="{BB962C8B-B14F-4D97-AF65-F5344CB8AC3E}">
        <p14:creationId xmlns:p14="http://schemas.microsoft.com/office/powerpoint/2010/main" val="9301917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Прямоугольник 2"/>
          <p:cNvSpPr/>
          <p:nvPr/>
        </p:nvSpPr>
        <p:spPr>
          <a:xfrm>
            <a:off x="640080" y="992777"/>
            <a:ext cx="11064240" cy="3970318"/>
          </a:xfrm>
          <a:prstGeom prst="rect">
            <a:avLst/>
          </a:prstGeom>
        </p:spPr>
        <p:txBody>
          <a:bodyPr wrap="square">
            <a:spAutoFit/>
          </a:bodyPr>
          <a:lstStyle/>
          <a:p>
            <a:pPr algn="just"/>
            <a:r>
              <a:rPr lang="ru-RU" sz="2800" b="1" dirty="0" smtClean="0">
                <a:solidFill>
                  <a:srgbClr val="C00000"/>
                </a:solidFill>
                <a:latin typeface="Times New Roman" panose="02020603050405020304" pitchFamily="18" charset="0"/>
                <a:cs typeface="Times New Roman" panose="02020603050405020304" pitchFamily="18" charset="0"/>
              </a:rPr>
              <a:t>16. Из</a:t>
            </a:r>
            <a:r>
              <a:rPr lang="ru-RU" sz="2800" b="1" dirty="0">
                <a:solidFill>
                  <a:srgbClr val="C00000"/>
                </a:solidFill>
                <a:latin typeface="Times New Roman" panose="02020603050405020304" pitchFamily="18" charset="0"/>
                <a:cs typeface="Times New Roman" panose="02020603050405020304" pitchFamily="18" charset="0"/>
              </a:rPr>
              <a:t> предложений 23-25 выпишите слово, правописание приставки в котором определяется правилом: «На конце приставки пишется –С-, если после неё следует глухой согласный.» </a:t>
            </a:r>
            <a:endParaRPr lang="ru-RU" sz="2800" b="1" dirty="0" smtClean="0">
              <a:solidFill>
                <a:srgbClr val="C00000"/>
              </a:solidFill>
              <a:latin typeface="Times New Roman" panose="02020603050405020304" pitchFamily="18" charset="0"/>
              <a:cs typeface="Times New Roman" panose="02020603050405020304" pitchFamily="18" charset="0"/>
            </a:endParaRPr>
          </a:p>
          <a:p>
            <a:pPr algn="just"/>
            <a:endParaRPr lang="ru-RU" sz="2800" dirty="0">
              <a:solidFill>
                <a:srgbClr val="C00000"/>
              </a:solidFill>
              <a:latin typeface="Times New Roman" panose="02020603050405020304" pitchFamily="18" charset="0"/>
              <a:cs typeface="Times New Roman" panose="02020603050405020304" pitchFamily="18" charset="0"/>
            </a:endParaRPr>
          </a:p>
          <a:p>
            <a:pPr algn="just"/>
            <a:r>
              <a:rPr lang="ru-RU" sz="2800" dirty="0">
                <a:latin typeface="Times New Roman" panose="02020603050405020304" pitchFamily="18" charset="0"/>
                <a:cs typeface="Times New Roman" panose="02020603050405020304" pitchFamily="18" charset="0"/>
              </a:rPr>
              <a:t>(23) Заглянув под избушку, она увидела две массивные куриные ноги, которые намертво вцепились в землю своими мощными когтями. (24) — А это тебе подарок! — на крыльце стояли Бабы-Яги. (25) У старшей в руках было красивое платье, расшитое золотом и жемчугами.</a:t>
            </a:r>
          </a:p>
        </p:txBody>
      </p:sp>
    </p:spTree>
    <p:extLst>
      <p:ext uri="{BB962C8B-B14F-4D97-AF65-F5344CB8AC3E}">
        <p14:creationId xmlns:p14="http://schemas.microsoft.com/office/powerpoint/2010/main" val="1037771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5" name="Скругленная прямоугольная выноска 4"/>
          <p:cNvSpPr/>
          <p:nvPr/>
        </p:nvSpPr>
        <p:spPr>
          <a:xfrm>
            <a:off x="159657" y="914400"/>
            <a:ext cx="11727543" cy="5399314"/>
          </a:xfrm>
          <a:prstGeom prst="wedgeRoundRectCallou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FF0000"/>
                </a:solidFill>
                <a:latin typeface="Times New Roman" panose="02020603050405020304" pitchFamily="18" charset="0"/>
                <a:cs typeface="Times New Roman" panose="02020603050405020304" pitchFamily="18" charset="0"/>
              </a:rPr>
              <a:t>Неизменяемые</a:t>
            </a:r>
            <a:r>
              <a:rPr lang="ru-RU" sz="3600" b="1" dirty="0">
                <a:solidFill>
                  <a:srgbClr val="FF0000"/>
                </a:solidFill>
                <a:latin typeface="Times New Roman" panose="02020603050405020304" pitchFamily="18" charset="0"/>
                <a:cs typeface="Times New Roman" panose="02020603050405020304" pitchFamily="18" charset="0"/>
              </a:rPr>
              <a:t> </a:t>
            </a:r>
            <a:r>
              <a:rPr lang="ru-RU" sz="3600" b="1" dirty="0" smtClean="0">
                <a:solidFill>
                  <a:srgbClr val="FF0000"/>
                </a:solidFill>
                <a:latin typeface="Times New Roman" panose="02020603050405020304" pitchFamily="18" charset="0"/>
                <a:cs typeface="Times New Roman" panose="02020603050405020304" pitchFamily="18" charset="0"/>
              </a:rPr>
              <a:t>приставки</a:t>
            </a:r>
            <a:endParaRPr lang="ru-RU" sz="3600" b="1" dirty="0">
              <a:solidFill>
                <a:srgbClr val="FF0000"/>
              </a:solidFill>
              <a:latin typeface="Times New Roman" panose="02020603050405020304" pitchFamily="18" charset="0"/>
              <a:cs typeface="Times New Roman" panose="02020603050405020304" pitchFamily="18" charset="0"/>
            </a:endParaRPr>
          </a:p>
          <a:p>
            <a:pPr algn="just"/>
            <a:r>
              <a:rPr lang="ru-RU" sz="2800" b="1" dirty="0">
                <a:solidFill>
                  <a:schemeClr val="tx1"/>
                </a:solidFill>
                <a:latin typeface="Times New Roman" panose="02020603050405020304" pitchFamily="18" charset="0"/>
                <a:cs typeface="Times New Roman" panose="02020603050405020304" pitchFamily="18" charset="0"/>
              </a:rPr>
              <a:t>Эти приставки в своем написании неизменны, постоянны. Они пишутся так всегда! Обязательно запомните эти приставки:</a:t>
            </a:r>
            <a:endParaRPr lang="ru-RU" sz="2800" dirty="0">
              <a:solidFill>
                <a:schemeClr val="tx1"/>
              </a:solidFill>
              <a:latin typeface="Times New Roman" panose="02020603050405020304" pitchFamily="18" charset="0"/>
              <a:cs typeface="Times New Roman" panose="02020603050405020304" pitchFamily="18" charset="0"/>
            </a:endParaRPr>
          </a:p>
          <a:p>
            <a:pPr algn="ctr"/>
            <a:r>
              <a:rPr lang="ru-RU" sz="2800" b="1" dirty="0">
                <a:solidFill>
                  <a:schemeClr val="tx1"/>
                </a:solidFill>
                <a:latin typeface="Times New Roman" panose="02020603050405020304" pitchFamily="18" charset="0"/>
                <a:cs typeface="Times New Roman" panose="02020603050405020304" pitchFamily="18" charset="0"/>
              </a:rPr>
              <a:t>В- (ВО-), ДО-, ЗА-, НА-, НАД-, НЕДО, О-, ОБ- (ОБО-), ОТ- (ОТО-), ПО-, ПОД- (ПОДО-), С- (СО-), ПЕРЕ-, ПРЕД-, ПРО-.</a:t>
            </a:r>
            <a:endParaRPr lang="ru-RU" sz="2800" dirty="0">
              <a:solidFill>
                <a:schemeClr val="tx1"/>
              </a:solidFill>
              <a:latin typeface="Times New Roman" panose="02020603050405020304" pitchFamily="18" charset="0"/>
              <a:cs typeface="Times New Roman" panose="02020603050405020304" pitchFamily="18" charset="0"/>
            </a:endParaRPr>
          </a:p>
          <a:p>
            <a:r>
              <a:rPr lang="ru-RU" sz="2800" b="1" dirty="0">
                <a:solidFill>
                  <a:srgbClr val="FF0000"/>
                </a:solidFill>
                <a:latin typeface="Times New Roman" panose="02020603050405020304" pitchFamily="18" charset="0"/>
                <a:cs typeface="Times New Roman" panose="02020603050405020304" pitchFamily="18" charset="0"/>
              </a:rPr>
              <a:t>ПРИМЕР</a:t>
            </a:r>
            <a:r>
              <a:rPr lang="ru-RU" sz="2800" b="1" dirty="0">
                <a:solidFill>
                  <a:schemeClr val="tx1"/>
                </a:solidFill>
                <a:latin typeface="Times New Roman" panose="02020603050405020304" pitchFamily="18" charset="0"/>
                <a:cs typeface="Times New Roman" panose="02020603050405020304" pitchFamily="18" charset="0"/>
              </a:rPr>
              <a:t>:</a:t>
            </a:r>
            <a:r>
              <a:rPr lang="ru-RU" sz="2800" dirty="0">
                <a:solidFill>
                  <a:schemeClr val="tx1"/>
                </a:solidFill>
                <a:latin typeface="Times New Roman" panose="02020603050405020304" pitchFamily="18" charset="0"/>
                <a:cs typeface="Times New Roman" panose="02020603050405020304" pitchFamily="18" charset="0"/>
              </a:rPr>
              <a:t> </a:t>
            </a:r>
            <a:r>
              <a:rPr lang="ru-RU" sz="2800" b="1" dirty="0">
                <a:solidFill>
                  <a:schemeClr val="tx1"/>
                </a:solidFill>
                <a:latin typeface="Times New Roman" panose="02020603050405020304" pitchFamily="18" charset="0"/>
                <a:cs typeface="Times New Roman" panose="02020603050405020304" pitchFamily="18" charset="0"/>
              </a:rPr>
              <a:t>на</a:t>
            </a:r>
            <a:r>
              <a:rPr lang="ru-RU" sz="2800" dirty="0">
                <a:solidFill>
                  <a:schemeClr val="tx1"/>
                </a:solidFill>
                <a:latin typeface="Times New Roman" panose="02020603050405020304" pitchFamily="18" charset="0"/>
                <a:cs typeface="Times New Roman" panose="02020603050405020304" pitchFamily="18" charset="0"/>
              </a:rPr>
              <a:t>писать, </a:t>
            </a:r>
            <a:r>
              <a:rPr lang="ru-RU" sz="2800" b="1" dirty="0">
                <a:solidFill>
                  <a:schemeClr val="tx1"/>
                </a:solidFill>
                <a:latin typeface="Times New Roman" panose="02020603050405020304" pitchFamily="18" charset="0"/>
                <a:cs typeface="Times New Roman" panose="02020603050405020304" pitchFamily="18" charset="0"/>
              </a:rPr>
              <a:t>недо</a:t>
            </a:r>
            <a:r>
              <a:rPr lang="ru-RU" sz="2800" dirty="0">
                <a:solidFill>
                  <a:schemeClr val="tx1"/>
                </a:solidFill>
                <a:latin typeface="Times New Roman" panose="02020603050405020304" pitchFamily="18" charset="0"/>
                <a:cs typeface="Times New Roman" panose="02020603050405020304" pitchFamily="18" charset="0"/>
              </a:rPr>
              <a:t>солить, </a:t>
            </a:r>
            <a:r>
              <a:rPr lang="ru-RU" sz="2800" b="1" dirty="0">
                <a:solidFill>
                  <a:schemeClr val="tx1"/>
                </a:solidFill>
                <a:latin typeface="Times New Roman" panose="02020603050405020304" pitchFamily="18" charset="0"/>
                <a:cs typeface="Times New Roman" panose="02020603050405020304" pitchFamily="18" charset="0"/>
              </a:rPr>
              <a:t>по</a:t>
            </a:r>
            <a:r>
              <a:rPr lang="ru-RU" sz="2800" dirty="0">
                <a:solidFill>
                  <a:schemeClr val="tx1"/>
                </a:solidFill>
                <a:latin typeface="Times New Roman" panose="02020603050405020304" pitchFamily="18" charset="0"/>
                <a:cs typeface="Times New Roman" panose="02020603050405020304" pitchFamily="18" charset="0"/>
              </a:rPr>
              <a:t>скользнуться, </a:t>
            </a:r>
            <a:r>
              <a:rPr lang="ru-RU" sz="2800" b="1" dirty="0">
                <a:solidFill>
                  <a:schemeClr val="tx1"/>
                </a:solidFill>
                <a:latin typeface="Times New Roman" panose="02020603050405020304" pitchFamily="18" charset="0"/>
                <a:cs typeface="Times New Roman" panose="02020603050405020304" pitchFamily="18" charset="0"/>
              </a:rPr>
              <a:t>по</a:t>
            </a:r>
            <a:r>
              <a:rPr lang="ru-RU" sz="2800" dirty="0">
                <a:solidFill>
                  <a:schemeClr val="tx1"/>
                </a:solidFill>
                <a:latin typeface="Times New Roman" panose="02020603050405020304" pitchFamily="18" charset="0"/>
                <a:cs typeface="Times New Roman" panose="02020603050405020304" pitchFamily="18" charset="0"/>
              </a:rPr>
              <a:t>стучаться, </a:t>
            </a:r>
            <a:r>
              <a:rPr lang="ru-RU" sz="2800" b="1" dirty="0">
                <a:solidFill>
                  <a:schemeClr val="tx1"/>
                </a:solidFill>
                <a:latin typeface="Times New Roman" panose="02020603050405020304" pitchFamily="18" charset="0"/>
                <a:cs typeface="Times New Roman" panose="02020603050405020304" pitchFamily="18" charset="0"/>
              </a:rPr>
              <a:t>с</a:t>
            </a:r>
            <a:r>
              <a:rPr lang="ru-RU" sz="2800" dirty="0">
                <a:solidFill>
                  <a:schemeClr val="tx1"/>
                </a:solidFill>
                <a:latin typeface="Times New Roman" panose="02020603050405020304" pitchFamily="18" charset="0"/>
                <a:cs typeface="Times New Roman" panose="02020603050405020304" pitchFamily="18" charset="0"/>
              </a:rPr>
              <a:t>делать, </a:t>
            </a:r>
            <a:r>
              <a:rPr lang="ru-RU" sz="2800" b="1" dirty="0">
                <a:solidFill>
                  <a:schemeClr val="tx1"/>
                </a:solidFill>
                <a:latin typeface="Times New Roman" panose="02020603050405020304" pitchFamily="18" charset="0"/>
                <a:cs typeface="Times New Roman" panose="02020603050405020304" pitchFamily="18" charset="0"/>
              </a:rPr>
              <a:t>с</a:t>
            </a:r>
            <a:r>
              <a:rPr lang="ru-RU" sz="2800" dirty="0">
                <a:solidFill>
                  <a:schemeClr val="tx1"/>
                </a:solidFill>
                <a:latin typeface="Times New Roman" panose="02020603050405020304" pitchFamily="18" charset="0"/>
                <a:cs typeface="Times New Roman" panose="02020603050405020304" pitchFamily="18" charset="0"/>
              </a:rPr>
              <a:t>дать, </a:t>
            </a:r>
            <a:r>
              <a:rPr lang="ru-RU" sz="2800" b="1" dirty="0">
                <a:solidFill>
                  <a:schemeClr val="tx1"/>
                </a:solidFill>
                <a:latin typeface="Times New Roman" panose="02020603050405020304" pitchFamily="18" charset="0"/>
                <a:cs typeface="Times New Roman" panose="02020603050405020304" pitchFamily="18" charset="0"/>
              </a:rPr>
              <a:t>пред</a:t>
            </a:r>
            <a:r>
              <a:rPr lang="ru-RU" sz="2800" dirty="0">
                <a:solidFill>
                  <a:schemeClr val="tx1"/>
                </a:solidFill>
                <a:latin typeface="Times New Roman" panose="02020603050405020304" pitchFamily="18" charset="0"/>
                <a:cs typeface="Times New Roman" panose="02020603050405020304" pitchFamily="18" charset="0"/>
              </a:rPr>
              <a:t>принять. </a:t>
            </a:r>
            <a:br>
              <a:rPr lang="ru-RU" sz="2800" dirty="0">
                <a:solidFill>
                  <a:schemeClr val="tx1"/>
                </a:solidFill>
                <a:latin typeface="Times New Roman" panose="02020603050405020304" pitchFamily="18" charset="0"/>
                <a:cs typeface="Times New Roman" panose="02020603050405020304" pitchFamily="18" charset="0"/>
              </a:rPr>
            </a:br>
            <a:r>
              <a:rPr lang="ru-RU" sz="2800" b="1" i="1" dirty="0">
                <a:solidFill>
                  <a:srgbClr val="A52A2A"/>
                </a:solidFill>
                <a:latin typeface="Times New Roman" panose="02020603050405020304" pitchFamily="18" charset="0"/>
                <a:cs typeface="Times New Roman" panose="02020603050405020304" pitchFamily="18" charset="0"/>
              </a:rPr>
              <a:t>Приставки З- нет в русском языке! В словах </a:t>
            </a:r>
            <a:r>
              <a:rPr lang="ru-RU" sz="2800" b="1" i="1" u="sng" dirty="0">
                <a:solidFill>
                  <a:srgbClr val="A52A2A"/>
                </a:solidFill>
                <a:latin typeface="Times New Roman" panose="02020603050405020304" pitchFamily="18" charset="0"/>
                <a:cs typeface="Times New Roman" panose="02020603050405020304" pitchFamily="18" charset="0"/>
              </a:rPr>
              <a:t>з</a:t>
            </a:r>
            <a:r>
              <a:rPr lang="ru-RU" sz="2800" b="1" i="1" dirty="0">
                <a:solidFill>
                  <a:srgbClr val="A52A2A"/>
                </a:solidFill>
                <a:latin typeface="Times New Roman" panose="02020603050405020304" pitchFamily="18" charset="0"/>
                <a:cs typeface="Times New Roman" panose="02020603050405020304" pitchFamily="18" charset="0"/>
              </a:rPr>
              <a:t>дание, </a:t>
            </a:r>
            <a:r>
              <a:rPr lang="ru-RU" sz="2800" b="1" i="1" u="sng" dirty="0">
                <a:solidFill>
                  <a:srgbClr val="A52A2A"/>
                </a:solidFill>
                <a:latin typeface="Times New Roman" panose="02020603050405020304" pitchFamily="18" charset="0"/>
                <a:cs typeface="Times New Roman" panose="02020603050405020304" pitchFamily="18" charset="0"/>
              </a:rPr>
              <a:t>з</a:t>
            </a:r>
            <a:r>
              <a:rPr lang="ru-RU" sz="2800" b="1" i="1" dirty="0">
                <a:solidFill>
                  <a:srgbClr val="A52A2A"/>
                </a:solidFill>
                <a:latin typeface="Times New Roman" panose="02020603050405020304" pitchFamily="18" charset="0"/>
                <a:cs typeface="Times New Roman" panose="02020603050405020304" pitchFamily="18" charset="0"/>
              </a:rPr>
              <a:t>доровье, </a:t>
            </a:r>
            <a:r>
              <a:rPr lang="ru-RU" sz="2800" b="1" i="1" u="sng" dirty="0">
                <a:solidFill>
                  <a:srgbClr val="A52A2A"/>
                </a:solidFill>
                <a:latin typeface="Times New Roman" panose="02020603050405020304" pitchFamily="18" charset="0"/>
                <a:cs typeface="Times New Roman" panose="02020603050405020304" pitchFamily="18" charset="0"/>
              </a:rPr>
              <a:t>з</a:t>
            </a:r>
            <a:r>
              <a:rPr lang="ru-RU" sz="2800" b="1" i="1" dirty="0">
                <a:solidFill>
                  <a:srgbClr val="A52A2A"/>
                </a:solidFill>
                <a:latin typeface="Times New Roman" panose="02020603050405020304" pitchFamily="18" charset="0"/>
                <a:cs typeface="Times New Roman" panose="02020603050405020304" pitchFamily="18" charset="0"/>
              </a:rPr>
              <a:t>десь, ни </a:t>
            </a:r>
            <a:r>
              <a:rPr lang="ru-RU" sz="2800" b="1" i="1" u="sng" dirty="0">
                <a:solidFill>
                  <a:srgbClr val="A52A2A"/>
                </a:solidFill>
                <a:latin typeface="Times New Roman" panose="02020603050405020304" pitchFamily="18" charset="0"/>
                <a:cs typeface="Times New Roman" panose="02020603050405020304" pitchFamily="18" charset="0"/>
              </a:rPr>
              <a:t>з</a:t>
            </a:r>
            <a:r>
              <a:rPr lang="ru-RU" sz="2800" b="1" i="1" dirty="0">
                <a:solidFill>
                  <a:srgbClr val="A52A2A"/>
                </a:solidFill>
                <a:latin typeface="Times New Roman" panose="02020603050405020304" pitchFamily="18" charset="0"/>
                <a:cs typeface="Times New Roman" panose="02020603050405020304" pitchFamily="18" charset="0"/>
              </a:rPr>
              <a:t>ги (не видно) буква З входит в состав корня.</a:t>
            </a:r>
            <a:endParaRPr lang="ru-RU" sz="2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9302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5" name="Скругленная прямоугольная выноска 4"/>
          <p:cNvSpPr/>
          <p:nvPr/>
        </p:nvSpPr>
        <p:spPr>
          <a:xfrm>
            <a:off x="0" y="0"/>
            <a:ext cx="11872686" cy="6545943"/>
          </a:xfrm>
          <a:prstGeom prst="wedgeRoundRect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Times New Roman" panose="02020603050405020304" pitchFamily="18" charset="0"/>
                <a:cs typeface="Times New Roman" panose="02020603050405020304" pitchFamily="18" charset="0"/>
              </a:rPr>
              <a:t> </a:t>
            </a:r>
            <a:r>
              <a:rPr lang="ru-RU" sz="2800" b="1" dirty="0">
                <a:solidFill>
                  <a:srgbClr val="C00000"/>
                </a:solidFill>
                <a:latin typeface="Times New Roman" panose="02020603050405020304" pitchFamily="18" charset="0"/>
                <a:cs typeface="Times New Roman" panose="02020603050405020304" pitchFamily="18" charset="0"/>
              </a:rPr>
              <a:t>Приставки на З-, </a:t>
            </a:r>
            <a:r>
              <a:rPr lang="ru-RU" sz="2800" b="1" dirty="0" smtClean="0">
                <a:solidFill>
                  <a:srgbClr val="C00000"/>
                </a:solidFill>
                <a:latin typeface="Times New Roman" panose="02020603050405020304" pitchFamily="18" charset="0"/>
                <a:cs typeface="Times New Roman" panose="02020603050405020304" pitchFamily="18" charset="0"/>
              </a:rPr>
              <a:t>С-</a:t>
            </a:r>
            <a:endParaRPr lang="ru-RU" sz="2800" b="1" dirty="0">
              <a:solidFill>
                <a:srgbClr val="C00000"/>
              </a:solidFill>
              <a:latin typeface="Times New Roman" panose="02020603050405020304" pitchFamily="18" charset="0"/>
              <a:cs typeface="Times New Roman" panose="02020603050405020304" pitchFamily="18" charset="0"/>
            </a:endParaRPr>
          </a:p>
          <a:p>
            <a:pPr algn="just"/>
            <a:r>
              <a:rPr lang="ru-RU" sz="2400" dirty="0">
                <a:solidFill>
                  <a:schemeClr val="tx1"/>
                </a:solidFill>
                <a:latin typeface="Times New Roman" panose="02020603050405020304" pitchFamily="18" charset="0"/>
                <a:cs typeface="Times New Roman" panose="02020603050405020304" pitchFamily="18" charset="0"/>
              </a:rPr>
              <a:t>Их написание очень простое: </a:t>
            </a:r>
            <a:r>
              <a:rPr lang="ru-RU" sz="2400" b="1" dirty="0">
                <a:solidFill>
                  <a:schemeClr val="tx1"/>
                </a:solidFill>
                <a:latin typeface="Times New Roman" panose="02020603050405020304" pitchFamily="18" charset="0"/>
                <a:cs typeface="Times New Roman" panose="02020603050405020304" pitchFamily="18" charset="0"/>
              </a:rPr>
              <a:t>перед звонкими согласными пишется приставка с буквой З, перед глухими согласными - с буквой С. Обязательно запомните эти приставки</a:t>
            </a:r>
            <a:r>
              <a:rPr lang="ru-RU" sz="2400" b="1" dirty="0" smtClean="0">
                <a:solidFill>
                  <a:schemeClr val="tx1"/>
                </a:solidFill>
                <a:latin typeface="Times New Roman" panose="02020603050405020304" pitchFamily="18" charset="0"/>
                <a:cs typeface="Times New Roman" panose="02020603050405020304" pitchFamily="18" charset="0"/>
              </a:rPr>
              <a:t>:</a:t>
            </a:r>
            <a:r>
              <a:rPr lang="ru-RU" sz="2400" b="1" dirty="0">
                <a:solidFill>
                  <a:schemeClr val="tx1"/>
                </a:solidFill>
                <a:latin typeface="Times New Roman" panose="02020603050405020304" pitchFamily="18" charset="0"/>
                <a:cs typeface="Times New Roman" panose="02020603050405020304" pitchFamily="18" charset="0"/>
              </a:rPr>
              <a:t> БЕЗ-/БЕС-, ВЗ-/ВС-, ВОЗ-/ВОС-, ИЗ-/ИС-, НИЗ/НИС-, РАЗ-/РАС-, ЧЕРЕЗ-(ЧРЕЗ-)/ЧЕРЕС-</a:t>
            </a:r>
            <a:endParaRPr lang="ru-RU" sz="2400" dirty="0">
              <a:solidFill>
                <a:schemeClr val="tx1"/>
              </a:solidFill>
              <a:latin typeface="Times New Roman" panose="02020603050405020304" pitchFamily="18" charset="0"/>
              <a:cs typeface="Times New Roman" panose="02020603050405020304" pitchFamily="18" charset="0"/>
            </a:endParaRPr>
          </a:p>
          <a:p>
            <a:r>
              <a:rPr lang="ru-RU" sz="2400" b="1" dirty="0">
                <a:solidFill>
                  <a:srgbClr val="FF0000"/>
                </a:solidFill>
                <a:latin typeface="Times New Roman" panose="02020603050405020304" pitchFamily="18" charset="0"/>
                <a:cs typeface="Times New Roman" panose="02020603050405020304" pitchFamily="18" charset="0"/>
              </a:rPr>
              <a:t>ПРИМЕР: </a:t>
            </a:r>
            <a:r>
              <a:rPr lang="ru-RU" sz="2400" dirty="0">
                <a:solidFill>
                  <a:schemeClr val="tx1"/>
                </a:solidFill>
                <a:latin typeface="Times New Roman" panose="02020603050405020304" pitchFamily="18" charset="0"/>
                <a:cs typeface="Times New Roman" panose="02020603050405020304" pitchFamily="18" charset="0"/>
              </a:rPr>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РА</a:t>
            </a:r>
            <a:r>
              <a:rPr lang="ru-RU" sz="2400" b="1" u="sng" dirty="0" err="1">
                <a:solidFill>
                  <a:schemeClr val="tx1"/>
                </a:solidFill>
                <a:latin typeface="Times New Roman" panose="02020603050405020304" pitchFamily="18" charset="0"/>
                <a:cs typeface="Times New Roman" panose="02020603050405020304" pitchFamily="18" charset="0"/>
              </a:rPr>
              <a:t>Сс</a:t>
            </a:r>
            <a:r>
              <a:rPr lang="ru-RU" sz="2400" dirty="0" err="1">
                <a:solidFill>
                  <a:schemeClr val="tx1"/>
                </a:solidFill>
                <a:latin typeface="Times New Roman" panose="02020603050405020304" pitchFamily="18" charset="0"/>
                <a:cs typeface="Times New Roman" panose="02020603050405020304" pitchFamily="18" charset="0"/>
              </a:rPr>
              <a:t>мотреть</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РА</a:t>
            </a:r>
            <a:r>
              <a:rPr lang="ru-RU" sz="2400" b="1" u="sng" dirty="0" err="1">
                <a:solidFill>
                  <a:schemeClr val="tx1"/>
                </a:solidFill>
                <a:latin typeface="Times New Roman" panose="02020603050405020304" pitchFamily="18" charset="0"/>
                <a:cs typeface="Times New Roman" panose="02020603050405020304" pitchFamily="18" charset="0"/>
              </a:rPr>
              <a:t>Зг</a:t>
            </a:r>
            <a:r>
              <a:rPr lang="ru-RU" sz="2400" dirty="0" err="1">
                <a:solidFill>
                  <a:schemeClr val="tx1"/>
                </a:solidFill>
                <a:latin typeface="Times New Roman" panose="02020603050405020304" pitchFamily="18" charset="0"/>
                <a:cs typeface="Times New Roman" panose="02020603050405020304" pitchFamily="18" charset="0"/>
              </a:rPr>
              <a:t>лядеть</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И</a:t>
            </a:r>
            <a:r>
              <a:rPr lang="ru-RU" sz="2400" b="1" u="sng" dirty="0" err="1">
                <a:solidFill>
                  <a:schemeClr val="tx1"/>
                </a:solidFill>
                <a:latin typeface="Times New Roman" panose="02020603050405020304" pitchFamily="18" charset="0"/>
                <a:cs typeface="Times New Roman" panose="02020603050405020304" pitchFamily="18" charset="0"/>
              </a:rPr>
              <a:t>Зв</a:t>
            </a:r>
            <a:r>
              <a:rPr lang="ru-RU" sz="2400" dirty="0" err="1">
                <a:solidFill>
                  <a:schemeClr val="tx1"/>
                </a:solidFill>
                <a:latin typeface="Times New Roman" panose="02020603050405020304" pitchFamily="18" charset="0"/>
                <a:cs typeface="Times New Roman" panose="02020603050405020304" pitchFamily="18" charset="0"/>
              </a:rPr>
              <a:t>ести</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И</a:t>
            </a:r>
            <a:r>
              <a:rPr lang="ru-RU" sz="2400" b="1" u="sng" dirty="0" err="1">
                <a:solidFill>
                  <a:schemeClr val="tx1"/>
                </a:solidFill>
                <a:latin typeface="Times New Roman" panose="02020603050405020304" pitchFamily="18" charset="0"/>
                <a:cs typeface="Times New Roman" panose="02020603050405020304" pitchFamily="18" charset="0"/>
              </a:rPr>
              <a:t>Ст</a:t>
            </a:r>
            <a:r>
              <a:rPr lang="ru-RU" sz="2400" dirty="0" err="1">
                <a:solidFill>
                  <a:schemeClr val="tx1"/>
                </a:solidFill>
                <a:latin typeface="Times New Roman" panose="02020603050405020304" pitchFamily="18" charset="0"/>
                <a:cs typeface="Times New Roman" panose="02020603050405020304" pitchFamily="18" charset="0"/>
              </a:rPr>
              <a:t>опить</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ЧРЕ</a:t>
            </a:r>
            <a:r>
              <a:rPr lang="ru-RU" sz="2400" b="1" u="sng" dirty="0" err="1">
                <a:solidFill>
                  <a:schemeClr val="tx1"/>
                </a:solidFill>
                <a:latin typeface="Times New Roman" panose="02020603050405020304" pitchFamily="18" charset="0"/>
                <a:cs typeface="Times New Roman" panose="02020603050405020304" pitchFamily="18" charset="0"/>
              </a:rPr>
              <a:t>Зм</a:t>
            </a:r>
            <a:r>
              <a:rPr lang="ru-RU" sz="2400" dirty="0" err="1">
                <a:solidFill>
                  <a:schemeClr val="tx1"/>
                </a:solidFill>
                <a:latin typeface="Times New Roman" panose="02020603050405020304" pitchFamily="18" charset="0"/>
                <a:cs typeface="Times New Roman" panose="02020603050405020304" pitchFamily="18" charset="0"/>
              </a:rPr>
              <a:t>ерный</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РА</a:t>
            </a:r>
            <a:r>
              <a:rPr lang="ru-RU" sz="2400" b="1" u="sng" dirty="0" err="1">
                <a:solidFill>
                  <a:schemeClr val="tx1"/>
                </a:solidFill>
                <a:latin typeface="Times New Roman" panose="02020603050405020304" pitchFamily="18" charset="0"/>
                <a:cs typeface="Times New Roman" panose="02020603050405020304" pitchFamily="18" charset="0"/>
              </a:rPr>
              <a:t>Сч</a:t>
            </a:r>
            <a:r>
              <a:rPr lang="ru-RU" sz="2400" dirty="0" err="1">
                <a:solidFill>
                  <a:schemeClr val="tx1"/>
                </a:solidFill>
                <a:latin typeface="Times New Roman" panose="02020603050405020304" pitchFamily="18" charset="0"/>
                <a:cs typeface="Times New Roman" panose="02020603050405020304" pitchFamily="18" charset="0"/>
              </a:rPr>
              <a:t>ертить</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В</a:t>
            </a:r>
            <a:r>
              <a:rPr lang="ru-RU" sz="2400" b="1" u="sng" dirty="0" err="1">
                <a:solidFill>
                  <a:schemeClr val="tx1"/>
                </a:solidFill>
                <a:latin typeface="Times New Roman" panose="02020603050405020304" pitchFamily="18" charset="0"/>
                <a:cs typeface="Times New Roman" panose="02020603050405020304" pitchFamily="18" charset="0"/>
              </a:rPr>
              <a:t>Ск</a:t>
            </a:r>
            <a:r>
              <a:rPr lang="ru-RU" sz="2400" dirty="0" err="1">
                <a:solidFill>
                  <a:schemeClr val="tx1"/>
                </a:solidFill>
                <a:latin typeface="Times New Roman" panose="02020603050405020304" pitchFamily="18" charset="0"/>
                <a:cs typeface="Times New Roman" panose="02020603050405020304" pitchFamily="18" charset="0"/>
              </a:rPr>
              <a:t>арабкаться</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ЧЕРЕ</a:t>
            </a:r>
            <a:r>
              <a:rPr lang="ru-RU" sz="2400" b="1" u="sng" dirty="0" err="1">
                <a:solidFill>
                  <a:schemeClr val="tx1"/>
                </a:solidFill>
                <a:latin typeface="Times New Roman" panose="02020603050405020304" pitchFamily="18" charset="0"/>
                <a:cs typeface="Times New Roman" panose="02020603050405020304" pitchFamily="18" charset="0"/>
              </a:rPr>
              <a:t>Сч</a:t>
            </a:r>
            <a:r>
              <a:rPr lang="ru-RU" sz="2400" dirty="0" err="1">
                <a:solidFill>
                  <a:schemeClr val="tx1"/>
                </a:solidFill>
                <a:latin typeface="Times New Roman" panose="02020603050405020304" pitchFamily="18" charset="0"/>
                <a:cs typeface="Times New Roman" panose="02020603050405020304" pitchFamily="18" charset="0"/>
              </a:rPr>
              <a:t>ур</a:t>
            </a:r>
            <a:r>
              <a:rPr lang="ru-RU" sz="2400" dirty="0">
                <a:solidFill>
                  <a:schemeClr val="tx1"/>
                </a:solidFill>
                <a:latin typeface="Times New Roman" panose="02020603050405020304" pitchFamily="18" charset="0"/>
                <a:cs typeface="Times New Roman" panose="02020603050405020304" pitchFamily="18" charset="0"/>
              </a:rPr>
              <a:t>, </a:t>
            </a:r>
            <a:br>
              <a:rPr lang="ru-RU" sz="2400" dirty="0">
                <a:solidFill>
                  <a:schemeClr val="tx1"/>
                </a:solidFill>
                <a:latin typeface="Times New Roman" panose="02020603050405020304" pitchFamily="18" charset="0"/>
                <a:cs typeface="Times New Roman" panose="02020603050405020304" pitchFamily="18" charset="0"/>
              </a:rPr>
            </a:br>
            <a:r>
              <a:rPr lang="ru-RU" sz="2400" dirty="0" err="1">
                <a:solidFill>
                  <a:schemeClr val="tx1"/>
                </a:solidFill>
                <a:latin typeface="Times New Roman" panose="02020603050405020304" pitchFamily="18" charset="0"/>
                <a:cs typeface="Times New Roman" panose="02020603050405020304" pitchFamily="18" charset="0"/>
              </a:rPr>
              <a:t>сНИ</a:t>
            </a:r>
            <a:r>
              <a:rPr lang="ru-RU" sz="2400" b="1" u="sng" dirty="0" err="1">
                <a:solidFill>
                  <a:schemeClr val="tx1"/>
                </a:solidFill>
                <a:latin typeface="Times New Roman" panose="02020603050405020304" pitchFamily="18" charset="0"/>
                <a:cs typeface="Times New Roman" panose="02020603050405020304" pitchFamily="18" charset="0"/>
              </a:rPr>
              <a:t>Сх</a:t>
            </a:r>
            <a:r>
              <a:rPr lang="ru-RU" sz="2400" dirty="0" err="1">
                <a:solidFill>
                  <a:schemeClr val="tx1"/>
                </a:solidFill>
                <a:latin typeface="Times New Roman" panose="02020603050405020304" pitchFamily="18" charset="0"/>
                <a:cs typeface="Times New Roman" panose="02020603050405020304" pitchFamily="18" charset="0"/>
              </a:rPr>
              <a:t>одительный</a:t>
            </a: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7492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5" name="Скругленная прямоугольная выноска 4"/>
          <p:cNvSpPr/>
          <p:nvPr/>
        </p:nvSpPr>
        <p:spPr>
          <a:xfrm>
            <a:off x="1" y="365125"/>
            <a:ext cx="12192000" cy="6369504"/>
          </a:xfrm>
          <a:prstGeom prst="wedgeRoundRect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C00000"/>
                </a:solidFill>
              </a:rPr>
              <a:t>Приставки РОЗ- (РОС-), РАЗ- (РАС-), НЕ-, НИ-</a:t>
            </a:r>
          </a:p>
          <a:p>
            <a:r>
              <a:rPr lang="ru-RU" sz="2800" b="1" dirty="0">
                <a:solidFill>
                  <a:schemeClr val="tx1"/>
                </a:solidFill>
              </a:rPr>
              <a:t>Написание гласных букв в данных приставках определяется ударением.</a:t>
            </a:r>
            <a:r>
              <a:rPr lang="ru-RU" sz="2800" dirty="0">
                <a:solidFill>
                  <a:schemeClr val="tx1"/>
                </a:solidFill>
              </a:rPr>
              <a:t/>
            </a:r>
            <a:br>
              <a:rPr lang="ru-RU" sz="2800" dirty="0">
                <a:solidFill>
                  <a:schemeClr val="tx1"/>
                </a:solidFill>
              </a:rPr>
            </a:br>
            <a:r>
              <a:rPr lang="ru-RU" sz="2800" dirty="0">
                <a:solidFill>
                  <a:schemeClr val="tx1"/>
                </a:solidFill>
              </a:rPr>
              <a:t>В приставках РОЗ- (РОС-), РАЗ- (РАС-) без ударения пишется буква </a:t>
            </a:r>
            <a:r>
              <a:rPr lang="ru-RU" sz="2800" b="1" dirty="0">
                <a:solidFill>
                  <a:schemeClr val="tx1"/>
                </a:solidFill>
              </a:rPr>
              <a:t>А</a:t>
            </a:r>
            <a:r>
              <a:rPr lang="ru-RU" sz="2800" dirty="0">
                <a:solidFill>
                  <a:schemeClr val="tx1"/>
                </a:solidFill>
              </a:rPr>
              <a:t>, под ударением - </a:t>
            </a:r>
            <a:r>
              <a:rPr lang="ru-RU" sz="2800" b="1" dirty="0">
                <a:solidFill>
                  <a:schemeClr val="tx1"/>
                </a:solidFill>
              </a:rPr>
              <a:t>О</a:t>
            </a:r>
            <a:r>
              <a:rPr lang="ru-RU" sz="2800" dirty="0">
                <a:solidFill>
                  <a:schemeClr val="tx1"/>
                </a:solidFill>
              </a:rPr>
              <a:t>.</a:t>
            </a:r>
            <a:br>
              <a:rPr lang="ru-RU" sz="2800" dirty="0">
                <a:solidFill>
                  <a:schemeClr val="tx1"/>
                </a:solidFill>
              </a:rPr>
            </a:br>
            <a:r>
              <a:rPr lang="ru-RU" sz="2800" b="1" dirty="0">
                <a:solidFill>
                  <a:srgbClr val="C00000"/>
                </a:solidFill>
              </a:rPr>
              <a:t>ПРИМЕР:</a:t>
            </a:r>
            <a:r>
              <a:rPr lang="ru-RU" sz="2800" dirty="0">
                <a:solidFill>
                  <a:schemeClr val="tx1"/>
                </a:solidFill>
              </a:rPr>
              <a:t/>
            </a:r>
            <a:br>
              <a:rPr lang="ru-RU" sz="2800" dirty="0">
                <a:solidFill>
                  <a:schemeClr val="tx1"/>
                </a:solidFill>
              </a:rPr>
            </a:br>
            <a:r>
              <a:rPr lang="ru-RU" sz="2800" dirty="0" err="1">
                <a:solidFill>
                  <a:schemeClr val="tx1"/>
                </a:solidFill>
              </a:rPr>
              <a:t>р</a:t>
            </a:r>
            <a:r>
              <a:rPr lang="ru-RU" sz="2800" b="1" u="sng" dirty="0" err="1">
                <a:solidFill>
                  <a:schemeClr val="tx1"/>
                </a:solidFill>
              </a:rPr>
              <a:t>а</a:t>
            </a:r>
            <a:r>
              <a:rPr lang="ru-RU" sz="2800" dirty="0" err="1">
                <a:solidFill>
                  <a:schemeClr val="tx1"/>
                </a:solidFill>
              </a:rPr>
              <a:t>списАться</a:t>
            </a:r>
            <a:r>
              <a:rPr lang="ru-RU" sz="2800" dirty="0">
                <a:solidFill>
                  <a:schemeClr val="tx1"/>
                </a:solidFill>
              </a:rPr>
              <a:t> - </a:t>
            </a:r>
            <a:r>
              <a:rPr lang="ru-RU" sz="2800" dirty="0" err="1">
                <a:solidFill>
                  <a:schemeClr val="tx1"/>
                </a:solidFill>
              </a:rPr>
              <a:t>р</a:t>
            </a:r>
            <a:r>
              <a:rPr lang="ru-RU" sz="2800" b="1" u="sng" dirty="0" err="1">
                <a:solidFill>
                  <a:schemeClr val="tx1"/>
                </a:solidFill>
              </a:rPr>
              <a:t>О</a:t>
            </a:r>
            <a:r>
              <a:rPr lang="ru-RU" sz="2800" dirty="0" err="1">
                <a:solidFill>
                  <a:schemeClr val="tx1"/>
                </a:solidFill>
              </a:rPr>
              <a:t>спись</a:t>
            </a:r>
            <a:r>
              <a:rPr lang="ru-RU" sz="2800" dirty="0">
                <a:solidFill>
                  <a:schemeClr val="tx1"/>
                </a:solidFill>
              </a:rPr>
              <a:t>, </a:t>
            </a:r>
            <a:r>
              <a:rPr lang="ru-RU" sz="2800" dirty="0" err="1">
                <a:solidFill>
                  <a:schemeClr val="tx1"/>
                </a:solidFill>
              </a:rPr>
              <a:t>р</a:t>
            </a:r>
            <a:r>
              <a:rPr lang="ru-RU" sz="2800" b="1" u="sng" dirty="0" err="1">
                <a:solidFill>
                  <a:schemeClr val="tx1"/>
                </a:solidFill>
              </a:rPr>
              <a:t>а</a:t>
            </a:r>
            <a:r>
              <a:rPr lang="ru-RU" sz="2800" dirty="0" err="1">
                <a:solidFill>
                  <a:schemeClr val="tx1"/>
                </a:solidFill>
              </a:rPr>
              <a:t>зыгрАть</a:t>
            </a:r>
            <a:r>
              <a:rPr lang="ru-RU" sz="2800" dirty="0">
                <a:solidFill>
                  <a:schemeClr val="tx1"/>
                </a:solidFill>
              </a:rPr>
              <a:t> - </a:t>
            </a:r>
            <a:r>
              <a:rPr lang="ru-RU" sz="2800" dirty="0" err="1">
                <a:solidFill>
                  <a:schemeClr val="tx1"/>
                </a:solidFill>
              </a:rPr>
              <a:t>р</a:t>
            </a:r>
            <a:r>
              <a:rPr lang="ru-RU" sz="2800" b="1" u="sng" dirty="0" err="1">
                <a:solidFill>
                  <a:schemeClr val="tx1"/>
                </a:solidFill>
              </a:rPr>
              <a:t>О</a:t>
            </a:r>
            <a:r>
              <a:rPr lang="ru-RU" sz="2800" dirty="0" err="1">
                <a:solidFill>
                  <a:schemeClr val="tx1"/>
                </a:solidFill>
              </a:rPr>
              <a:t>зыгрыш</a:t>
            </a:r>
            <a:r>
              <a:rPr lang="ru-RU" sz="2800" dirty="0">
                <a:solidFill>
                  <a:schemeClr val="tx1"/>
                </a:solidFill>
              </a:rPr>
              <a:t>, </a:t>
            </a:r>
            <a:r>
              <a:rPr lang="ru-RU" sz="2800" dirty="0" err="1">
                <a:solidFill>
                  <a:schemeClr val="tx1"/>
                </a:solidFill>
              </a:rPr>
              <a:t>р</a:t>
            </a:r>
            <a:r>
              <a:rPr lang="ru-RU" sz="2800" b="1" u="sng" dirty="0" err="1">
                <a:solidFill>
                  <a:schemeClr val="tx1"/>
                </a:solidFill>
              </a:rPr>
              <a:t>а</a:t>
            </a:r>
            <a:r>
              <a:rPr lang="ru-RU" sz="2800" dirty="0" err="1">
                <a:solidFill>
                  <a:schemeClr val="tx1"/>
                </a:solidFill>
              </a:rPr>
              <a:t>злИв</a:t>
            </a:r>
            <a:r>
              <a:rPr lang="ru-RU" sz="2800" dirty="0">
                <a:solidFill>
                  <a:schemeClr val="tx1"/>
                </a:solidFill>
              </a:rPr>
              <a:t> (реки), </a:t>
            </a:r>
            <a:r>
              <a:rPr lang="ru-RU" sz="2800" dirty="0" err="1">
                <a:solidFill>
                  <a:schemeClr val="tx1"/>
                </a:solidFill>
              </a:rPr>
              <a:t>р</a:t>
            </a:r>
            <a:r>
              <a:rPr lang="ru-RU" sz="2800" b="1" u="sng" dirty="0" err="1">
                <a:solidFill>
                  <a:schemeClr val="tx1"/>
                </a:solidFill>
              </a:rPr>
              <a:t>О</a:t>
            </a:r>
            <a:r>
              <a:rPr lang="ru-RU" sz="2800" dirty="0" err="1">
                <a:solidFill>
                  <a:schemeClr val="tx1"/>
                </a:solidFill>
              </a:rPr>
              <a:t>злив</a:t>
            </a:r>
            <a:r>
              <a:rPr lang="ru-RU" sz="2800" dirty="0">
                <a:solidFill>
                  <a:schemeClr val="tx1"/>
                </a:solidFill>
              </a:rPr>
              <a:t> напитков</a:t>
            </a:r>
            <a:br>
              <a:rPr lang="ru-RU" sz="2800" dirty="0">
                <a:solidFill>
                  <a:schemeClr val="tx1"/>
                </a:solidFill>
              </a:rPr>
            </a:br>
            <a:r>
              <a:rPr lang="ru-RU" sz="2800" dirty="0">
                <a:solidFill>
                  <a:schemeClr val="tx1"/>
                </a:solidFill>
              </a:rPr>
              <a:t/>
            </a:r>
            <a:br>
              <a:rPr lang="ru-RU" sz="2800" dirty="0">
                <a:solidFill>
                  <a:schemeClr val="tx1"/>
                </a:solidFill>
              </a:rPr>
            </a:br>
            <a:r>
              <a:rPr lang="ru-RU" sz="2800" dirty="0">
                <a:solidFill>
                  <a:schemeClr val="tx1"/>
                </a:solidFill>
              </a:rPr>
              <a:t>Приставки НЕ и НИ, встречающиеся в отрицательных и неопределенных местоимениях и наречиях, также зависят от ударения. Под ударением пишем НЕ, без ударения - НИ.</a:t>
            </a:r>
            <a:br>
              <a:rPr lang="ru-RU" sz="2800" dirty="0">
                <a:solidFill>
                  <a:schemeClr val="tx1"/>
                </a:solidFill>
              </a:rPr>
            </a:br>
            <a:r>
              <a:rPr lang="ru-RU" sz="2800" b="1" dirty="0">
                <a:solidFill>
                  <a:schemeClr val="tx1"/>
                </a:solidFill>
              </a:rPr>
              <a:t>ПРИМЕР:</a:t>
            </a:r>
            <a:r>
              <a:rPr lang="ru-RU" sz="2800" dirty="0">
                <a:solidFill>
                  <a:schemeClr val="tx1"/>
                </a:solidFill>
              </a:rPr>
              <a:t/>
            </a:r>
            <a:br>
              <a:rPr lang="ru-RU" sz="2800" dirty="0">
                <a:solidFill>
                  <a:schemeClr val="tx1"/>
                </a:solidFill>
              </a:rPr>
            </a:br>
            <a:r>
              <a:rPr lang="ru-RU" sz="2800" dirty="0" err="1">
                <a:solidFill>
                  <a:schemeClr val="tx1"/>
                </a:solidFill>
              </a:rPr>
              <a:t>н</a:t>
            </a:r>
            <a:r>
              <a:rPr lang="ru-RU" sz="2800" b="1" dirty="0" err="1">
                <a:solidFill>
                  <a:schemeClr val="tx1"/>
                </a:solidFill>
              </a:rPr>
              <a:t>Е</a:t>
            </a:r>
            <a:r>
              <a:rPr lang="ru-RU" sz="2800" dirty="0" err="1">
                <a:solidFill>
                  <a:schemeClr val="tx1"/>
                </a:solidFill>
              </a:rPr>
              <a:t>когда</a:t>
            </a:r>
            <a:r>
              <a:rPr lang="ru-RU" sz="2800" dirty="0">
                <a:solidFill>
                  <a:schemeClr val="tx1"/>
                </a:solidFill>
              </a:rPr>
              <a:t> - </a:t>
            </a:r>
            <a:r>
              <a:rPr lang="ru-RU" sz="2800" dirty="0" err="1">
                <a:solidFill>
                  <a:schemeClr val="tx1"/>
                </a:solidFill>
              </a:rPr>
              <a:t>н</a:t>
            </a:r>
            <a:r>
              <a:rPr lang="ru-RU" sz="2800" u="sng" dirty="0" err="1">
                <a:solidFill>
                  <a:schemeClr val="tx1"/>
                </a:solidFill>
              </a:rPr>
              <a:t>и</a:t>
            </a:r>
            <a:r>
              <a:rPr lang="ru-RU" sz="2800" dirty="0" err="1">
                <a:solidFill>
                  <a:schemeClr val="tx1"/>
                </a:solidFill>
              </a:rPr>
              <a:t>когдА</a:t>
            </a:r>
            <a:r>
              <a:rPr lang="ru-RU" sz="2800" dirty="0">
                <a:solidFill>
                  <a:schemeClr val="tx1"/>
                </a:solidFill>
              </a:rPr>
              <a:t>, </a:t>
            </a:r>
            <a:r>
              <a:rPr lang="ru-RU" sz="2800" dirty="0" err="1">
                <a:solidFill>
                  <a:schemeClr val="tx1"/>
                </a:solidFill>
              </a:rPr>
              <a:t>н</a:t>
            </a:r>
            <a:r>
              <a:rPr lang="ru-RU" sz="2800" b="1" dirty="0" err="1">
                <a:solidFill>
                  <a:schemeClr val="tx1"/>
                </a:solidFill>
              </a:rPr>
              <a:t>Е</a:t>
            </a:r>
            <a:r>
              <a:rPr lang="ru-RU" sz="2800" dirty="0" err="1">
                <a:solidFill>
                  <a:schemeClr val="tx1"/>
                </a:solidFill>
              </a:rPr>
              <a:t>кто</a:t>
            </a:r>
            <a:r>
              <a:rPr lang="ru-RU" sz="2800" dirty="0">
                <a:solidFill>
                  <a:schemeClr val="tx1"/>
                </a:solidFill>
              </a:rPr>
              <a:t> - </a:t>
            </a:r>
            <a:r>
              <a:rPr lang="ru-RU" sz="2800" dirty="0" err="1">
                <a:solidFill>
                  <a:schemeClr val="tx1"/>
                </a:solidFill>
              </a:rPr>
              <a:t>н</a:t>
            </a:r>
            <a:r>
              <a:rPr lang="ru-RU" sz="2800" u="sng" dirty="0" err="1">
                <a:solidFill>
                  <a:schemeClr val="tx1"/>
                </a:solidFill>
              </a:rPr>
              <a:t>и</a:t>
            </a:r>
            <a:r>
              <a:rPr lang="ru-RU" sz="2800" dirty="0" err="1">
                <a:solidFill>
                  <a:schemeClr val="tx1"/>
                </a:solidFill>
              </a:rPr>
              <a:t>ктО</a:t>
            </a:r>
            <a:r>
              <a:rPr lang="ru-RU" sz="2800" dirty="0">
                <a:solidFill>
                  <a:schemeClr val="tx1"/>
                </a:solidFill>
              </a:rPr>
              <a:t>, </a:t>
            </a:r>
            <a:r>
              <a:rPr lang="ru-RU" sz="2800" dirty="0" err="1">
                <a:solidFill>
                  <a:schemeClr val="tx1"/>
                </a:solidFill>
              </a:rPr>
              <a:t>н</a:t>
            </a:r>
            <a:r>
              <a:rPr lang="ru-RU" sz="2800" b="1" dirty="0" err="1">
                <a:solidFill>
                  <a:schemeClr val="tx1"/>
                </a:solidFill>
              </a:rPr>
              <a:t>Е</a:t>
            </a:r>
            <a:r>
              <a:rPr lang="ru-RU" sz="2800" dirty="0" err="1">
                <a:solidFill>
                  <a:schemeClr val="tx1"/>
                </a:solidFill>
              </a:rPr>
              <a:t>что</a:t>
            </a:r>
            <a:r>
              <a:rPr lang="ru-RU" sz="2800" dirty="0">
                <a:solidFill>
                  <a:schemeClr val="tx1"/>
                </a:solidFill>
              </a:rPr>
              <a:t> - </a:t>
            </a:r>
            <a:r>
              <a:rPr lang="ru-RU" sz="2800" dirty="0" err="1">
                <a:solidFill>
                  <a:schemeClr val="tx1"/>
                </a:solidFill>
              </a:rPr>
              <a:t>н</a:t>
            </a:r>
            <a:r>
              <a:rPr lang="ru-RU" sz="2800" u="sng" dirty="0" err="1">
                <a:solidFill>
                  <a:schemeClr val="tx1"/>
                </a:solidFill>
              </a:rPr>
              <a:t>и</a:t>
            </a:r>
            <a:r>
              <a:rPr lang="ru-RU" sz="2800" dirty="0" err="1">
                <a:solidFill>
                  <a:schemeClr val="tx1"/>
                </a:solidFill>
              </a:rPr>
              <a:t>чтО</a:t>
            </a:r>
            <a:r>
              <a:rPr lang="ru-RU" sz="2800" dirty="0">
                <a:solidFill>
                  <a:schemeClr val="tx1"/>
                </a:solidFill>
              </a:rPr>
              <a:t> </a:t>
            </a:r>
            <a:endParaRPr lang="ru-RU" sz="2800" dirty="0">
              <a:solidFill>
                <a:schemeClr val="tx1"/>
              </a:solidFill>
              <a:effectLst/>
            </a:endParaRPr>
          </a:p>
        </p:txBody>
      </p:sp>
    </p:spTree>
    <p:extLst>
      <p:ext uri="{BB962C8B-B14F-4D97-AF65-F5344CB8AC3E}">
        <p14:creationId xmlns:p14="http://schemas.microsoft.com/office/powerpoint/2010/main" val="3300983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Скругленная прямоугольная выноска 2"/>
          <p:cNvSpPr/>
          <p:nvPr/>
        </p:nvSpPr>
        <p:spPr>
          <a:xfrm>
            <a:off x="1" y="0"/>
            <a:ext cx="12192000" cy="6691086"/>
          </a:xfrm>
          <a:prstGeom prst="wedgeRoundRect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C00000"/>
                </a:solidFill>
              </a:rPr>
              <a:t>Приставки ПРИ-, ПРЕ-</a:t>
            </a:r>
          </a:p>
          <a:p>
            <a:r>
              <a:rPr lang="ru-RU" sz="2800" dirty="0">
                <a:solidFill>
                  <a:schemeClr val="tx1"/>
                </a:solidFill>
              </a:rPr>
              <a:t>Правило написания этих приставок одно из самых любимых школьниками, и оно также очень простое в запоминании. Написание гласной в них зависит от значения приставок.</a:t>
            </a:r>
          </a:p>
          <a:p>
            <a:r>
              <a:rPr lang="ru-RU" sz="2800" b="1" dirty="0">
                <a:solidFill>
                  <a:schemeClr val="tx1"/>
                </a:solidFill>
              </a:rPr>
              <a:t>Приставка ПРИ- обозначает:</a:t>
            </a:r>
            <a:r>
              <a:rPr lang="ru-RU" sz="2800" dirty="0">
                <a:solidFill>
                  <a:schemeClr val="tx1"/>
                </a:solidFill>
              </a:rPr>
              <a:t/>
            </a:r>
            <a:br>
              <a:rPr lang="ru-RU" sz="2800" dirty="0">
                <a:solidFill>
                  <a:schemeClr val="tx1"/>
                </a:solidFill>
              </a:rPr>
            </a:br>
            <a:r>
              <a:rPr lang="ru-RU" sz="2800" b="1" dirty="0">
                <a:solidFill>
                  <a:schemeClr val="tx1"/>
                </a:solidFill>
              </a:rPr>
              <a:t>1) </a:t>
            </a:r>
            <a:r>
              <a:rPr lang="ru-RU" sz="2800" dirty="0">
                <a:solidFill>
                  <a:schemeClr val="tx1"/>
                </a:solidFill>
              </a:rPr>
              <a:t>приближение, присоединение, прибавление: </a:t>
            </a:r>
            <a:r>
              <a:rPr lang="ru-RU" sz="2800" b="1" dirty="0">
                <a:solidFill>
                  <a:schemeClr val="tx1"/>
                </a:solidFill>
              </a:rPr>
              <a:t>при</a:t>
            </a:r>
            <a:r>
              <a:rPr lang="ru-RU" sz="2800" dirty="0">
                <a:solidFill>
                  <a:schemeClr val="tx1"/>
                </a:solidFill>
              </a:rPr>
              <a:t>ехать, </a:t>
            </a:r>
            <a:r>
              <a:rPr lang="ru-RU" sz="2800" b="1" dirty="0">
                <a:solidFill>
                  <a:schemeClr val="tx1"/>
                </a:solidFill>
              </a:rPr>
              <a:t>при</a:t>
            </a:r>
            <a:r>
              <a:rPr lang="ru-RU" sz="2800" dirty="0">
                <a:solidFill>
                  <a:schemeClr val="tx1"/>
                </a:solidFill>
              </a:rPr>
              <a:t>клеить</a:t>
            </a:r>
            <a:br>
              <a:rPr lang="ru-RU" sz="2800" dirty="0">
                <a:solidFill>
                  <a:schemeClr val="tx1"/>
                </a:solidFill>
              </a:rPr>
            </a:br>
            <a:r>
              <a:rPr lang="ru-RU" sz="2800" b="1" dirty="0">
                <a:solidFill>
                  <a:schemeClr val="tx1"/>
                </a:solidFill>
              </a:rPr>
              <a:t>2)</a:t>
            </a:r>
            <a:r>
              <a:rPr lang="ru-RU" sz="2800" dirty="0">
                <a:solidFill>
                  <a:schemeClr val="tx1"/>
                </a:solidFill>
              </a:rPr>
              <a:t> расположение вблизи чего-либо (близость): </a:t>
            </a:r>
            <a:r>
              <a:rPr lang="ru-RU" sz="2800" b="1" dirty="0">
                <a:solidFill>
                  <a:schemeClr val="tx1"/>
                </a:solidFill>
              </a:rPr>
              <a:t>при</a:t>
            </a:r>
            <a:r>
              <a:rPr lang="ru-RU" sz="2800" dirty="0">
                <a:solidFill>
                  <a:schemeClr val="tx1"/>
                </a:solidFill>
              </a:rPr>
              <a:t>морский, </a:t>
            </a:r>
            <a:r>
              <a:rPr lang="ru-RU" sz="2800" b="1" dirty="0" err="1">
                <a:solidFill>
                  <a:schemeClr val="tx1"/>
                </a:solidFill>
              </a:rPr>
              <a:t>при</a:t>
            </a:r>
            <a:r>
              <a:rPr lang="ru-RU" sz="2800" dirty="0" err="1">
                <a:solidFill>
                  <a:schemeClr val="tx1"/>
                </a:solidFill>
              </a:rPr>
              <a:t>окский</a:t>
            </a:r>
            <a:r>
              <a:rPr lang="ru-RU" sz="2800" dirty="0">
                <a:solidFill>
                  <a:schemeClr val="tx1"/>
                </a:solidFill>
              </a:rPr>
              <a:t/>
            </a:r>
            <a:br>
              <a:rPr lang="ru-RU" sz="2800" dirty="0">
                <a:solidFill>
                  <a:schemeClr val="tx1"/>
                </a:solidFill>
              </a:rPr>
            </a:br>
            <a:r>
              <a:rPr lang="ru-RU" sz="2800" b="1" dirty="0">
                <a:solidFill>
                  <a:schemeClr val="tx1"/>
                </a:solidFill>
              </a:rPr>
              <a:t>3)</a:t>
            </a:r>
            <a:r>
              <a:rPr lang="ru-RU" sz="2800" dirty="0">
                <a:solidFill>
                  <a:schemeClr val="tx1"/>
                </a:solidFill>
              </a:rPr>
              <a:t> неполноту действия (действие выполнено не до конца): </a:t>
            </a:r>
            <a:r>
              <a:rPr lang="ru-RU" sz="2800" b="1" dirty="0">
                <a:solidFill>
                  <a:schemeClr val="tx1"/>
                </a:solidFill>
              </a:rPr>
              <a:t>при</a:t>
            </a:r>
            <a:r>
              <a:rPr lang="ru-RU" sz="2800" dirty="0">
                <a:solidFill>
                  <a:schemeClr val="tx1"/>
                </a:solidFill>
              </a:rPr>
              <a:t>открыть, </a:t>
            </a:r>
            <a:r>
              <a:rPr lang="ru-RU" sz="2800" b="1" dirty="0">
                <a:solidFill>
                  <a:schemeClr val="tx1"/>
                </a:solidFill>
              </a:rPr>
              <a:t>при</a:t>
            </a:r>
            <a:r>
              <a:rPr lang="ru-RU" sz="2800" dirty="0">
                <a:solidFill>
                  <a:schemeClr val="tx1"/>
                </a:solidFill>
              </a:rPr>
              <a:t>тормозить</a:t>
            </a:r>
            <a:br>
              <a:rPr lang="ru-RU" sz="2800" dirty="0">
                <a:solidFill>
                  <a:schemeClr val="tx1"/>
                </a:solidFill>
              </a:rPr>
            </a:br>
            <a:r>
              <a:rPr lang="ru-RU" sz="2800" i="1" dirty="0">
                <a:solidFill>
                  <a:schemeClr val="tx1"/>
                </a:solidFill>
              </a:rPr>
              <a:t>Это основные значения приставки при-, но есть еще три </a:t>
            </a:r>
            <a:r>
              <a:rPr lang="ru-RU" sz="2800" b="1" i="1" dirty="0">
                <a:solidFill>
                  <a:schemeClr val="tx1"/>
                </a:solidFill>
              </a:rPr>
              <a:t>более редких значения:</a:t>
            </a:r>
            <a:r>
              <a:rPr lang="ru-RU" sz="2800" dirty="0">
                <a:solidFill>
                  <a:schemeClr val="tx1"/>
                </a:solidFill>
              </a:rPr>
              <a:t/>
            </a:r>
            <a:br>
              <a:rPr lang="ru-RU" sz="2800" dirty="0">
                <a:solidFill>
                  <a:schemeClr val="tx1"/>
                </a:solidFill>
              </a:rPr>
            </a:br>
            <a:r>
              <a:rPr lang="ru-RU" sz="2800" b="1" dirty="0">
                <a:solidFill>
                  <a:schemeClr val="tx1"/>
                </a:solidFill>
              </a:rPr>
              <a:t>4)</a:t>
            </a:r>
            <a:r>
              <a:rPr lang="ru-RU" sz="2800" dirty="0">
                <a:solidFill>
                  <a:schemeClr val="tx1"/>
                </a:solidFill>
              </a:rPr>
              <a:t> законченность действия: </a:t>
            </a:r>
            <a:r>
              <a:rPr lang="ru-RU" sz="2800" b="1" dirty="0">
                <a:solidFill>
                  <a:schemeClr val="tx1"/>
                </a:solidFill>
              </a:rPr>
              <a:t>при</a:t>
            </a:r>
            <a:r>
              <a:rPr lang="ru-RU" sz="2800" dirty="0">
                <a:solidFill>
                  <a:schemeClr val="tx1"/>
                </a:solidFill>
              </a:rPr>
              <a:t>думать</a:t>
            </a:r>
            <a:br>
              <a:rPr lang="ru-RU" sz="2800" dirty="0">
                <a:solidFill>
                  <a:schemeClr val="tx1"/>
                </a:solidFill>
              </a:rPr>
            </a:br>
            <a:r>
              <a:rPr lang="ru-RU" sz="2800" b="1" dirty="0">
                <a:solidFill>
                  <a:schemeClr val="tx1"/>
                </a:solidFill>
              </a:rPr>
              <a:t>5) </a:t>
            </a:r>
            <a:r>
              <a:rPr lang="ru-RU" sz="2800" dirty="0">
                <a:solidFill>
                  <a:schemeClr val="tx1"/>
                </a:solidFill>
              </a:rPr>
              <a:t>действие, выполненное исходя из чьих-либо интересов: </a:t>
            </a:r>
            <a:r>
              <a:rPr lang="ru-RU" sz="2800" b="1" dirty="0">
                <a:solidFill>
                  <a:schemeClr val="tx1"/>
                </a:solidFill>
              </a:rPr>
              <a:t>при</a:t>
            </a:r>
            <a:r>
              <a:rPr lang="ru-RU" sz="2800" dirty="0">
                <a:solidFill>
                  <a:schemeClr val="tx1"/>
                </a:solidFill>
              </a:rPr>
              <a:t>прятать</a:t>
            </a:r>
            <a:br>
              <a:rPr lang="ru-RU" sz="2800" dirty="0">
                <a:solidFill>
                  <a:schemeClr val="tx1"/>
                </a:solidFill>
              </a:rPr>
            </a:br>
            <a:r>
              <a:rPr lang="ru-RU" sz="2800" b="1" dirty="0">
                <a:solidFill>
                  <a:schemeClr val="tx1"/>
                </a:solidFill>
              </a:rPr>
              <a:t>6)</a:t>
            </a:r>
            <a:r>
              <a:rPr lang="ru-RU" sz="2800" dirty="0">
                <a:solidFill>
                  <a:schemeClr val="tx1"/>
                </a:solidFill>
              </a:rPr>
              <a:t> сопутствующее действие: </a:t>
            </a:r>
            <a:r>
              <a:rPr lang="ru-RU" sz="2800" b="1" dirty="0">
                <a:solidFill>
                  <a:schemeClr val="tx1"/>
                </a:solidFill>
              </a:rPr>
              <a:t>при</a:t>
            </a:r>
            <a:r>
              <a:rPr lang="ru-RU" sz="2800" dirty="0">
                <a:solidFill>
                  <a:schemeClr val="tx1"/>
                </a:solidFill>
              </a:rPr>
              <a:t>прыгивать, </a:t>
            </a:r>
            <a:r>
              <a:rPr lang="ru-RU" sz="2800" b="1" dirty="0">
                <a:solidFill>
                  <a:schemeClr val="tx1"/>
                </a:solidFill>
              </a:rPr>
              <a:t>при</a:t>
            </a:r>
            <a:r>
              <a:rPr lang="ru-RU" sz="2800" dirty="0">
                <a:solidFill>
                  <a:schemeClr val="tx1"/>
                </a:solidFill>
              </a:rPr>
              <a:t>говаривать, </a:t>
            </a:r>
            <a:r>
              <a:rPr lang="ru-RU" sz="2800" b="1" dirty="0">
                <a:solidFill>
                  <a:schemeClr val="tx1"/>
                </a:solidFill>
              </a:rPr>
              <a:t>при</a:t>
            </a:r>
            <a:r>
              <a:rPr lang="ru-RU" sz="2800" dirty="0">
                <a:solidFill>
                  <a:schemeClr val="tx1"/>
                </a:solidFill>
              </a:rPr>
              <a:t>танцовывать, </a:t>
            </a:r>
            <a:r>
              <a:rPr lang="ru-RU" sz="2800" b="1" dirty="0">
                <a:solidFill>
                  <a:schemeClr val="tx1"/>
                </a:solidFill>
              </a:rPr>
              <a:t>при</a:t>
            </a:r>
            <a:r>
              <a:rPr lang="ru-RU" sz="2800" dirty="0">
                <a:solidFill>
                  <a:schemeClr val="tx1"/>
                </a:solidFill>
              </a:rPr>
              <a:t>певать</a:t>
            </a:r>
            <a:endParaRPr lang="ru-RU" sz="2800" dirty="0">
              <a:solidFill>
                <a:schemeClr val="tx1"/>
              </a:solidFill>
              <a:effectLst/>
            </a:endParaRPr>
          </a:p>
        </p:txBody>
      </p:sp>
    </p:spTree>
    <p:extLst>
      <p:ext uri="{BB962C8B-B14F-4D97-AF65-F5344CB8AC3E}">
        <p14:creationId xmlns:p14="http://schemas.microsoft.com/office/powerpoint/2010/main" val="3591472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192000" cy="7519851"/>
          </a:xfrm>
        </p:spPr>
      </p:pic>
      <p:sp>
        <p:nvSpPr>
          <p:cNvPr id="3" name="Скругленная прямоугольная выноска 2"/>
          <p:cNvSpPr/>
          <p:nvPr/>
        </p:nvSpPr>
        <p:spPr>
          <a:xfrm>
            <a:off x="838199" y="365124"/>
            <a:ext cx="11353801" cy="4729389"/>
          </a:xfrm>
          <a:prstGeom prst="wedgeRoundRect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a:solidFill>
                  <a:srgbClr val="C00000"/>
                </a:solidFill>
                <a:latin typeface="Times New Roman" panose="02020603050405020304" pitchFamily="18" charset="0"/>
                <a:cs typeface="Times New Roman" panose="02020603050405020304" pitchFamily="18" charset="0"/>
              </a:rPr>
              <a:t>Приставка  ПРЕ- обозначает:</a:t>
            </a:r>
            <a:r>
              <a:rPr lang="ru-RU" sz="3200" dirty="0">
                <a:solidFill>
                  <a:schemeClr val="tx1"/>
                </a:solidFill>
                <a:latin typeface="Times New Roman" panose="02020603050405020304" pitchFamily="18" charset="0"/>
                <a:cs typeface="Times New Roman" panose="02020603050405020304" pitchFamily="18" charset="0"/>
              </a:rPr>
              <a:t/>
            </a:r>
            <a:br>
              <a:rPr lang="ru-RU" sz="3200" dirty="0">
                <a:solidFill>
                  <a:schemeClr val="tx1"/>
                </a:solidFill>
                <a:latin typeface="Times New Roman" panose="02020603050405020304" pitchFamily="18" charset="0"/>
                <a:cs typeface="Times New Roman" panose="02020603050405020304" pitchFamily="18" charset="0"/>
              </a:rPr>
            </a:br>
            <a:r>
              <a:rPr lang="ru-RU" sz="3200" b="1" dirty="0">
                <a:solidFill>
                  <a:schemeClr val="tx1"/>
                </a:solidFill>
                <a:latin typeface="Times New Roman" panose="02020603050405020304" pitchFamily="18" charset="0"/>
                <a:cs typeface="Times New Roman" panose="02020603050405020304" pitchFamily="18" charset="0"/>
              </a:rPr>
              <a:t>1)</a:t>
            </a:r>
            <a:r>
              <a:rPr lang="ru-RU" sz="3200" dirty="0">
                <a:solidFill>
                  <a:schemeClr val="tx1"/>
                </a:solidFill>
                <a:latin typeface="Times New Roman" panose="02020603050405020304" pitchFamily="18" charset="0"/>
                <a:cs typeface="Times New Roman" panose="02020603050405020304" pitchFamily="18" charset="0"/>
              </a:rPr>
              <a:t> близкое по значению к слову "очень": </a:t>
            </a:r>
            <a:r>
              <a:rPr lang="ru-RU" sz="3200" b="1" dirty="0">
                <a:solidFill>
                  <a:schemeClr val="tx1"/>
                </a:solidFill>
                <a:latin typeface="Times New Roman" panose="02020603050405020304" pitchFamily="18" charset="0"/>
                <a:cs typeface="Times New Roman" panose="02020603050405020304" pitchFamily="18" charset="0"/>
              </a:rPr>
              <a:t>пре</a:t>
            </a:r>
            <a:r>
              <a:rPr lang="ru-RU" sz="3200" dirty="0">
                <a:solidFill>
                  <a:schemeClr val="tx1"/>
                </a:solidFill>
                <a:latin typeface="Times New Roman" panose="02020603050405020304" pitchFamily="18" charset="0"/>
                <a:cs typeface="Times New Roman" panose="02020603050405020304" pitchFamily="18" charset="0"/>
              </a:rPr>
              <a:t>красный (очень красивый)</a:t>
            </a:r>
            <a:br>
              <a:rPr lang="ru-RU" sz="3200" dirty="0">
                <a:solidFill>
                  <a:schemeClr val="tx1"/>
                </a:solidFill>
                <a:latin typeface="Times New Roman" panose="02020603050405020304" pitchFamily="18" charset="0"/>
                <a:cs typeface="Times New Roman" panose="02020603050405020304" pitchFamily="18" charset="0"/>
              </a:rPr>
            </a:br>
            <a:r>
              <a:rPr lang="ru-RU" sz="3200" b="1" dirty="0">
                <a:solidFill>
                  <a:schemeClr val="tx1"/>
                </a:solidFill>
                <a:latin typeface="Times New Roman" panose="02020603050405020304" pitchFamily="18" charset="0"/>
                <a:cs typeface="Times New Roman" panose="02020603050405020304" pitchFamily="18" charset="0"/>
              </a:rPr>
              <a:t>2)</a:t>
            </a:r>
            <a:r>
              <a:rPr lang="ru-RU" sz="3200" dirty="0">
                <a:solidFill>
                  <a:schemeClr val="tx1"/>
                </a:solidFill>
                <a:latin typeface="Times New Roman" panose="02020603050405020304" pitchFamily="18" charset="0"/>
                <a:cs typeface="Times New Roman" panose="02020603050405020304" pitchFamily="18" charset="0"/>
              </a:rPr>
              <a:t> близкое по </a:t>
            </a:r>
            <a:r>
              <a:rPr lang="ru-RU" sz="3200" dirty="0" smtClean="0">
                <a:solidFill>
                  <a:schemeClr val="tx1"/>
                </a:solidFill>
                <a:latin typeface="Times New Roman" panose="02020603050405020304" pitchFamily="18" charset="0"/>
                <a:cs typeface="Times New Roman" panose="02020603050405020304" pitchFamily="18" charset="0"/>
              </a:rPr>
              <a:t>значению к   приставке пере: </a:t>
            </a:r>
            <a:r>
              <a:rPr lang="ru-RU" sz="3200" b="1" dirty="0" smtClean="0">
                <a:solidFill>
                  <a:schemeClr val="tx1"/>
                </a:solidFill>
                <a:latin typeface="Times New Roman" panose="02020603050405020304" pitchFamily="18" charset="0"/>
                <a:cs typeface="Times New Roman" panose="02020603050405020304" pitchFamily="18" charset="0"/>
              </a:rPr>
              <a:t>пре</a:t>
            </a:r>
            <a:r>
              <a:rPr lang="ru-RU" sz="3200" dirty="0" smtClean="0">
                <a:solidFill>
                  <a:schemeClr val="tx1"/>
                </a:solidFill>
                <a:latin typeface="Times New Roman" panose="02020603050405020304" pitchFamily="18" charset="0"/>
                <a:cs typeface="Times New Roman" panose="02020603050405020304" pitchFamily="18" charset="0"/>
              </a:rPr>
              <a:t>ступить       (перейти  черту</a:t>
            </a:r>
            <a:r>
              <a:rPr lang="ru-RU" sz="3200" dirty="0">
                <a:solidFill>
                  <a:schemeClr val="tx1"/>
                </a:solidFill>
                <a:latin typeface="Times New Roman" panose="02020603050405020304" pitchFamily="18" charset="0"/>
                <a:cs typeface="Times New Roman" panose="02020603050405020304" pitchFamily="18" charset="0"/>
              </a:rPr>
              <a:t>), прервать (перервать)</a:t>
            </a:r>
            <a:br>
              <a:rPr lang="ru-RU" sz="3200" dirty="0">
                <a:solidFill>
                  <a:schemeClr val="tx1"/>
                </a:solidFill>
                <a:latin typeface="Times New Roman" panose="02020603050405020304" pitchFamily="18" charset="0"/>
                <a:cs typeface="Times New Roman" panose="02020603050405020304" pitchFamily="18" charset="0"/>
              </a:rPr>
            </a:br>
            <a:r>
              <a:rPr lang="ru-RU" sz="3200" dirty="0">
                <a:solidFill>
                  <a:schemeClr val="tx1"/>
                </a:solidFill>
                <a:latin typeface="Times New Roman" panose="02020603050405020304" pitchFamily="18" charset="0"/>
                <a:cs typeface="Times New Roman" panose="02020603050405020304" pitchFamily="18" charset="0"/>
              </a:rPr>
              <a:t/>
            </a:r>
            <a:br>
              <a:rPr lang="ru-RU" sz="3200" dirty="0">
                <a:solidFill>
                  <a:schemeClr val="tx1"/>
                </a:solidFill>
                <a:latin typeface="Times New Roman" panose="02020603050405020304" pitchFamily="18" charset="0"/>
                <a:cs typeface="Times New Roman" panose="02020603050405020304" pitchFamily="18" charset="0"/>
              </a:rPr>
            </a:br>
            <a:r>
              <a:rPr lang="ru-RU" sz="3200" dirty="0">
                <a:solidFill>
                  <a:schemeClr val="tx1"/>
                </a:solidFill>
                <a:latin typeface="Times New Roman" panose="02020603050405020304" pitchFamily="18" charset="0"/>
                <a:cs typeface="Times New Roman" panose="02020603050405020304" pitchFamily="18" charset="0"/>
              </a:rPr>
              <a:t>Однако не всегда написание этих приставок определяется перечисленными значениями!</a:t>
            </a:r>
          </a:p>
        </p:txBody>
      </p:sp>
    </p:spTree>
    <p:extLst>
      <p:ext uri="{BB962C8B-B14F-4D97-AF65-F5344CB8AC3E}">
        <p14:creationId xmlns:p14="http://schemas.microsoft.com/office/powerpoint/2010/main" val="3508438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7302137"/>
          </a:xfrm>
        </p:spPr>
      </p:pic>
      <p:sp>
        <p:nvSpPr>
          <p:cNvPr id="3" name="Скругленная прямоугольная выноска 2"/>
          <p:cNvSpPr/>
          <p:nvPr/>
        </p:nvSpPr>
        <p:spPr>
          <a:xfrm>
            <a:off x="195944" y="365125"/>
            <a:ext cx="11795760" cy="5748292"/>
          </a:xfrm>
          <a:prstGeom prst="wedgeRoundRect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C00000"/>
                </a:solidFill>
                <a:latin typeface="Times New Roman" panose="02020603050405020304" pitchFamily="18" charset="0"/>
                <a:cs typeface="Times New Roman" panose="02020603050405020304" pitchFamily="18" charset="0"/>
              </a:rPr>
              <a:t>Трудности, которые могут возникнуть:</a:t>
            </a:r>
            <a:endParaRPr lang="ru-RU" sz="2400" dirty="0">
              <a:solidFill>
                <a:srgbClr val="C00000"/>
              </a:solidFill>
              <a:latin typeface="Times New Roman" panose="02020603050405020304" pitchFamily="18" charset="0"/>
              <a:cs typeface="Times New Roman" panose="02020603050405020304" pitchFamily="18" charset="0"/>
            </a:endParaRPr>
          </a:p>
          <a:p>
            <a:r>
              <a:rPr lang="ru-RU" sz="2400" b="1" dirty="0">
                <a:solidFill>
                  <a:srgbClr val="C00000"/>
                </a:solidFill>
                <a:latin typeface="Times New Roman" panose="02020603050405020304" pitchFamily="18" charset="0"/>
                <a:cs typeface="Times New Roman" panose="02020603050405020304" pitchFamily="18" charset="0"/>
              </a:rPr>
              <a:t>Случай 1.</a:t>
            </a:r>
            <a:r>
              <a:rPr lang="ru-RU" sz="2400" dirty="0">
                <a:solidFill>
                  <a:schemeClr val="tx1"/>
                </a:solidFill>
                <a:latin typeface="Times New Roman" panose="02020603050405020304" pitchFamily="18" charset="0"/>
                <a:cs typeface="Times New Roman" panose="02020603050405020304" pitchFamily="18" charset="0"/>
              </a:rPr>
              <a:t> Различается написание слов, близких по звучанию, но разных по значению: </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придать</a:t>
            </a:r>
            <a:r>
              <a:rPr lang="ru-RU" sz="2400" dirty="0">
                <a:solidFill>
                  <a:schemeClr val="tx1"/>
                </a:solidFill>
                <a:latin typeface="Times New Roman" panose="02020603050405020304" pitchFamily="18" charset="0"/>
                <a:cs typeface="Times New Roman" panose="02020603050405020304" pitchFamily="18" charset="0"/>
              </a:rPr>
              <a:t> соответствующий вид — </a:t>
            </a:r>
            <a:r>
              <a:rPr lang="ru-RU" sz="2400" b="1" dirty="0">
                <a:solidFill>
                  <a:schemeClr val="tx1"/>
                </a:solidFill>
                <a:latin typeface="Times New Roman" panose="02020603050405020304" pitchFamily="18" charset="0"/>
                <a:cs typeface="Times New Roman" panose="02020603050405020304" pitchFamily="18" charset="0"/>
              </a:rPr>
              <a:t>предать</a:t>
            </a:r>
            <a:r>
              <a:rPr lang="ru-RU" sz="2400" dirty="0">
                <a:solidFill>
                  <a:schemeClr val="tx1"/>
                </a:solidFill>
                <a:latin typeface="Times New Roman" panose="02020603050405020304" pitchFamily="18" charset="0"/>
                <a:cs typeface="Times New Roman" panose="02020603050405020304" pitchFamily="18" charset="0"/>
              </a:rPr>
              <a:t> друга, </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притворить</a:t>
            </a:r>
            <a:r>
              <a:rPr lang="ru-RU" sz="2400" dirty="0">
                <a:solidFill>
                  <a:schemeClr val="tx1"/>
                </a:solidFill>
                <a:latin typeface="Times New Roman" panose="02020603050405020304" pitchFamily="18" charset="0"/>
                <a:cs typeface="Times New Roman" panose="02020603050405020304" pitchFamily="18" charset="0"/>
              </a:rPr>
              <a:t> дверь — </a:t>
            </a:r>
            <a:r>
              <a:rPr lang="ru-RU" sz="2400" b="1" dirty="0">
                <a:solidFill>
                  <a:schemeClr val="tx1"/>
                </a:solidFill>
                <a:latin typeface="Times New Roman" panose="02020603050405020304" pitchFamily="18" charset="0"/>
                <a:cs typeface="Times New Roman" panose="02020603050405020304" pitchFamily="18" charset="0"/>
              </a:rPr>
              <a:t>претворить</a:t>
            </a:r>
            <a:r>
              <a:rPr lang="ru-RU" sz="2400" dirty="0">
                <a:solidFill>
                  <a:schemeClr val="tx1"/>
                </a:solidFill>
                <a:latin typeface="Times New Roman" panose="02020603050405020304" pitchFamily="18" charset="0"/>
                <a:cs typeface="Times New Roman" panose="02020603050405020304" pitchFamily="18" charset="0"/>
              </a:rPr>
              <a:t> мечту (воплотить), </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прибывать</a:t>
            </a:r>
            <a:r>
              <a:rPr lang="ru-RU" sz="2400" dirty="0">
                <a:solidFill>
                  <a:schemeClr val="tx1"/>
                </a:solidFill>
                <a:latin typeface="Times New Roman" panose="02020603050405020304" pitchFamily="18" charset="0"/>
                <a:cs typeface="Times New Roman" panose="02020603050405020304" pitchFamily="18" charset="0"/>
              </a:rPr>
              <a:t> вовремя — </a:t>
            </a:r>
            <a:r>
              <a:rPr lang="ru-RU" sz="2400" b="1" dirty="0">
                <a:solidFill>
                  <a:schemeClr val="tx1"/>
                </a:solidFill>
                <a:latin typeface="Times New Roman" panose="02020603050405020304" pitchFamily="18" charset="0"/>
                <a:cs typeface="Times New Roman" panose="02020603050405020304" pitchFamily="18" charset="0"/>
              </a:rPr>
              <a:t>пребывать</a:t>
            </a:r>
            <a:r>
              <a:rPr lang="ru-RU" sz="2400" dirty="0">
                <a:solidFill>
                  <a:schemeClr val="tx1"/>
                </a:solidFill>
                <a:latin typeface="Times New Roman" panose="02020603050405020304" pitchFamily="18" charset="0"/>
                <a:cs typeface="Times New Roman" panose="02020603050405020304" pitchFamily="18" charset="0"/>
              </a:rPr>
              <a:t> в отпуске (находиться), </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приступить</a:t>
            </a:r>
            <a:r>
              <a:rPr lang="ru-RU" sz="2400" dirty="0">
                <a:solidFill>
                  <a:schemeClr val="tx1"/>
                </a:solidFill>
                <a:latin typeface="Times New Roman" panose="02020603050405020304" pitchFamily="18" charset="0"/>
                <a:cs typeface="Times New Roman" panose="02020603050405020304" pitchFamily="18" charset="0"/>
              </a:rPr>
              <a:t> к работе — </a:t>
            </a:r>
            <a:r>
              <a:rPr lang="ru-RU" sz="2400" b="1" dirty="0">
                <a:solidFill>
                  <a:schemeClr val="tx1"/>
                </a:solidFill>
                <a:latin typeface="Times New Roman" panose="02020603050405020304" pitchFamily="18" charset="0"/>
                <a:cs typeface="Times New Roman" panose="02020603050405020304" pitchFamily="18" charset="0"/>
              </a:rPr>
              <a:t>преступить</a:t>
            </a:r>
            <a:r>
              <a:rPr lang="ru-RU" sz="2400" dirty="0">
                <a:solidFill>
                  <a:schemeClr val="tx1"/>
                </a:solidFill>
                <a:latin typeface="Times New Roman" panose="02020603050405020304" pitchFamily="18" charset="0"/>
                <a:cs typeface="Times New Roman" panose="02020603050405020304" pitchFamily="18" charset="0"/>
              </a:rPr>
              <a:t> закон, </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приходящий</a:t>
            </a:r>
            <a:r>
              <a:rPr lang="ru-RU" sz="2400" dirty="0">
                <a:solidFill>
                  <a:schemeClr val="tx1"/>
                </a:solidFill>
                <a:latin typeface="Times New Roman" panose="02020603050405020304" pitchFamily="18" charset="0"/>
                <a:cs typeface="Times New Roman" panose="02020603050405020304" pitchFamily="18" charset="0"/>
              </a:rPr>
              <a:t> в гости — </a:t>
            </a:r>
            <a:r>
              <a:rPr lang="ru-RU" sz="2400" b="1" dirty="0">
                <a:solidFill>
                  <a:schemeClr val="tx1"/>
                </a:solidFill>
                <a:latin typeface="Times New Roman" panose="02020603050405020304" pitchFamily="18" charset="0"/>
                <a:cs typeface="Times New Roman" panose="02020603050405020304" pitchFamily="18" charset="0"/>
              </a:rPr>
              <a:t>преходящий</a:t>
            </a:r>
            <a:r>
              <a:rPr lang="ru-RU" sz="2400" dirty="0">
                <a:solidFill>
                  <a:schemeClr val="tx1"/>
                </a:solidFill>
                <a:latin typeface="Times New Roman" panose="02020603050405020304" pitchFamily="18" charset="0"/>
                <a:cs typeface="Times New Roman" panose="02020603050405020304" pitchFamily="18" charset="0"/>
              </a:rPr>
              <a:t> момент (непостоянный),</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презреть</a:t>
            </a:r>
            <a:r>
              <a:rPr lang="ru-RU" sz="2400" dirty="0">
                <a:solidFill>
                  <a:schemeClr val="tx1"/>
                </a:solidFill>
                <a:latin typeface="Times New Roman" panose="02020603050405020304" pitchFamily="18" charset="0"/>
                <a:cs typeface="Times New Roman" panose="02020603050405020304" pitchFamily="18" charset="0"/>
              </a:rPr>
              <a:t> врага (возненавидеть)  — </a:t>
            </a:r>
            <a:r>
              <a:rPr lang="ru-RU" sz="2400" b="1" dirty="0">
                <a:solidFill>
                  <a:schemeClr val="tx1"/>
                </a:solidFill>
                <a:latin typeface="Times New Roman" panose="02020603050405020304" pitchFamily="18" charset="0"/>
                <a:cs typeface="Times New Roman" panose="02020603050405020304" pitchFamily="18" charset="0"/>
              </a:rPr>
              <a:t>призреть</a:t>
            </a:r>
            <a:r>
              <a:rPr lang="ru-RU" sz="2400" dirty="0">
                <a:solidFill>
                  <a:schemeClr val="tx1"/>
                </a:solidFill>
                <a:latin typeface="Times New Roman" panose="02020603050405020304" pitchFamily="18" charset="0"/>
                <a:cs typeface="Times New Roman" panose="02020603050405020304" pitchFamily="18" charset="0"/>
              </a:rPr>
              <a:t> сироту (приютить)</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преклоняться</a:t>
            </a:r>
            <a:r>
              <a:rPr lang="ru-RU" sz="2400" dirty="0">
                <a:solidFill>
                  <a:schemeClr val="tx1"/>
                </a:solidFill>
                <a:latin typeface="Times New Roman" panose="02020603050405020304" pitchFamily="18" charset="0"/>
                <a:cs typeface="Times New Roman" panose="02020603050405020304" pitchFamily="18" charset="0"/>
              </a:rPr>
              <a:t> перед талантами (восхищаться)  — </a:t>
            </a:r>
            <a:r>
              <a:rPr lang="ru-RU" sz="2400" b="1" dirty="0">
                <a:solidFill>
                  <a:schemeClr val="tx1"/>
                </a:solidFill>
                <a:latin typeface="Times New Roman" panose="02020603050405020304" pitchFamily="18" charset="0"/>
                <a:cs typeface="Times New Roman" panose="02020603050405020304" pitchFamily="18" charset="0"/>
              </a:rPr>
              <a:t>приклоняться</a:t>
            </a:r>
            <a:r>
              <a:rPr lang="ru-RU" sz="2400" dirty="0">
                <a:solidFill>
                  <a:schemeClr val="tx1"/>
                </a:solidFill>
                <a:latin typeface="Times New Roman" panose="02020603050405020304" pitchFamily="18" charset="0"/>
                <a:cs typeface="Times New Roman" panose="02020603050405020304" pitchFamily="18" charset="0"/>
              </a:rPr>
              <a:t> к земле (наклоняться)</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превратности</a:t>
            </a:r>
            <a:r>
              <a:rPr lang="ru-RU" sz="2400" dirty="0">
                <a:solidFill>
                  <a:schemeClr val="tx1"/>
                </a:solidFill>
                <a:latin typeface="Times New Roman" panose="02020603050405020304" pitchFamily="18" charset="0"/>
                <a:cs typeface="Times New Roman" panose="02020603050405020304" pitchFamily="18" charset="0"/>
              </a:rPr>
              <a:t> судьбы  — </a:t>
            </a:r>
            <a:r>
              <a:rPr lang="ru-RU" sz="2400" b="1" dirty="0">
                <a:solidFill>
                  <a:schemeClr val="tx1"/>
                </a:solidFill>
                <a:latin typeface="Times New Roman" panose="02020603050405020304" pitchFamily="18" charset="0"/>
                <a:cs typeface="Times New Roman" panose="02020603050405020304" pitchFamily="18" charset="0"/>
              </a:rPr>
              <a:t>привратник</a:t>
            </a:r>
            <a:r>
              <a:rPr lang="ru-RU" sz="2400" dirty="0">
                <a:solidFill>
                  <a:schemeClr val="tx1"/>
                </a:solidFill>
                <a:latin typeface="Times New Roman" panose="02020603050405020304" pitchFamily="18" charset="0"/>
                <a:cs typeface="Times New Roman" panose="02020603050405020304" pitchFamily="18" charset="0"/>
              </a:rPr>
              <a:t> у ворот</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предел</a:t>
            </a:r>
            <a:r>
              <a:rPr lang="ru-RU" sz="2400" dirty="0">
                <a:solidFill>
                  <a:schemeClr val="tx1"/>
                </a:solidFill>
                <a:latin typeface="Times New Roman" panose="02020603050405020304" pitchFamily="18" charset="0"/>
                <a:cs typeface="Times New Roman" panose="02020603050405020304" pitchFamily="18" charset="0"/>
              </a:rPr>
              <a:t> (граница) терпения  — </a:t>
            </a:r>
            <a:r>
              <a:rPr lang="ru-RU" sz="2400" b="1" dirty="0">
                <a:solidFill>
                  <a:schemeClr val="tx1"/>
                </a:solidFill>
                <a:latin typeface="Times New Roman" panose="02020603050405020304" pitchFamily="18" charset="0"/>
                <a:cs typeface="Times New Roman" panose="02020603050405020304" pitchFamily="18" charset="0"/>
              </a:rPr>
              <a:t>придел</a:t>
            </a:r>
            <a:r>
              <a:rPr lang="ru-RU" sz="2400" dirty="0">
                <a:solidFill>
                  <a:schemeClr val="tx1"/>
                </a:solidFill>
                <a:latin typeface="Times New Roman" panose="02020603050405020304" pitchFamily="18" charset="0"/>
                <a:cs typeface="Times New Roman" panose="02020603050405020304" pitchFamily="18" charset="0"/>
              </a:rPr>
              <a:t> (пристройка) дома</a:t>
            </a:r>
            <a:br>
              <a:rPr lang="ru-RU" sz="2400"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претерпеть</a:t>
            </a:r>
            <a:r>
              <a:rPr lang="ru-RU" sz="2400" dirty="0">
                <a:solidFill>
                  <a:schemeClr val="tx1"/>
                </a:solidFill>
                <a:latin typeface="Times New Roman" panose="02020603050405020304" pitchFamily="18" charset="0"/>
                <a:cs typeface="Times New Roman" panose="02020603050405020304" pitchFamily="18" charset="0"/>
              </a:rPr>
              <a:t> (пережить)  — </a:t>
            </a:r>
            <a:r>
              <a:rPr lang="ru-RU" sz="2400" b="1" dirty="0">
                <a:solidFill>
                  <a:schemeClr val="tx1"/>
                </a:solidFill>
                <a:latin typeface="Times New Roman" panose="02020603050405020304" pitchFamily="18" charset="0"/>
                <a:cs typeface="Times New Roman" panose="02020603050405020304" pitchFamily="18" charset="0"/>
              </a:rPr>
              <a:t>притерпеться</a:t>
            </a:r>
            <a:r>
              <a:rPr lang="ru-RU" sz="2400" dirty="0">
                <a:solidFill>
                  <a:schemeClr val="tx1"/>
                </a:solidFill>
                <a:latin typeface="Times New Roman" panose="02020603050405020304" pitchFamily="18" charset="0"/>
                <a:cs typeface="Times New Roman" panose="02020603050405020304" pitchFamily="18" charset="0"/>
              </a:rPr>
              <a:t> (привыкнуть) к зною</a:t>
            </a:r>
            <a:endParaRPr lang="ru-RU" sz="24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345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192000" cy="7759337"/>
          </a:xfrm>
        </p:spPr>
      </p:pic>
      <p:sp>
        <p:nvSpPr>
          <p:cNvPr id="3" name="Скругленная прямоугольная выноска 2"/>
          <p:cNvSpPr/>
          <p:nvPr/>
        </p:nvSpPr>
        <p:spPr>
          <a:xfrm>
            <a:off x="0" y="131352"/>
            <a:ext cx="12192000" cy="7039429"/>
          </a:xfrm>
          <a:prstGeom prst="wedgeRoundRect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a:solidFill>
                  <a:srgbClr val="C00000"/>
                </a:solidFill>
                <a:latin typeface="Times New Roman" panose="02020603050405020304" pitchFamily="18" charset="0"/>
                <a:cs typeface="Times New Roman" panose="02020603050405020304" pitchFamily="18" charset="0"/>
              </a:rPr>
              <a:t>Случай 2.</a:t>
            </a:r>
            <a:r>
              <a:rPr lang="ru-RU" sz="3200" dirty="0">
                <a:solidFill>
                  <a:schemeClr val="tx1"/>
                </a:solidFill>
                <a:latin typeface="Times New Roman" panose="02020603050405020304" pitchFamily="18" charset="0"/>
                <a:cs typeface="Times New Roman" panose="02020603050405020304" pitchFamily="18" charset="0"/>
              </a:rPr>
              <a:t> Правописание некоторых слов с приставками ПРИ-, ПРЕ- следует запомнить или определять по орфографическому словарю. Сюда относятся, например, устаревшие слова, употребляющиеся во </a:t>
            </a:r>
            <a:r>
              <a:rPr lang="ru-RU" sz="3200" dirty="0" smtClean="0">
                <a:solidFill>
                  <a:schemeClr val="tx1"/>
                </a:solidFill>
                <a:latin typeface="Times New Roman" panose="02020603050405020304" pitchFamily="18" charset="0"/>
                <a:cs typeface="Times New Roman" panose="02020603050405020304" pitchFamily="18" charset="0"/>
              </a:rPr>
              <a:t>фразеологических  </a:t>
            </a:r>
            <a:r>
              <a:rPr lang="ru-RU" sz="3200" dirty="0" smtClean="0">
                <a:solidFill>
                  <a:schemeClr val="tx1"/>
                </a:solidFill>
                <a:latin typeface="Times New Roman" panose="02020603050405020304" pitchFamily="18" charset="0"/>
                <a:cs typeface="Times New Roman" panose="02020603050405020304" pitchFamily="18" charset="0"/>
              </a:rPr>
              <a:t>сочетаниях</a:t>
            </a:r>
            <a:r>
              <a:rPr lang="ru-RU" sz="3200" dirty="0">
                <a:solidFill>
                  <a:schemeClr val="tx1"/>
                </a:solidFill>
                <a:latin typeface="Times New Roman" panose="02020603050405020304" pitchFamily="18" charset="0"/>
                <a:cs typeface="Times New Roman" panose="02020603050405020304" pitchFamily="18" charset="0"/>
              </a:rPr>
              <a:t> </a:t>
            </a:r>
            <a:r>
              <a:rPr lang="ru-RU" sz="3200" b="1" dirty="0">
                <a:solidFill>
                  <a:schemeClr val="tx1"/>
                </a:solidFill>
                <a:latin typeface="Times New Roman" panose="02020603050405020304" pitchFamily="18" charset="0"/>
                <a:cs typeface="Times New Roman" panose="02020603050405020304" pitchFamily="18" charset="0"/>
              </a:rPr>
              <a:t>преткнуться</a:t>
            </a:r>
            <a:r>
              <a:rPr lang="ru-RU" sz="3200" dirty="0">
                <a:solidFill>
                  <a:schemeClr val="tx1"/>
                </a:solidFill>
                <a:latin typeface="Times New Roman" panose="02020603050405020304" pitchFamily="18" charset="0"/>
                <a:cs typeface="Times New Roman" panose="02020603050405020304" pitchFamily="18" charset="0"/>
              </a:rPr>
              <a:t> (ус­тар.) </a:t>
            </a:r>
            <a:r>
              <a:rPr lang="ru-RU" sz="3200" dirty="0" smtClean="0">
                <a:solidFill>
                  <a:schemeClr val="tx1"/>
                </a:solidFill>
                <a:latin typeface="Times New Roman" panose="02020603050405020304" pitchFamily="18" charset="0"/>
                <a:cs typeface="Times New Roman" panose="02020603050405020304" pitchFamily="18" charset="0"/>
              </a:rPr>
              <a:t>—   «</a:t>
            </a:r>
            <a:r>
              <a:rPr lang="ru-RU" sz="3200" dirty="0">
                <a:solidFill>
                  <a:schemeClr val="tx1"/>
                </a:solidFill>
                <a:latin typeface="Times New Roman" panose="02020603050405020304" pitchFamily="18" charset="0"/>
                <a:cs typeface="Times New Roman" panose="02020603050405020304" pitchFamily="18" charset="0"/>
              </a:rPr>
              <a:t>споткнуться», </a:t>
            </a:r>
            <a:r>
              <a:rPr lang="ru-RU" sz="3200" b="1" dirty="0">
                <a:solidFill>
                  <a:schemeClr val="tx1"/>
                </a:solidFill>
                <a:latin typeface="Times New Roman" panose="02020603050405020304" pitchFamily="18" charset="0"/>
                <a:cs typeface="Times New Roman" panose="02020603050405020304" pitchFamily="18" charset="0"/>
              </a:rPr>
              <a:t>преткновение </a:t>
            </a:r>
            <a:r>
              <a:rPr lang="ru-RU" sz="3200" dirty="0">
                <a:solidFill>
                  <a:schemeClr val="tx1"/>
                </a:solidFill>
                <a:latin typeface="Times New Roman" panose="02020603050405020304" pitchFamily="18" charset="0"/>
                <a:cs typeface="Times New Roman" panose="02020603050405020304" pitchFamily="18" charset="0"/>
              </a:rPr>
              <a:t>— «помеха, затруд­нения», камень преткновения; </a:t>
            </a:r>
            <a:r>
              <a:rPr lang="ru-RU" sz="3200" b="1" dirty="0">
                <a:solidFill>
                  <a:schemeClr val="tx1"/>
                </a:solidFill>
                <a:latin typeface="Times New Roman" panose="02020603050405020304" pitchFamily="18" charset="0"/>
                <a:cs typeface="Times New Roman" panose="02020603050405020304" pitchFamily="18" charset="0"/>
              </a:rPr>
              <a:t>преставиться</a:t>
            </a:r>
            <a:r>
              <a:rPr lang="ru-RU" sz="3200" dirty="0">
                <a:solidFill>
                  <a:schemeClr val="tx1"/>
                </a:solidFill>
                <a:latin typeface="Times New Roman" panose="02020603050405020304" pitchFamily="18" charset="0"/>
                <a:cs typeface="Times New Roman" panose="02020603050405020304" pitchFamily="18" charset="0"/>
              </a:rPr>
              <a:t> (устар.) —«умереть», устроить светопреставление.</a:t>
            </a:r>
          </a:p>
          <a:p>
            <a:r>
              <a:rPr lang="ru-RU" sz="3200" b="1" dirty="0">
                <a:solidFill>
                  <a:srgbClr val="C00000"/>
                </a:solidFill>
                <a:latin typeface="Times New Roman" panose="02020603050405020304" pitchFamily="18" charset="0"/>
                <a:cs typeface="Times New Roman" panose="02020603050405020304" pitchFamily="18" charset="0"/>
              </a:rPr>
              <a:t>Случай 3. </a:t>
            </a:r>
            <a:r>
              <a:rPr lang="ru-RU" sz="3200" dirty="0">
                <a:solidFill>
                  <a:schemeClr val="tx1"/>
                </a:solidFill>
                <a:latin typeface="Times New Roman" panose="02020603050405020304" pitchFamily="18" charset="0"/>
                <a:cs typeface="Times New Roman" panose="02020603050405020304" pitchFamily="18" charset="0"/>
              </a:rPr>
              <a:t> Правописание заимствованных слов с </a:t>
            </a:r>
            <a:r>
              <a:rPr lang="ru-RU" sz="3200" b="1" dirty="0">
                <a:solidFill>
                  <a:schemeClr val="tx1"/>
                </a:solidFill>
                <a:latin typeface="Times New Roman" panose="02020603050405020304" pitchFamily="18" charset="0"/>
                <a:cs typeface="Times New Roman" panose="02020603050405020304" pitchFamily="18" charset="0"/>
              </a:rPr>
              <a:t>при</a:t>
            </a:r>
            <a:r>
              <a:rPr lang="ru-RU" sz="3200" dirty="0">
                <a:solidFill>
                  <a:schemeClr val="tx1"/>
                </a:solidFill>
                <a:latin typeface="Times New Roman" panose="02020603050405020304" pitchFamily="18" charset="0"/>
                <a:cs typeface="Times New Roman" panose="02020603050405020304" pitchFamily="18" charset="0"/>
              </a:rPr>
              <a:t>-, </a:t>
            </a:r>
            <a:r>
              <a:rPr lang="ru-RU" sz="3200" b="1" dirty="0">
                <a:solidFill>
                  <a:schemeClr val="tx1"/>
                </a:solidFill>
                <a:latin typeface="Times New Roman" panose="02020603050405020304" pitchFamily="18" charset="0"/>
                <a:cs typeface="Times New Roman" panose="02020603050405020304" pitchFamily="18" charset="0"/>
              </a:rPr>
              <a:t>пре</a:t>
            </a:r>
            <a:r>
              <a:rPr lang="ru-RU" sz="3200" dirty="0">
                <a:solidFill>
                  <a:schemeClr val="tx1"/>
                </a:solidFill>
                <a:latin typeface="Times New Roman" panose="02020603050405020304" pitchFamily="18" charset="0"/>
                <a:cs typeface="Times New Roman" panose="02020603050405020304" pitchFamily="18" charset="0"/>
              </a:rPr>
              <a:t>- в корне рекомендуется определять по орфографическому словарю:  </a:t>
            </a:r>
            <a:r>
              <a:rPr lang="ru-RU" sz="3200" b="1" dirty="0">
                <a:solidFill>
                  <a:schemeClr val="tx1"/>
                </a:solidFill>
                <a:latin typeface="Times New Roman" panose="02020603050405020304" pitchFamily="18" charset="0"/>
                <a:cs typeface="Times New Roman" panose="02020603050405020304" pitchFamily="18" charset="0"/>
              </a:rPr>
              <a:t>престиж,   президент, прейскурант, префикс, прецедент;  приоритет, привилегия, притязание, приватный, примитивный </a:t>
            </a:r>
            <a:r>
              <a:rPr lang="ru-RU" sz="3200" dirty="0">
                <a:solidFill>
                  <a:schemeClr val="tx1"/>
                </a:solidFill>
                <a:latin typeface="Times New Roman" panose="02020603050405020304" pitchFamily="18" charset="0"/>
                <a:cs typeface="Times New Roman" panose="02020603050405020304" pitchFamily="18" charset="0"/>
              </a:rPr>
              <a:t>и т.п.</a:t>
            </a:r>
            <a:endParaRPr lang="ru-RU"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5259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TotalTime>
  <Words>568</Words>
  <Application>Microsoft Office PowerPoint</Application>
  <PresentationFormat>Широкоэкранный</PresentationFormat>
  <Paragraphs>80</Paragraphs>
  <Slides>25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30</cp:revision>
  <dcterms:created xsi:type="dcterms:W3CDTF">2018-04-08T06:20:33Z</dcterms:created>
  <dcterms:modified xsi:type="dcterms:W3CDTF">2018-07-08T14:05:22Z</dcterms:modified>
</cp:coreProperties>
</file>