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0"/>
  </p:notesMasterIdLst>
  <p:sldIdLst>
    <p:sldId id="256" r:id="rId2"/>
    <p:sldId id="272" r:id="rId3"/>
    <p:sldId id="273"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E342F2A-8E2F-4D55-B6AD-966B59CC3D79}" type="datetimeFigureOut">
              <a:rPr lang="ru-RU" smtClean="0"/>
              <a:t>28.12.2017</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EECCC56-C295-4EE2-BA01-6135DA297579}" type="slidenum">
              <a:rPr lang="ru-RU" smtClean="0"/>
              <a:t>‹#›</a:t>
            </a:fld>
            <a:endParaRPr lang="ru-RU"/>
          </a:p>
        </p:txBody>
      </p:sp>
    </p:spTree>
    <p:extLst>
      <p:ext uri="{BB962C8B-B14F-4D97-AF65-F5344CB8AC3E}">
        <p14:creationId xmlns:p14="http://schemas.microsoft.com/office/powerpoint/2010/main" val="2904808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8AA79B80-0819-4B8A-A344-6FF54EFB07E1}" type="slidenum">
              <a:rPr lang="ru-RU" smtClean="0"/>
              <a:t>12</a:t>
            </a:fld>
            <a:endParaRPr lang="ru-RU"/>
          </a:p>
        </p:txBody>
      </p:sp>
    </p:spTree>
    <p:extLst>
      <p:ext uri="{BB962C8B-B14F-4D97-AF65-F5344CB8AC3E}">
        <p14:creationId xmlns:p14="http://schemas.microsoft.com/office/powerpoint/2010/main" val="14137442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8AA79B80-0819-4B8A-A344-6FF54EFB07E1}" type="slidenum">
              <a:rPr lang="ru-RU" smtClean="0"/>
              <a:t>15</a:t>
            </a:fld>
            <a:endParaRPr lang="ru-RU"/>
          </a:p>
        </p:txBody>
      </p:sp>
    </p:spTree>
    <p:extLst>
      <p:ext uri="{BB962C8B-B14F-4D97-AF65-F5344CB8AC3E}">
        <p14:creationId xmlns:p14="http://schemas.microsoft.com/office/powerpoint/2010/main" val="42371921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3">
        <a:schemeClr val="bg1"/>
      </p:bgRef>
    </p:bg>
    <p:spTree>
      <p:nvGrpSpPr>
        <p:cNvPr id="1" name=""/>
        <p:cNvGrpSpPr/>
        <p:nvPr/>
      </p:nvGrpSpPr>
      <p:grpSpPr>
        <a:xfrm>
          <a:off x="0" y="0"/>
          <a:ext cx="0" cy="0"/>
          <a:chOff x="0" y="0"/>
          <a:chExt cx="0" cy="0"/>
        </a:xfrm>
      </p:grpSpPr>
      <p:sp>
        <p:nvSpPr>
          <p:cNvPr id="12" name="Прямоугольник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Скругленный прямоугольник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Подзаголовок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p:txBody>
          <a:bodyPr/>
          <a:lstStyle/>
          <a:p>
            <a:fld id="{B4C71EC6-210F-42DE-9C53-41977AD35B3D}" type="datetimeFigureOut">
              <a:rPr lang="ru-RU" smtClean="0"/>
              <a:t>28.12.2017</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lIns="0" tIns="0" rIns="0" bIns="0">
            <a:noAutofit/>
          </a:bodyPr>
          <a:lstStyle>
            <a:lvl1pPr>
              <a:defRPr sz="1400">
                <a:solidFill>
                  <a:srgbClr val="FFFFFF"/>
                </a:solidFill>
              </a:defRPr>
            </a:lvl1pPr>
          </a:lstStyle>
          <a:p>
            <a:fld id="{B19B0651-EE4F-4900-A07F-96A6BFA9D0F0}" type="slidenum">
              <a:rPr lang="ru-RU" smtClean="0"/>
              <a:t>‹#›</a:t>
            </a:fld>
            <a:endParaRPr lang="ru-RU"/>
          </a:p>
        </p:txBody>
      </p:sp>
      <p:sp>
        <p:nvSpPr>
          <p:cNvPr id="7" name="Прямоугольник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t>28.12.2017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41"/>
            <a:ext cx="201168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914400" y="274640"/>
            <a:ext cx="55626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t>28.12.2017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t>28.12.2017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
        <p:nvSpPr>
          <p:cNvPr id="8" name="Объект 7"/>
          <p:cNvSpPr>
            <a:spLocks noGrp="1"/>
          </p:cNvSpPr>
          <p:nvPr>
            <p:ph sz="quarter" idx="1"/>
          </p:nvPr>
        </p:nvSpPr>
        <p:spPr>
          <a:xfrm>
            <a:off x="914400" y="1447800"/>
            <a:ext cx="7772400" cy="45720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1"/>
      </p:bgRef>
    </p:bg>
    <p:spTree>
      <p:nvGrpSpPr>
        <p:cNvPr id="1" name=""/>
        <p:cNvGrpSpPr/>
        <p:nvPr/>
      </p:nvGrpSpPr>
      <p:grpSpPr>
        <a:xfrm>
          <a:off x="0" y="0"/>
          <a:ext cx="0" cy="0"/>
          <a:chOff x="0" y="0"/>
          <a:chExt cx="0" cy="0"/>
        </a:xfrm>
      </p:grpSpPr>
      <p:sp>
        <p:nvSpPr>
          <p:cNvPr id="11" name="Прямоугольник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Скругленный прямоугольник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722313" y="952500"/>
            <a:ext cx="7772400" cy="1362075"/>
          </a:xfrm>
        </p:spPr>
        <p:txBody>
          <a:bodyPr anchor="b" anchorCtr="0"/>
          <a:lstStyle>
            <a:lvl1pPr algn="l">
              <a:buNone/>
              <a:defRPr sz="4000" b="0" cap="none"/>
            </a:lvl1pPr>
          </a:lstStyle>
          <a:p>
            <a:r>
              <a:rPr kumimoji="0" lang="ru-RU" smtClean="0"/>
              <a:t>Образец заголовка</a:t>
            </a:r>
            <a:endParaRPr kumimoji="0" lang="en-US"/>
          </a:p>
        </p:txBody>
      </p:sp>
      <p:sp>
        <p:nvSpPr>
          <p:cNvPr id="3" name="Текст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28.12.2017</a:t>
            </a:fld>
            <a:endParaRPr lang="ru-RU"/>
          </a:p>
        </p:txBody>
      </p:sp>
      <p:sp>
        <p:nvSpPr>
          <p:cNvPr id="5" name="Нижний колонтитул 4"/>
          <p:cNvSpPr>
            <a:spLocks noGrp="1"/>
          </p:cNvSpPr>
          <p:nvPr>
            <p:ph type="ftr" sz="quarter" idx="11"/>
          </p:nvPr>
        </p:nvSpPr>
        <p:spPr>
          <a:xfrm>
            <a:off x="800100" y="6172200"/>
            <a:ext cx="4000500" cy="457200"/>
          </a:xfrm>
        </p:spPr>
        <p:txBody>
          <a:bodyPr/>
          <a:lstStyle/>
          <a:p>
            <a:endParaRPr lang="ru-RU"/>
          </a:p>
        </p:txBody>
      </p:sp>
      <p:sp>
        <p:nvSpPr>
          <p:cNvPr id="7" name="Прямоугольник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Прямоугольник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Номер слайда 5"/>
          <p:cNvSpPr>
            <a:spLocks noGrp="1"/>
          </p:cNvSpPr>
          <p:nvPr>
            <p:ph type="sldNum" sz="quarter" idx="12"/>
          </p:nvPr>
        </p:nvSpPr>
        <p:spPr>
          <a:xfrm>
            <a:off x="146304" y="6208776"/>
            <a:ext cx="457200" cy="457200"/>
          </a:xfrm>
        </p:spPr>
        <p:txBody>
          <a:bodyPr/>
          <a:lstStyle/>
          <a:p>
            <a:fld id="{B19B0651-EE4F-4900-A07F-96A6BFA9D0F0}"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B4C71EC6-210F-42DE-9C53-41977AD35B3D}" type="datetimeFigureOut">
              <a:rPr lang="ru-RU" smtClean="0"/>
              <a:t>28.12.2017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
        <p:nvSpPr>
          <p:cNvPr id="9" name="Объект 8"/>
          <p:cNvSpPr>
            <a:spLocks noGrp="1"/>
          </p:cNvSpPr>
          <p:nvPr>
            <p:ph sz="quarter" idx="1"/>
          </p:nvPr>
        </p:nvSpPr>
        <p:spPr>
          <a:xfrm>
            <a:off x="914400" y="1447800"/>
            <a:ext cx="3749040" cy="45720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Объект 10"/>
          <p:cNvSpPr>
            <a:spLocks noGrp="1"/>
          </p:cNvSpPr>
          <p:nvPr>
            <p:ph sz="quarter" idx="2"/>
          </p:nvPr>
        </p:nvSpPr>
        <p:spPr>
          <a:xfrm>
            <a:off x="4933950" y="1447800"/>
            <a:ext cx="3749040" cy="45720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3050"/>
            <a:ext cx="7772400" cy="1143000"/>
          </a:xfrm>
        </p:spPr>
        <p:txBody>
          <a:bodyPr anchor="b" anchorCtr="0"/>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7" name="Дата 6"/>
          <p:cNvSpPr>
            <a:spLocks noGrp="1"/>
          </p:cNvSpPr>
          <p:nvPr>
            <p:ph type="dt" sz="half" idx="10"/>
          </p:nvPr>
        </p:nvSpPr>
        <p:spPr/>
        <p:txBody>
          <a:bodyPr/>
          <a:lstStyle/>
          <a:p>
            <a:fld id="{B4C71EC6-210F-42DE-9C53-41977AD35B3D}" type="datetimeFigureOut">
              <a:rPr lang="ru-RU" smtClean="0"/>
              <a:t>28.12.2017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
        <p:nvSpPr>
          <p:cNvPr id="11" name="Объект 10"/>
          <p:cNvSpPr>
            <a:spLocks noGrp="1"/>
          </p:cNvSpPr>
          <p:nvPr>
            <p:ph sz="half" idx="2"/>
          </p:nvPr>
        </p:nvSpPr>
        <p:spPr>
          <a:xfrm>
            <a:off x="914400" y="2247900"/>
            <a:ext cx="3733800" cy="38862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Объект 12"/>
          <p:cNvSpPr>
            <a:spLocks noGrp="1"/>
          </p:cNvSpPr>
          <p:nvPr>
            <p:ph sz="half" idx="4"/>
          </p:nvPr>
        </p:nvSpPr>
        <p:spPr>
          <a:xfrm>
            <a:off x="4953000" y="2247900"/>
            <a:ext cx="3733800" cy="38862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B4C71EC6-210F-42DE-9C53-41977AD35B3D}" type="datetimeFigureOut">
              <a:rPr lang="ru-RU" smtClean="0"/>
              <a:t>28.12.2017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28.12.2017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8" name="Прямоугольник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Скругленный прямоугольник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914400" y="273050"/>
            <a:ext cx="7772400" cy="1143000"/>
          </a:xfrm>
        </p:spPr>
        <p:txBody>
          <a:bodyPr anchor="b" anchorCtr="0"/>
          <a:lstStyle>
            <a:lvl1pPr algn="l">
              <a:buNone/>
              <a:defRPr sz="4000" b="0"/>
            </a:lvl1pPr>
          </a:lstStyle>
          <a:p>
            <a:r>
              <a:rPr kumimoji="0" lang="ru-RU" smtClean="0"/>
              <a:t>Образец заголовка</a:t>
            </a:r>
            <a:endParaRPr kumimoji="0" lang="en-US"/>
          </a:p>
        </p:txBody>
      </p:sp>
      <p:sp>
        <p:nvSpPr>
          <p:cNvPr id="3" name="Текст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28.12.2017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
        <p:nvSpPr>
          <p:cNvPr id="11" name="Объект 10"/>
          <p:cNvSpPr>
            <a:spLocks noGrp="1"/>
          </p:cNvSpPr>
          <p:nvPr>
            <p:ph sz="quarter" idx="1"/>
          </p:nvPr>
        </p:nvSpPr>
        <p:spPr>
          <a:xfrm>
            <a:off x="2971800" y="1600200"/>
            <a:ext cx="5715000" cy="44958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28.12.2017</a:t>
            </a:fld>
            <a:endParaRPr lang="ru-RU"/>
          </a:p>
        </p:txBody>
      </p:sp>
      <p:sp>
        <p:nvSpPr>
          <p:cNvPr id="6" name="Нижний колонтитул 5"/>
          <p:cNvSpPr>
            <a:spLocks noGrp="1"/>
          </p:cNvSpPr>
          <p:nvPr>
            <p:ph type="ftr" sz="quarter" idx="11"/>
          </p:nvPr>
        </p:nvSpPr>
        <p:spPr>
          <a:xfrm>
            <a:off x="914400" y="6172200"/>
            <a:ext cx="3886200" cy="457200"/>
          </a:xfrm>
        </p:spPr>
        <p:txBody>
          <a:bodyPr/>
          <a:lstStyle/>
          <a:p>
            <a:endParaRPr lang="ru-RU"/>
          </a:p>
        </p:txBody>
      </p:sp>
      <p:sp>
        <p:nvSpPr>
          <p:cNvPr id="7" name="Номер слайда 6"/>
          <p:cNvSpPr>
            <a:spLocks noGrp="1"/>
          </p:cNvSpPr>
          <p:nvPr>
            <p:ph type="sldNum" sz="quarter" idx="12"/>
          </p:nvPr>
        </p:nvSpPr>
        <p:spPr>
          <a:xfrm>
            <a:off x="146304" y="6208776"/>
            <a:ext cx="457200" cy="457200"/>
          </a:xfrm>
        </p:spPr>
        <p:txBody>
          <a:bodyPr/>
          <a:lstStyle/>
          <a:p>
            <a:fld id="{B19B0651-EE4F-4900-A07F-96A6BFA9D0F0}" type="slidenum">
              <a:rPr lang="ru-RU" smtClean="0"/>
              <a:t>‹#›</a:t>
            </a:fld>
            <a:endParaRPr lang="ru-RU"/>
          </a:p>
        </p:txBody>
      </p:sp>
      <p:sp>
        <p:nvSpPr>
          <p:cNvPr id="11" name="Прямоугольник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оугольник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Рисунок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ru-RU" smtClean="0"/>
              <a:t>Вставка рисунка</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Скругленный прямоугольник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Заголовок 21"/>
          <p:cNvSpPr>
            <a:spLocks noGrp="1"/>
          </p:cNvSpPr>
          <p:nvPr>
            <p:ph type="title"/>
          </p:nvPr>
        </p:nvSpPr>
        <p:spPr>
          <a:xfrm>
            <a:off x="914400" y="274638"/>
            <a:ext cx="7772400" cy="1143000"/>
          </a:xfrm>
          <a:prstGeom prst="rect">
            <a:avLst/>
          </a:prstGeom>
        </p:spPr>
        <p:txBody>
          <a:bodyPr bIns="91440" anchor="b" anchorCtr="0">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B4C71EC6-210F-42DE-9C53-41977AD35B3D}" type="datetimeFigureOut">
              <a:rPr lang="ru-RU" smtClean="0"/>
              <a:t>28.12.2017</a:t>
            </a:fld>
            <a:endParaRPr lang="ru-RU"/>
          </a:p>
        </p:txBody>
      </p:sp>
      <p:sp>
        <p:nvSpPr>
          <p:cNvPr id="3" name="Нижний колонтитул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ru-RU"/>
          </a:p>
        </p:txBody>
      </p:sp>
      <p:sp>
        <p:nvSpPr>
          <p:cNvPr id="23" name="Номер слайда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hyperlink" Target="https://ru.wikipedia.org/wiki/%D0%A1%D0%B0%D1%80%D0%B0%D1%82%D0%BE%D0%B2%D1%81%D0%BA%D0%B0%D1%8F_%D0%BE%D0%B1%D0%BB%D0%B0%D1%81%D1%82%D1%8C" TargetMode="External"/><Relationship Id="rId2" Type="http://schemas.openxmlformats.org/officeDocument/2006/relationships/hyperlink" Target="https://ru.wikipedia.org/wiki/%D0%94%D0%B5%D1%80%D0%B3%D0%B0%D1%87%D1%91%D0%B2%D1%81%D0%BA%D0%B8%D0%B9_%D1%80%D0%B0%D0%B9%D0%BE%D0%BD_%28%D0%A1%D0%B0%D1%80%D0%B0%D1%82%D0%BE%D0%B2%D1%81%D0%BA%D0%B0%D1%8F_%D0%BE%D0%B1%D0%BB%D0%B0%D1%81%D1%82%D1%8C%29" TargetMode="External"/><Relationship Id="rId1" Type="http://schemas.openxmlformats.org/officeDocument/2006/relationships/slideLayout" Target="../slideLayouts/slideLayout5.xml"/><Relationship Id="rId6" Type="http://schemas.openxmlformats.org/officeDocument/2006/relationships/image" Target="../media/image4.png"/><Relationship Id="rId5" Type="http://schemas.openxmlformats.org/officeDocument/2006/relationships/hyperlink" Target="https://ru.wikipedia.org/wiki/%D0%93%D0%BE%D1%81%D1%83%D0%B4%D0%B0%D1%80%D1%81%D1%82%D0%B2%D0%B5%D0%BD%D0%BD%D1%8B%D0%B9_%D0%B3%D0%B5%D1%80%D0%B0%D0%BB%D1%8C%D0%B4%D0%B8%D1%87%D0%B5%D1%81%D0%BA%D0%B8%D0%B9_%D1%80%D0%B5%D0%B3%D0%B8%D1%81%D1%82%D1%80_%D0%A0%D0%BE%D1%81%D1%81%D0%B8%D0%B9%D1%81%D0%BA%D0%BE%D0%B9_%D0%A4%D0%B5%D0%B4%D0%B5%D1%80%D0%B0%D1%86%D0%B8%D0%B8" TargetMode="External"/><Relationship Id="rId4" Type="http://schemas.openxmlformats.org/officeDocument/2006/relationships/hyperlink" Target="https://ru.wikipedia.org/wiki/%D0%A0%D0%BE%D1%81%D1%81%D0%B8%D1%8F"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3131840" y="3200400"/>
            <a:ext cx="5770614" cy="3180928"/>
          </a:xfrm>
        </p:spPr>
        <p:txBody>
          <a:bodyPr>
            <a:normAutofit/>
          </a:bodyPr>
          <a:lstStyle/>
          <a:p>
            <a:r>
              <a:rPr lang="ru-RU" b="1" dirty="0" smtClean="0"/>
              <a:t>Презентацию выполнили  </a:t>
            </a:r>
            <a:r>
              <a:rPr lang="ru-RU" b="1" dirty="0" err="1" smtClean="0"/>
              <a:t>Баймуратов</a:t>
            </a:r>
            <a:r>
              <a:rPr lang="ru-RU" b="1" dirty="0" smtClean="0"/>
              <a:t> Тимур и </a:t>
            </a:r>
            <a:r>
              <a:rPr lang="ru-RU" b="1" dirty="0" err="1" smtClean="0"/>
              <a:t>Лейнберг</a:t>
            </a:r>
            <a:r>
              <a:rPr lang="ru-RU" b="1" dirty="0" smtClean="0"/>
              <a:t> Диана(8 класс МОУ «СОШ №2 </a:t>
            </a:r>
            <a:r>
              <a:rPr lang="ru-RU" b="1" dirty="0" err="1" smtClean="0"/>
              <a:t>р.п.Дергачи</a:t>
            </a:r>
            <a:r>
              <a:rPr lang="ru-RU" b="1" dirty="0" smtClean="0"/>
              <a:t>»), обучающиеся  детского объединения «Истоки» МУДО «ДДТ» </a:t>
            </a:r>
            <a:r>
              <a:rPr lang="ru-RU" b="1" dirty="0" err="1" smtClean="0"/>
              <a:t>р.п.Дергачи</a:t>
            </a:r>
            <a:r>
              <a:rPr lang="ru-RU" b="1" dirty="0" smtClean="0"/>
              <a:t> Саратовской </a:t>
            </a:r>
            <a:r>
              <a:rPr lang="ru-RU" b="1" smtClean="0"/>
              <a:t>области </a:t>
            </a:r>
            <a:endParaRPr lang="ru-RU" b="1" dirty="0"/>
          </a:p>
        </p:txBody>
      </p:sp>
      <p:sp>
        <p:nvSpPr>
          <p:cNvPr id="2" name="Заголовок 1"/>
          <p:cNvSpPr>
            <a:spLocks noGrp="1"/>
          </p:cNvSpPr>
          <p:nvPr>
            <p:ph type="ctrTitle"/>
          </p:nvPr>
        </p:nvSpPr>
        <p:spPr/>
        <p:txBody>
          <a:bodyPr/>
          <a:lstStyle/>
          <a:p>
            <a:r>
              <a:rPr lang="ru-RU" dirty="0" smtClean="0"/>
              <a:t>Достопримечательности моего  родного посёлка Дергачи</a:t>
            </a:r>
            <a:endParaRPr lang="ru-RU" dirty="0"/>
          </a:p>
        </p:txBody>
      </p:sp>
      <p:pic>
        <p:nvPicPr>
          <p:cNvPr id="1026" name="Picture 2" descr="https://pp.userapi.com/c824204/v824204757/613d6/kASnelmiez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3789040"/>
            <a:ext cx="2808312" cy="28803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526558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additive="base">
                                        <p:cTn id="7" dur="500" fill="hold"/>
                                        <p:tgtEl>
                                          <p:spTgt spid="1026"/>
                                        </p:tgtEl>
                                        <p:attrNameLst>
                                          <p:attrName>ppt_x</p:attrName>
                                        </p:attrNameLst>
                                      </p:cBhvr>
                                      <p:tavLst>
                                        <p:tav tm="0">
                                          <p:val>
                                            <p:strVal val="#ppt_x"/>
                                          </p:val>
                                        </p:tav>
                                        <p:tav tm="100000">
                                          <p:val>
                                            <p:strVal val="#ppt_x"/>
                                          </p:val>
                                        </p:tav>
                                      </p:tavLst>
                                    </p:anim>
                                    <p:anim calcmode="lin" valueType="num">
                                      <p:cBhvr additive="base">
                                        <p:cTn id="8"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274638"/>
            <a:ext cx="8435280" cy="1354162"/>
          </a:xfrm>
        </p:spPr>
        <p:txBody>
          <a:bodyPr>
            <a:normAutofit fontScale="90000"/>
          </a:bodyPr>
          <a:lstStyle/>
          <a:p>
            <a:pPr marL="342900" lvl="0" indent="-342900">
              <a:spcBef>
                <a:spcPct val="20000"/>
              </a:spcBef>
            </a:pPr>
            <a:r>
              <a:rPr lang="ru-RU" sz="2700" b="1" dirty="0" smtClean="0">
                <a:solidFill>
                  <a:schemeClr val="tx1"/>
                </a:solidFill>
              </a:rPr>
              <a:t>Шести </a:t>
            </a:r>
            <a:r>
              <a:rPr lang="ru-RU" sz="2700" b="1" dirty="0" err="1" smtClean="0">
                <a:solidFill>
                  <a:schemeClr val="tx1"/>
                </a:solidFill>
              </a:rPr>
              <a:t>дергачёвцам</a:t>
            </a:r>
            <a:r>
              <a:rPr lang="ru-RU" sz="2700" b="1" dirty="0" smtClean="0">
                <a:solidFill>
                  <a:schemeClr val="tx1"/>
                </a:solidFill>
              </a:rPr>
              <a:t>  было присвоено звание Героя Советского Союза  -</a:t>
            </a:r>
            <a:r>
              <a:rPr lang="ru-RU" sz="2400" b="1" dirty="0" err="1" smtClean="0">
                <a:solidFill>
                  <a:prstClr val="black"/>
                </a:solidFill>
                <a:latin typeface="Franklin Gothic Book"/>
                <a:ea typeface="+mn-ea"/>
                <a:cs typeface="+mn-cs"/>
              </a:rPr>
              <a:t>Наконечникову</a:t>
            </a:r>
            <a:r>
              <a:rPr lang="ru-RU" sz="2400" b="1" dirty="0" smtClean="0">
                <a:solidFill>
                  <a:prstClr val="black"/>
                </a:solidFill>
                <a:latin typeface="Franklin Gothic Book"/>
                <a:ea typeface="+mn-ea"/>
                <a:cs typeface="+mn-cs"/>
              </a:rPr>
              <a:t> </a:t>
            </a:r>
            <a:r>
              <a:rPr lang="ru-RU" sz="2400" b="1" dirty="0">
                <a:solidFill>
                  <a:prstClr val="black"/>
                </a:solidFill>
                <a:latin typeface="Franklin Gothic Book"/>
                <a:ea typeface="+mn-ea"/>
                <a:cs typeface="+mn-cs"/>
              </a:rPr>
              <a:t>А.Г., </a:t>
            </a:r>
            <a:r>
              <a:rPr lang="ru-RU" sz="2400" b="1" dirty="0" err="1">
                <a:solidFill>
                  <a:prstClr val="black"/>
                </a:solidFill>
                <a:latin typeface="Franklin Gothic Book"/>
                <a:ea typeface="+mn-ea"/>
                <a:cs typeface="+mn-cs"/>
              </a:rPr>
              <a:t>Ахмерову</a:t>
            </a:r>
            <a:r>
              <a:rPr lang="ru-RU" sz="2400" b="1" dirty="0">
                <a:solidFill>
                  <a:prstClr val="black"/>
                </a:solidFill>
                <a:latin typeface="Franklin Gothic Book"/>
                <a:ea typeface="+mn-ea"/>
                <a:cs typeface="+mn-cs"/>
              </a:rPr>
              <a:t> К.И., </a:t>
            </a:r>
            <a:r>
              <a:rPr lang="ru-RU" sz="2400" b="1" dirty="0" err="1">
                <a:solidFill>
                  <a:prstClr val="black"/>
                </a:solidFill>
                <a:latin typeface="Franklin Gothic Book"/>
                <a:ea typeface="+mn-ea"/>
                <a:cs typeface="+mn-cs"/>
              </a:rPr>
              <a:t>Данукалову</a:t>
            </a:r>
            <a:r>
              <a:rPr lang="ru-RU" sz="2400" b="1" dirty="0">
                <a:solidFill>
                  <a:prstClr val="black"/>
                </a:solidFill>
                <a:latin typeface="Franklin Gothic Book"/>
                <a:ea typeface="+mn-ea"/>
                <a:cs typeface="+mn-cs"/>
              </a:rPr>
              <a:t> А.Ф., Доценко В.Д., </a:t>
            </a:r>
            <a:r>
              <a:rPr lang="ru-RU" sz="2400" b="1" dirty="0" err="1">
                <a:solidFill>
                  <a:prstClr val="black"/>
                </a:solidFill>
                <a:latin typeface="Franklin Gothic Book"/>
                <a:ea typeface="+mn-ea"/>
                <a:cs typeface="+mn-cs"/>
              </a:rPr>
              <a:t>Коннову</a:t>
            </a:r>
            <a:r>
              <a:rPr lang="ru-RU" sz="2400" b="1" dirty="0">
                <a:solidFill>
                  <a:prstClr val="black"/>
                </a:solidFill>
                <a:latin typeface="Franklin Gothic Book"/>
                <a:ea typeface="+mn-ea"/>
                <a:cs typeface="+mn-cs"/>
              </a:rPr>
              <a:t> В.Д., </a:t>
            </a:r>
            <a:r>
              <a:rPr lang="ru-RU" sz="2400" b="1" dirty="0" err="1">
                <a:solidFill>
                  <a:prstClr val="black"/>
                </a:solidFill>
                <a:latin typeface="Franklin Gothic Book"/>
                <a:ea typeface="+mn-ea"/>
                <a:cs typeface="+mn-cs"/>
              </a:rPr>
              <a:t>Кардашенко</a:t>
            </a:r>
            <a:r>
              <a:rPr lang="ru-RU" sz="2400" b="1" dirty="0">
                <a:solidFill>
                  <a:prstClr val="black"/>
                </a:solidFill>
                <a:latin typeface="Franklin Gothic Book"/>
                <a:ea typeface="+mn-ea"/>
                <a:cs typeface="+mn-cs"/>
              </a:rPr>
              <a:t> Ю.Б. – </a:t>
            </a:r>
            <a:endParaRPr lang="ru-RU" sz="2400" b="1" dirty="0"/>
          </a:p>
        </p:txBody>
      </p:sp>
      <p:pic>
        <p:nvPicPr>
          <p:cNvPr id="4" name="Picture 2" descr="C:\Users\admin\Documents\пам.jpg"/>
          <p:cNvPicPr>
            <a:picLocks noGrp="1" noChangeAspect="1" noChangeArrowheads="1"/>
          </p:cNvPicPr>
          <p:nvPr>
            <p:ph sz="quarter" idx="1"/>
          </p:nvPr>
        </p:nvPicPr>
        <p:blipFill>
          <a:blip r:embed="rId2" cstate="print"/>
          <a:srcRect/>
          <a:stretch>
            <a:fillRect/>
          </a:stretch>
        </p:blipFill>
        <p:spPr bwMode="auto">
          <a:xfrm>
            <a:off x="1259632" y="1412776"/>
            <a:ext cx="6768752" cy="5445224"/>
          </a:xfrm>
          <a:prstGeom prst="rect">
            <a:avLst/>
          </a:prstGeom>
          <a:noFill/>
        </p:spPr>
      </p:pic>
    </p:spTree>
    <p:extLst>
      <p:ext uri="{BB962C8B-B14F-4D97-AF65-F5344CB8AC3E}">
        <p14:creationId xmlns:p14="http://schemas.microsoft.com/office/powerpoint/2010/main" val="245893692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27584" y="548680"/>
            <a:ext cx="7772400" cy="1431032"/>
          </a:xfrm>
        </p:spPr>
        <p:txBody>
          <a:bodyPr>
            <a:noAutofit/>
          </a:bodyPr>
          <a:lstStyle/>
          <a:p>
            <a:pPr marL="274320" lvl="0" indent="-274320">
              <a:spcBef>
                <a:spcPts val="580"/>
              </a:spcBef>
            </a:pPr>
            <a:r>
              <a:rPr lang="ru-RU" sz="2400" b="1" dirty="0" smtClean="0">
                <a:solidFill>
                  <a:prstClr val="black"/>
                </a:solidFill>
                <a:latin typeface="Cambria"/>
                <a:ea typeface="+mn-ea"/>
                <a:cs typeface="+mn-cs"/>
              </a:rPr>
              <a:t>В нашем посёлке Дергачи находится фонтан в центре посёлка.  На  </a:t>
            </a:r>
            <a:r>
              <a:rPr lang="ru-RU" sz="2400" b="1" dirty="0">
                <a:solidFill>
                  <a:prstClr val="black"/>
                </a:solidFill>
                <a:latin typeface="Cambria"/>
                <a:ea typeface="+mn-ea"/>
                <a:cs typeface="+mn-cs"/>
              </a:rPr>
              <a:t>фонтане изображены три стерляди</a:t>
            </a:r>
            <a:r>
              <a:rPr lang="en-US" sz="2400" b="1" dirty="0">
                <a:solidFill>
                  <a:prstClr val="black"/>
                </a:solidFill>
                <a:latin typeface="Perpetua"/>
                <a:ea typeface="+mn-ea"/>
                <a:cs typeface="+mn-cs"/>
              </a:rPr>
              <a:t>,</a:t>
            </a:r>
            <a:r>
              <a:rPr lang="ru-RU" sz="2400" b="1" dirty="0">
                <a:solidFill>
                  <a:prstClr val="black"/>
                </a:solidFill>
                <a:latin typeface="Cambria"/>
                <a:ea typeface="+mn-ea"/>
                <a:cs typeface="+mn-cs"/>
              </a:rPr>
              <a:t> эти рыбы когда-то обитали в Волге</a:t>
            </a:r>
            <a:r>
              <a:rPr lang="en-US" sz="2400" b="1" dirty="0">
                <a:solidFill>
                  <a:prstClr val="black"/>
                </a:solidFill>
                <a:latin typeface="Perpetua"/>
                <a:ea typeface="+mn-ea"/>
                <a:cs typeface="+mn-cs"/>
              </a:rPr>
              <a:t>,</a:t>
            </a:r>
            <a:r>
              <a:rPr lang="ru-RU" sz="2400" b="1" dirty="0">
                <a:solidFill>
                  <a:prstClr val="black"/>
                </a:solidFill>
                <a:latin typeface="Cambria"/>
                <a:ea typeface="+mn-ea"/>
                <a:cs typeface="+mn-cs"/>
              </a:rPr>
              <a:t> а также они изображены на гербе Саратова</a:t>
            </a:r>
            <a:r>
              <a:rPr lang="ru-RU" sz="2400" dirty="0">
                <a:solidFill>
                  <a:prstClr val="black"/>
                </a:solidFill>
                <a:latin typeface="Cambria"/>
                <a:ea typeface="+mn-ea"/>
                <a:cs typeface="+mn-cs"/>
              </a:rPr>
              <a:t>.</a:t>
            </a:r>
          </a:p>
        </p:txBody>
      </p:sp>
      <p:sp>
        <p:nvSpPr>
          <p:cNvPr id="3" name="Объект 2"/>
          <p:cNvSpPr>
            <a:spLocks noGrp="1"/>
          </p:cNvSpPr>
          <p:nvPr>
            <p:ph sz="quarter" idx="1"/>
          </p:nvPr>
        </p:nvSpPr>
        <p:spPr/>
        <p:txBody>
          <a:bodyPr>
            <a:normAutofit/>
          </a:bodyPr>
          <a:lstStyle/>
          <a:p>
            <a:endParaRPr lang="ru-RU" sz="1300" dirty="0"/>
          </a:p>
        </p:txBody>
      </p:sp>
      <p:pic>
        <p:nvPicPr>
          <p:cNvPr id="6146" name="Picture 2" descr="https://pp.userapi.com/c841528/v841528757/4b002/RTMeEBYC30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2679831"/>
            <a:ext cx="3960440" cy="2967148"/>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https://upload.wikimedia.org/wikipedia/commons/thumb/7/74/Coat_of_Arms_of_Saratov.svg/800px-Coat_of_Arms_of_Saratov.svg.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36096" y="2492896"/>
            <a:ext cx="2672815" cy="33410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127018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6146"/>
                                        </p:tgtEl>
                                        <p:attrNameLst>
                                          <p:attrName>style.visibility</p:attrName>
                                        </p:attrNameLst>
                                      </p:cBhvr>
                                      <p:to>
                                        <p:strVal val="visible"/>
                                      </p:to>
                                    </p:set>
                                    <p:animEffect transition="in" filter="fade">
                                      <p:cBhvr>
                                        <p:cTn id="7" dur="2000"/>
                                        <p:tgtEl>
                                          <p:spTgt spid="6146"/>
                                        </p:tgtEl>
                                      </p:cBhvr>
                                    </p:animEffect>
                                    <p:anim calcmode="lin" valueType="num">
                                      <p:cBhvr>
                                        <p:cTn id="8" dur="2000" fill="hold"/>
                                        <p:tgtEl>
                                          <p:spTgt spid="6146"/>
                                        </p:tgtEl>
                                        <p:attrNameLst>
                                          <p:attrName>ppt_w</p:attrName>
                                        </p:attrNameLst>
                                      </p:cBhvr>
                                      <p:tavLst>
                                        <p:tav tm="0" fmla="#ppt_w*sin(2.5*pi*$)">
                                          <p:val>
                                            <p:fltVal val="0"/>
                                          </p:val>
                                        </p:tav>
                                        <p:tav tm="100000">
                                          <p:val>
                                            <p:fltVal val="1"/>
                                          </p:val>
                                        </p:tav>
                                      </p:tavLst>
                                    </p:anim>
                                    <p:anim calcmode="lin" valueType="num">
                                      <p:cBhvr>
                                        <p:cTn id="9" dur="2000" fill="hold"/>
                                        <p:tgtEl>
                                          <p:spTgt spid="6146"/>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26" presetClass="entr" presetSubtype="0" fill="hold" nodeType="clickEffect">
                                  <p:stCondLst>
                                    <p:cond delay="0"/>
                                  </p:stCondLst>
                                  <p:childTnLst>
                                    <p:set>
                                      <p:cBhvr>
                                        <p:cTn id="13" dur="1" fill="hold">
                                          <p:stCondLst>
                                            <p:cond delay="0"/>
                                          </p:stCondLst>
                                        </p:cTn>
                                        <p:tgtEl>
                                          <p:spTgt spid="6148"/>
                                        </p:tgtEl>
                                        <p:attrNameLst>
                                          <p:attrName>style.visibility</p:attrName>
                                        </p:attrNameLst>
                                      </p:cBhvr>
                                      <p:to>
                                        <p:strVal val="visible"/>
                                      </p:to>
                                    </p:set>
                                    <p:animEffect transition="in" filter="wipe(down)">
                                      <p:cBhvr>
                                        <p:cTn id="14" dur="580">
                                          <p:stCondLst>
                                            <p:cond delay="0"/>
                                          </p:stCondLst>
                                        </p:cTn>
                                        <p:tgtEl>
                                          <p:spTgt spid="6148"/>
                                        </p:tgtEl>
                                      </p:cBhvr>
                                    </p:animEffect>
                                    <p:anim calcmode="lin" valueType="num">
                                      <p:cBhvr>
                                        <p:cTn id="15" dur="1822" tmFilter="0,0; 0.14,0.36; 0.43,0.73; 0.71,0.91; 1.0,1.0">
                                          <p:stCondLst>
                                            <p:cond delay="0"/>
                                          </p:stCondLst>
                                        </p:cTn>
                                        <p:tgtEl>
                                          <p:spTgt spid="6148"/>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6148"/>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6148"/>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6148"/>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6148"/>
                                        </p:tgtEl>
                                        <p:attrNameLst>
                                          <p:attrName>ppt_y</p:attrName>
                                        </p:attrNameLst>
                                      </p:cBhvr>
                                      <p:tavLst>
                                        <p:tav tm="0" fmla="#ppt_y-sin(pi*$)/81">
                                          <p:val>
                                            <p:fltVal val="0"/>
                                          </p:val>
                                        </p:tav>
                                        <p:tav tm="100000">
                                          <p:val>
                                            <p:fltVal val="1"/>
                                          </p:val>
                                        </p:tav>
                                      </p:tavLst>
                                    </p:anim>
                                    <p:animScale>
                                      <p:cBhvr>
                                        <p:cTn id="20" dur="26">
                                          <p:stCondLst>
                                            <p:cond delay="650"/>
                                          </p:stCondLst>
                                        </p:cTn>
                                        <p:tgtEl>
                                          <p:spTgt spid="6148"/>
                                        </p:tgtEl>
                                      </p:cBhvr>
                                      <p:to x="100000" y="60000"/>
                                    </p:animScale>
                                    <p:animScale>
                                      <p:cBhvr>
                                        <p:cTn id="21" dur="166" decel="50000">
                                          <p:stCondLst>
                                            <p:cond delay="676"/>
                                          </p:stCondLst>
                                        </p:cTn>
                                        <p:tgtEl>
                                          <p:spTgt spid="6148"/>
                                        </p:tgtEl>
                                      </p:cBhvr>
                                      <p:to x="100000" y="100000"/>
                                    </p:animScale>
                                    <p:animScale>
                                      <p:cBhvr>
                                        <p:cTn id="22" dur="26">
                                          <p:stCondLst>
                                            <p:cond delay="1312"/>
                                          </p:stCondLst>
                                        </p:cTn>
                                        <p:tgtEl>
                                          <p:spTgt spid="6148"/>
                                        </p:tgtEl>
                                      </p:cBhvr>
                                      <p:to x="100000" y="80000"/>
                                    </p:animScale>
                                    <p:animScale>
                                      <p:cBhvr>
                                        <p:cTn id="23" dur="166" decel="50000">
                                          <p:stCondLst>
                                            <p:cond delay="1338"/>
                                          </p:stCondLst>
                                        </p:cTn>
                                        <p:tgtEl>
                                          <p:spTgt spid="6148"/>
                                        </p:tgtEl>
                                      </p:cBhvr>
                                      <p:to x="100000" y="100000"/>
                                    </p:animScale>
                                    <p:animScale>
                                      <p:cBhvr>
                                        <p:cTn id="24" dur="26">
                                          <p:stCondLst>
                                            <p:cond delay="1642"/>
                                          </p:stCondLst>
                                        </p:cTn>
                                        <p:tgtEl>
                                          <p:spTgt spid="6148"/>
                                        </p:tgtEl>
                                      </p:cBhvr>
                                      <p:to x="100000" y="90000"/>
                                    </p:animScale>
                                    <p:animScale>
                                      <p:cBhvr>
                                        <p:cTn id="25" dur="166" decel="50000">
                                          <p:stCondLst>
                                            <p:cond delay="1668"/>
                                          </p:stCondLst>
                                        </p:cTn>
                                        <p:tgtEl>
                                          <p:spTgt spid="6148"/>
                                        </p:tgtEl>
                                      </p:cBhvr>
                                      <p:to x="100000" y="100000"/>
                                    </p:animScale>
                                    <p:animScale>
                                      <p:cBhvr>
                                        <p:cTn id="26" dur="26">
                                          <p:stCondLst>
                                            <p:cond delay="1808"/>
                                          </p:stCondLst>
                                        </p:cTn>
                                        <p:tgtEl>
                                          <p:spTgt spid="6148"/>
                                        </p:tgtEl>
                                      </p:cBhvr>
                                      <p:to x="100000" y="95000"/>
                                    </p:animScale>
                                    <p:animScale>
                                      <p:cBhvr>
                                        <p:cTn id="27" dur="166" decel="50000">
                                          <p:stCondLst>
                                            <p:cond delay="1834"/>
                                          </p:stCondLst>
                                        </p:cTn>
                                        <p:tgtEl>
                                          <p:spTgt spid="6148"/>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sz="quarter" idx="1"/>
          </p:nvPr>
        </p:nvSpPr>
        <p:spPr>
          <a:xfrm>
            <a:off x="914400" y="404664"/>
            <a:ext cx="7772400" cy="5615136"/>
          </a:xfrm>
        </p:spPr>
        <p:txBody>
          <a:bodyPr>
            <a:normAutofit/>
          </a:bodyPr>
          <a:lstStyle/>
          <a:p>
            <a:r>
              <a:rPr lang="ru-RU" sz="1800" b="1" dirty="0"/>
              <a:t>31 </a:t>
            </a:r>
            <a:r>
              <a:rPr lang="ru-RU" sz="1800" b="1" dirty="0" smtClean="0"/>
              <a:t>июля 2015 </a:t>
            </a:r>
            <a:r>
              <a:rPr lang="ru-RU" sz="1800" b="1" dirty="0"/>
              <a:t>в </a:t>
            </a:r>
            <a:r>
              <a:rPr lang="ru-RU" sz="1800" b="1" dirty="0" err="1"/>
              <a:t>р.п</a:t>
            </a:r>
            <a:r>
              <a:rPr lang="ru-RU" sz="1800" b="1" dirty="0"/>
              <a:t>. Дергачи состоялось торжественное открытие Соборной мечети, которая стала седьмой по счету в самом крупном районе губернии</a:t>
            </a:r>
            <a:r>
              <a:rPr lang="ru-RU" sz="1800" b="1" dirty="0" smtClean="0"/>
              <a:t>.</a:t>
            </a:r>
            <a:r>
              <a:rPr lang="ru-RU" sz="1800" b="1" dirty="0"/>
              <a:t> Строили ее 10 лет, поэтому для местных мусульман в буквальном смысле долгожданная. Пожалуй, в районе не осталось ни одного мусульманина, кто бы не пожертвовал на Храм хотя бы небольшую сумму. Стройка была поистине народной. Не случайно торжественное мероприятие решили провести на центральной площади им. М. Горького, потому что и местных жителей, и приехавших гостей было очень много. </a:t>
            </a:r>
          </a:p>
        </p:txBody>
      </p:sp>
      <p:pic>
        <p:nvPicPr>
          <p:cNvPr id="7170" name="Picture 2" descr="http://moyaokruga.ru/img/image_big/6022ac53-8ac2-4054-8b52-664b2e7afc5c.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7704" y="3356992"/>
            <a:ext cx="5544616" cy="35010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57123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wheel(1)">
                                      <p:cBhvr>
                                        <p:cTn id="7" dur="2000"/>
                                        <p:tgtEl>
                                          <p:spTgt spid="71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marL="274320" lvl="0" indent="-274320">
              <a:spcBef>
                <a:spcPts val="580"/>
              </a:spcBef>
            </a:pPr>
            <a:r>
              <a:rPr lang="ru-RU" sz="2400" dirty="0" smtClean="0">
                <a:solidFill>
                  <a:prstClr val="black"/>
                </a:solidFill>
                <a:latin typeface="Cambria"/>
                <a:ea typeface="+mn-ea"/>
                <a:cs typeface="+mn-cs"/>
              </a:rPr>
              <a:t/>
            </a:r>
            <a:br>
              <a:rPr lang="ru-RU" sz="2400" dirty="0" smtClean="0">
                <a:solidFill>
                  <a:prstClr val="black"/>
                </a:solidFill>
                <a:latin typeface="Cambria"/>
                <a:ea typeface="+mn-ea"/>
                <a:cs typeface="+mn-cs"/>
              </a:rPr>
            </a:br>
            <a:r>
              <a:rPr lang="ru-RU" sz="2400" dirty="0">
                <a:solidFill>
                  <a:prstClr val="black"/>
                </a:solidFill>
                <a:latin typeface="Cambria"/>
                <a:ea typeface="+mn-ea"/>
                <a:cs typeface="+mn-cs"/>
              </a:rPr>
              <a:t/>
            </a:r>
            <a:br>
              <a:rPr lang="ru-RU" sz="2400" dirty="0">
                <a:solidFill>
                  <a:prstClr val="black"/>
                </a:solidFill>
                <a:latin typeface="Cambria"/>
                <a:ea typeface="+mn-ea"/>
                <a:cs typeface="+mn-cs"/>
              </a:rPr>
            </a:br>
            <a:r>
              <a:rPr lang="ru-RU" sz="2400" dirty="0" smtClean="0">
                <a:solidFill>
                  <a:prstClr val="black"/>
                </a:solidFill>
                <a:latin typeface="Cambria"/>
                <a:ea typeface="+mn-ea"/>
                <a:cs typeface="+mn-cs"/>
              </a:rPr>
              <a:t/>
            </a:r>
            <a:br>
              <a:rPr lang="ru-RU" sz="2400" dirty="0" smtClean="0">
                <a:solidFill>
                  <a:prstClr val="black"/>
                </a:solidFill>
                <a:latin typeface="Cambria"/>
                <a:ea typeface="+mn-ea"/>
                <a:cs typeface="+mn-cs"/>
              </a:rPr>
            </a:br>
            <a:r>
              <a:rPr lang="ru-RU" sz="2400" dirty="0">
                <a:solidFill>
                  <a:prstClr val="black"/>
                </a:solidFill>
                <a:latin typeface="Cambria"/>
                <a:ea typeface="+mn-ea"/>
                <a:cs typeface="+mn-cs"/>
              </a:rPr>
              <a:t/>
            </a:r>
            <a:br>
              <a:rPr lang="ru-RU" sz="2400" dirty="0">
                <a:solidFill>
                  <a:prstClr val="black"/>
                </a:solidFill>
                <a:latin typeface="Cambria"/>
                <a:ea typeface="+mn-ea"/>
                <a:cs typeface="+mn-cs"/>
              </a:rPr>
            </a:br>
            <a:r>
              <a:rPr lang="ru-RU" sz="2400" dirty="0" smtClean="0">
                <a:solidFill>
                  <a:prstClr val="black"/>
                </a:solidFill>
                <a:latin typeface="Cambria"/>
                <a:ea typeface="+mn-ea"/>
                <a:cs typeface="+mn-cs"/>
              </a:rPr>
              <a:t/>
            </a:r>
            <a:br>
              <a:rPr lang="ru-RU" sz="2400" dirty="0" smtClean="0">
                <a:solidFill>
                  <a:prstClr val="black"/>
                </a:solidFill>
                <a:latin typeface="Cambria"/>
                <a:ea typeface="+mn-ea"/>
                <a:cs typeface="+mn-cs"/>
              </a:rPr>
            </a:br>
            <a:r>
              <a:rPr lang="ru-RU" sz="2400" dirty="0">
                <a:solidFill>
                  <a:prstClr val="black"/>
                </a:solidFill>
                <a:latin typeface="Cambria"/>
                <a:ea typeface="+mn-ea"/>
                <a:cs typeface="+mn-cs"/>
              </a:rPr>
              <a:t/>
            </a:r>
            <a:br>
              <a:rPr lang="ru-RU" sz="2400" dirty="0">
                <a:solidFill>
                  <a:prstClr val="black"/>
                </a:solidFill>
                <a:latin typeface="Cambria"/>
                <a:ea typeface="+mn-ea"/>
                <a:cs typeface="+mn-cs"/>
              </a:rPr>
            </a:br>
            <a:r>
              <a:rPr lang="ru-RU" sz="2400" dirty="0" smtClean="0">
                <a:solidFill>
                  <a:prstClr val="black"/>
                </a:solidFill>
                <a:latin typeface="Cambria"/>
                <a:ea typeface="+mn-ea"/>
                <a:cs typeface="+mn-cs"/>
              </a:rPr>
              <a:t/>
            </a:r>
            <a:br>
              <a:rPr lang="ru-RU" sz="2400" dirty="0" smtClean="0">
                <a:solidFill>
                  <a:prstClr val="black"/>
                </a:solidFill>
                <a:latin typeface="Cambria"/>
                <a:ea typeface="+mn-ea"/>
                <a:cs typeface="+mn-cs"/>
              </a:rPr>
            </a:br>
            <a:r>
              <a:rPr lang="ru-RU" sz="2400" dirty="0">
                <a:solidFill>
                  <a:prstClr val="black"/>
                </a:solidFill>
                <a:latin typeface="Cambria"/>
                <a:ea typeface="+mn-ea"/>
                <a:cs typeface="+mn-cs"/>
              </a:rPr>
              <a:t/>
            </a:r>
            <a:br>
              <a:rPr lang="ru-RU" sz="2400" dirty="0">
                <a:solidFill>
                  <a:prstClr val="black"/>
                </a:solidFill>
                <a:latin typeface="Cambria"/>
                <a:ea typeface="+mn-ea"/>
                <a:cs typeface="+mn-cs"/>
              </a:rPr>
            </a:br>
            <a:r>
              <a:rPr lang="ru-RU" sz="2400" dirty="0" smtClean="0">
                <a:solidFill>
                  <a:prstClr val="black"/>
                </a:solidFill>
                <a:latin typeface="Cambria"/>
                <a:ea typeface="+mn-ea"/>
                <a:cs typeface="+mn-cs"/>
              </a:rPr>
              <a:t/>
            </a:r>
            <a:br>
              <a:rPr lang="ru-RU" sz="2400" dirty="0" smtClean="0">
                <a:solidFill>
                  <a:prstClr val="black"/>
                </a:solidFill>
                <a:latin typeface="Cambria"/>
                <a:ea typeface="+mn-ea"/>
                <a:cs typeface="+mn-cs"/>
              </a:rPr>
            </a:br>
            <a:r>
              <a:rPr lang="ru-RU" sz="2400" dirty="0">
                <a:solidFill>
                  <a:prstClr val="black"/>
                </a:solidFill>
                <a:latin typeface="Cambria"/>
                <a:ea typeface="+mn-ea"/>
                <a:cs typeface="+mn-cs"/>
              </a:rPr>
              <a:t/>
            </a:r>
            <a:br>
              <a:rPr lang="ru-RU" sz="2400" dirty="0">
                <a:solidFill>
                  <a:prstClr val="black"/>
                </a:solidFill>
                <a:latin typeface="Cambria"/>
                <a:ea typeface="+mn-ea"/>
                <a:cs typeface="+mn-cs"/>
              </a:rPr>
            </a:br>
            <a:r>
              <a:rPr lang="ru-RU" sz="2400" dirty="0" smtClean="0">
                <a:solidFill>
                  <a:prstClr val="black"/>
                </a:solidFill>
                <a:latin typeface="Cambria"/>
                <a:ea typeface="+mn-ea"/>
                <a:cs typeface="+mn-cs"/>
              </a:rPr>
              <a:t/>
            </a:r>
            <a:br>
              <a:rPr lang="ru-RU" sz="2400" dirty="0" smtClean="0">
                <a:solidFill>
                  <a:prstClr val="black"/>
                </a:solidFill>
                <a:latin typeface="Cambria"/>
                <a:ea typeface="+mn-ea"/>
                <a:cs typeface="+mn-cs"/>
              </a:rPr>
            </a:br>
            <a:endParaRPr lang="ru-RU" sz="2400" dirty="0"/>
          </a:p>
        </p:txBody>
      </p:sp>
      <p:sp>
        <p:nvSpPr>
          <p:cNvPr id="3" name="Объект 2"/>
          <p:cNvSpPr>
            <a:spLocks noGrp="1"/>
          </p:cNvSpPr>
          <p:nvPr>
            <p:ph sz="quarter" idx="1"/>
          </p:nvPr>
        </p:nvSpPr>
        <p:spPr>
          <a:xfrm>
            <a:off x="323528" y="404664"/>
            <a:ext cx="8640960" cy="6120680"/>
          </a:xfrm>
        </p:spPr>
        <p:txBody>
          <a:bodyPr>
            <a:normAutofit fontScale="92500" lnSpcReduction="10000"/>
          </a:bodyPr>
          <a:lstStyle/>
          <a:p>
            <a:r>
              <a:rPr lang="ru-RU" sz="2800" b="1" dirty="0">
                <a:solidFill>
                  <a:prstClr val="black"/>
                </a:solidFill>
                <a:ea typeface="+mj-ea"/>
                <a:cs typeface="+mj-cs"/>
              </a:rPr>
              <a:t>Все, кто впервые приезжает в Дергачи, обращает внимание на красивые </a:t>
            </a:r>
            <a:r>
              <a:rPr lang="ru-RU" sz="2800" b="1" dirty="0" smtClean="0">
                <a:solidFill>
                  <a:prstClr val="black"/>
                </a:solidFill>
                <a:ea typeface="+mj-ea"/>
                <a:cs typeface="+mj-cs"/>
              </a:rPr>
              <a:t>двухэтажные здания в центре поселка,</a:t>
            </a:r>
            <a:r>
              <a:rPr lang="ru-RU" sz="2800" b="1" dirty="0" smtClean="0">
                <a:solidFill>
                  <a:prstClr val="black"/>
                </a:solidFill>
              </a:rPr>
              <a:t> </a:t>
            </a:r>
            <a:r>
              <a:rPr lang="ru-RU" sz="2800" b="1" dirty="0">
                <a:solidFill>
                  <a:prstClr val="black"/>
                </a:solidFill>
              </a:rPr>
              <a:t>на улице Максима </a:t>
            </a:r>
            <a:r>
              <a:rPr lang="ru-RU" sz="2800" b="1" dirty="0" smtClean="0">
                <a:solidFill>
                  <a:prstClr val="black"/>
                </a:solidFill>
              </a:rPr>
              <a:t>Горького</a:t>
            </a:r>
            <a:r>
              <a:rPr lang="ru-RU" sz="2800" b="1" dirty="0" smtClean="0">
                <a:solidFill>
                  <a:prstClr val="black"/>
                </a:solidFill>
                <a:ea typeface="+mj-ea"/>
                <a:cs typeface="+mj-cs"/>
              </a:rPr>
              <a:t>.  На домах выложены инициалы      «Е Ф М» . Это инициалы хозяина домов  Ефима Федоровича </a:t>
            </a:r>
            <a:r>
              <a:rPr lang="ru-RU" sz="2800" b="1" dirty="0" err="1" smtClean="0">
                <a:solidFill>
                  <a:prstClr val="black"/>
                </a:solidFill>
                <a:ea typeface="+mj-ea"/>
                <a:cs typeface="+mj-cs"/>
              </a:rPr>
              <a:t>Моркова</a:t>
            </a:r>
            <a:r>
              <a:rPr lang="ru-RU" sz="2800" b="1" dirty="0" smtClean="0">
                <a:solidFill>
                  <a:prstClr val="black"/>
                </a:solidFill>
                <a:ea typeface="+mj-ea"/>
                <a:cs typeface="+mj-cs"/>
              </a:rPr>
              <a:t>, которые были построены в 1895 году. </a:t>
            </a:r>
            <a:r>
              <a:rPr lang="ru-RU" sz="2800" b="1" dirty="0" err="1" smtClean="0">
                <a:solidFill>
                  <a:prstClr val="black"/>
                </a:solidFill>
                <a:ea typeface="+mj-ea"/>
                <a:cs typeface="+mj-cs"/>
              </a:rPr>
              <a:t>Морков</a:t>
            </a:r>
            <a:r>
              <a:rPr lang="ru-RU" sz="2800" b="1" dirty="0" smtClean="0">
                <a:solidFill>
                  <a:prstClr val="black"/>
                </a:solidFill>
                <a:ea typeface="+mj-ea"/>
                <a:cs typeface="+mj-cs"/>
              </a:rPr>
              <a:t> – крупный торговец, купец второй гильдии, ярый  противник  советской власти. Когда началось раскулачивание (1930 год) его раскулачили и сослали в Сыктывкар. Работал на  лесоповале , и эта работа была ему не под силу, и в возрасте 67 лет он скоропостижно скончался. </a:t>
            </a:r>
          </a:p>
          <a:p>
            <a:r>
              <a:rPr lang="ru-RU" sz="2800" b="1" dirty="0" smtClean="0">
                <a:solidFill>
                  <a:prstClr val="black"/>
                </a:solidFill>
                <a:ea typeface="+mj-ea"/>
                <a:cs typeface="+mj-cs"/>
              </a:rPr>
              <a:t> В настоящее время в  домах </a:t>
            </a:r>
            <a:r>
              <a:rPr lang="ru-RU" sz="2800" b="1" dirty="0" err="1" smtClean="0">
                <a:solidFill>
                  <a:prstClr val="black"/>
                </a:solidFill>
                <a:ea typeface="+mj-ea"/>
                <a:cs typeface="+mj-cs"/>
              </a:rPr>
              <a:t>Моркова</a:t>
            </a:r>
            <a:r>
              <a:rPr lang="ru-RU" sz="2800" b="1" dirty="0" smtClean="0">
                <a:solidFill>
                  <a:prstClr val="black"/>
                </a:solidFill>
                <a:ea typeface="+mj-ea"/>
                <a:cs typeface="+mj-cs"/>
              </a:rPr>
              <a:t> находятся               музыкальная школа и  районный отдел образования.  </a:t>
            </a:r>
            <a:r>
              <a:rPr lang="ru-RU" sz="2800" b="1" dirty="0">
                <a:solidFill>
                  <a:prstClr val="black"/>
                </a:solidFill>
                <a:ea typeface="+mj-ea"/>
                <a:cs typeface="+mj-cs"/>
              </a:rPr>
              <a:t/>
            </a:r>
            <a:br>
              <a:rPr lang="ru-RU" sz="2800" b="1" dirty="0">
                <a:solidFill>
                  <a:prstClr val="black"/>
                </a:solidFill>
                <a:ea typeface="+mj-ea"/>
                <a:cs typeface="+mj-cs"/>
              </a:rPr>
            </a:br>
            <a:endParaRPr lang="ru-RU" sz="2800" b="1" dirty="0"/>
          </a:p>
        </p:txBody>
      </p:sp>
    </p:spTree>
    <p:extLst>
      <p:ext uri="{BB962C8B-B14F-4D97-AF65-F5344CB8AC3E}">
        <p14:creationId xmlns:p14="http://schemas.microsoft.com/office/powerpoint/2010/main" val="49404125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332656"/>
            <a:ext cx="8136904" cy="6048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2882072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sz="quarter" idx="1"/>
          </p:nvPr>
        </p:nvSpPr>
        <p:spPr>
          <a:xfrm>
            <a:off x="971600" y="424948"/>
            <a:ext cx="7772400" cy="4572000"/>
          </a:xfrm>
        </p:spPr>
        <p:txBody>
          <a:bodyPr>
            <a:normAutofit fontScale="92500" lnSpcReduction="10000"/>
          </a:bodyPr>
          <a:lstStyle/>
          <a:p>
            <a:r>
              <a:rPr lang="ru-RU" sz="2400" b="1" dirty="0"/>
              <a:t>В рабочем поселке Дергачи, одном из отдаленных районных центров Саратовской области, состоялось торжественное открытие Центрального дома культуры. Новый "очаг культуры", крайне необходимый местным жителям, был построен всего за девять месяцев.</a:t>
            </a:r>
          </a:p>
          <a:p>
            <a:r>
              <a:rPr lang="ru-RU" sz="2400" b="1" dirty="0"/>
              <a:t>Открытие Дома культуры стало настоящим праздником для </a:t>
            </a:r>
            <a:r>
              <a:rPr lang="ru-RU" sz="2400" b="1" dirty="0" err="1"/>
              <a:t>дергачевцев</a:t>
            </a:r>
            <a:r>
              <a:rPr lang="ru-RU" sz="2400" b="1" dirty="0"/>
              <a:t>. На улице перед Домом культуры работала выставка народных ремесел, выступали творческие коллективы, в том числе приехавшие из соседних районов, шумела ярмарка. Подарком для </a:t>
            </a:r>
            <a:r>
              <a:rPr lang="ru-RU" sz="2400" b="1" dirty="0" err="1"/>
              <a:t>дергачевцев</a:t>
            </a:r>
            <a:r>
              <a:rPr lang="ru-RU" sz="2400" b="1" dirty="0"/>
              <a:t> стало выступление на новой сцене солиста саратовской оперы, народного артиста СССР Леонида </a:t>
            </a:r>
            <a:r>
              <a:rPr lang="ru-RU" sz="2400" b="1" dirty="0" err="1"/>
              <a:t>Сметанникова</a:t>
            </a:r>
            <a:r>
              <a:rPr lang="ru-RU" sz="2400" b="1" dirty="0"/>
              <a:t>.</a:t>
            </a:r>
          </a:p>
          <a:p>
            <a:endParaRPr lang="ru-RU" sz="1300" dirty="0"/>
          </a:p>
        </p:txBody>
      </p:sp>
      <p:pic>
        <p:nvPicPr>
          <p:cNvPr id="2050" name="Picture 2" descr="http://www.classicalmusicnews.ru/wp-content/uploads/2015/05/Leonid-Smetannikov.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1521" y="4293096"/>
            <a:ext cx="1647252" cy="22755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669051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barn(inVertical)">
                                      <p:cBhvr>
                                        <p:cTn id="7" dur="5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sz="quarter" idx="1"/>
          </p:nvPr>
        </p:nvSpPr>
        <p:spPr/>
        <p:txBody>
          <a:bodyPr/>
          <a:lstStyle/>
          <a:p>
            <a:endParaRPr lang="ru-RU"/>
          </a:p>
        </p:txBody>
      </p:sp>
      <p:pic>
        <p:nvPicPr>
          <p:cNvPr id="4" name="Picture 4" descr="https://pp.userapi.com/c841528/v841528757/4b009/ArdaClEu71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0679" y="1336932"/>
            <a:ext cx="7529753" cy="50107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299183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sz="quarter" idx="1"/>
          </p:nvPr>
        </p:nvSpPr>
        <p:spPr/>
        <p:txBody>
          <a:bodyPr>
            <a:normAutofit fontScale="85000" lnSpcReduction="10000"/>
          </a:bodyPr>
          <a:lstStyle/>
          <a:p>
            <a:pPr marL="0" lvl="0" indent="0">
              <a:lnSpc>
                <a:spcPct val="115000"/>
              </a:lnSpc>
              <a:spcAft>
                <a:spcPts val="1000"/>
              </a:spcAft>
              <a:buClr>
                <a:srgbClr val="D34817"/>
              </a:buClr>
              <a:buNone/>
            </a:pPr>
            <a:r>
              <a:rPr lang="ru-RU" sz="2200" dirty="0">
                <a:solidFill>
                  <a:prstClr val="black"/>
                </a:solidFill>
                <a:latin typeface="Calibri"/>
                <a:ea typeface="Calibri"/>
                <a:cs typeface="Times New Roman"/>
              </a:rPr>
              <a:t>Люблю тебя, край </a:t>
            </a:r>
            <a:r>
              <a:rPr lang="ru-RU" sz="2200" dirty="0" err="1">
                <a:solidFill>
                  <a:prstClr val="black"/>
                </a:solidFill>
                <a:latin typeface="Calibri"/>
                <a:ea typeface="Calibri"/>
                <a:cs typeface="Times New Roman"/>
              </a:rPr>
              <a:t>дергачевский</a:t>
            </a:r>
            <a:r>
              <a:rPr lang="ru-RU" sz="2200" dirty="0">
                <a:solidFill>
                  <a:prstClr val="black"/>
                </a:solidFill>
                <a:latin typeface="Calibri"/>
                <a:ea typeface="Calibri"/>
                <a:cs typeface="Times New Roman"/>
              </a:rPr>
              <a:t>! Стихи. – Саратов: ООО &lt;</a:t>
            </a:r>
            <a:r>
              <a:rPr lang="ru-RU" sz="2200" dirty="0" err="1">
                <a:solidFill>
                  <a:prstClr val="black"/>
                </a:solidFill>
                <a:latin typeface="Calibri"/>
                <a:ea typeface="Calibri"/>
                <a:cs typeface="Times New Roman"/>
              </a:rPr>
              <a:t>Приволж</a:t>
            </a:r>
            <a:r>
              <a:rPr lang="ru-RU" sz="2200" dirty="0">
                <a:solidFill>
                  <a:prstClr val="black"/>
                </a:solidFill>
                <a:latin typeface="Calibri"/>
                <a:ea typeface="Calibri"/>
                <a:cs typeface="Times New Roman"/>
              </a:rPr>
              <a:t>. изд-во&gt;. 2008. – 160с.</a:t>
            </a:r>
          </a:p>
          <a:p>
            <a:pPr marL="0" lvl="0" indent="0">
              <a:lnSpc>
                <a:spcPct val="115000"/>
              </a:lnSpc>
              <a:spcAft>
                <a:spcPts val="1000"/>
              </a:spcAft>
              <a:buClr>
                <a:srgbClr val="D34817"/>
              </a:buClr>
              <a:buNone/>
            </a:pPr>
            <a:r>
              <a:rPr lang="ru-RU" sz="2200" dirty="0" smtClean="0">
                <a:solidFill>
                  <a:prstClr val="black"/>
                </a:solidFill>
                <a:latin typeface="Calibri"/>
                <a:ea typeface="Calibri"/>
                <a:cs typeface="Times New Roman"/>
              </a:rPr>
              <a:t>Черкасова </a:t>
            </a:r>
            <a:r>
              <a:rPr lang="ru-RU" sz="2200" dirty="0">
                <a:solidFill>
                  <a:prstClr val="black"/>
                </a:solidFill>
                <a:latin typeface="Calibri"/>
                <a:ea typeface="Calibri"/>
                <a:cs typeface="Times New Roman"/>
              </a:rPr>
              <a:t>Е.В. Радуга над полем. Исторические очерки </a:t>
            </a:r>
            <a:r>
              <a:rPr lang="ru-RU" sz="2200" dirty="0" err="1">
                <a:solidFill>
                  <a:prstClr val="black"/>
                </a:solidFill>
                <a:latin typeface="Calibri"/>
                <a:ea typeface="Calibri"/>
                <a:cs typeface="Times New Roman"/>
              </a:rPr>
              <a:t>Дергачевского</a:t>
            </a:r>
            <a:r>
              <a:rPr lang="ru-RU" sz="2200" dirty="0">
                <a:solidFill>
                  <a:prstClr val="black"/>
                </a:solidFill>
                <a:latin typeface="Calibri"/>
                <a:ea typeface="Calibri"/>
                <a:cs typeface="Times New Roman"/>
              </a:rPr>
              <a:t> района. – Саратов: ООО &lt;</a:t>
            </a:r>
            <a:r>
              <a:rPr lang="ru-RU" sz="2200" dirty="0" err="1">
                <a:solidFill>
                  <a:prstClr val="black"/>
                </a:solidFill>
                <a:latin typeface="Calibri"/>
                <a:ea typeface="Calibri"/>
                <a:cs typeface="Times New Roman"/>
              </a:rPr>
              <a:t>Приволж</a:t>
            </a:r>
            <a:r>
              <a:rPr lang="ru-RU" sz="2200" dirty="0">
                <a:solidFill>
                  <a:prstClr val="black"/>
                </a:solidFill>
                <a:latin typeface="Calibri"/>
                <a:ea typeface="Calibri"/>
                <a:cs typeface="Times New Roman"/>
              </a:rPr>
              <a:t>. Изд-во&gt;, 2007. – 184с </a:t>
            </a:r>
            <a:endParaRPr lang="ru-RU" sz="2200" dirty="0" smtClean="0">
              <a:solidFill>
                <a:prstClr val="black"/>
              </a:solidFill>
              <a:latin typeface="Calibri"/>
              <a:ea typeface="Calibri"/>
              <a:cs typeface="Times New Roman"/>
            </a:endParaRPr>
          </a:p>
          <a:p>
            <a:pPr marL="0" lvl="0" indent="0">
              <a:lnSpc>
                <a:spcPct val="115000"/>
              </a:lnSpc>
              <a:spcAft>
                <a:spcPts val="1000"/>
              </a:spcAft>
              <a:buClr>
                <a:srgbClr val="D34817"/>
              </a:buClr>
              <a:buNone/>
            </a:pPr>
            <a:r>
              <a:rPr lang="ru-RU" sz="2200" dirty="0" smtClean="0">
                <a:solidFill>
                  <a:prstClr val="black"/>
                </a:solidFill>
                <a:latin typeface="Calibri"/>
                <a:ea typeface="Calibri"/>
                <a:cs typeface="Times New Roman"/>
              </a:rPr>
              <a:t>«Знамя труда»  №5, 2015 год</a:t>
            </a:r>
            <a:endParaRPr lang="ru-RU" sz="2200" dirty="0">
              <a:solidFill>
                <a:prstClr val="black"/>
              </a:solidFill>
              <a:latin typeface="Calibri"/>
              <a:ea typeface="Calibri"/>
              <a:cs typeface="Times New Roman"/>
            </a:endParaRPr>
          </a:p>
          <a:p>
            <a:pPr marL="0" lvl="0" indent="0">
              <a:lnSpc>
                <a:spcPct val="115000"/>
              </a:lnSpc>
              <a:spcAft>
                <a:spcPts val="1000"/>
              </a:spcAft>
              <a:buClr>
                <a:srgbClr val="D34817"/>
              </a:buClr>
              <a:buNone/>
            </a:pPr>
            <a:r>
              <a:rPr lang="en-US" sz="2200" dirty="0" smtClean="0">
                <a:solidFill>
                  <a:prstClr val="black"/>
                </a:solidFill>
                <a:latin typeface="Calibri"/>
                <a:ea typeface="Calibri"/>
                <a:cs typeface="Times New Roman"/>
              </a:rPr>
              <a:t>https</a:t>
            </a:r>
            <a:r>
              <a:rPr lang="en-US" sz="2200" dirty="0">
                <a:solidFill>
                  <a:prstClr val="black"/>
                </a:solidFill>
                <a:latin typeface="Calibri"/>
                <a:ea typeface="Calibri"/>
                <a:cs typeface="Times New Roman"/>
              </a:rPr>
              <a:t>://ru.wikipedia.org/wiki/</a:t>
            </a:r>
            <a:r>
              <a:rPr lang="ru-RU" sz="2200" dirty="0">
                <a:solidFill>
                  <a:prstClr val="black"/>
                </a:solidFill>
                <a:latin typeface="Calibri"/>
                <a:ea typeface="Calibri"/>
                <a:cs typeface="Times New Roman"/>
              </a:rPr>
              <a:t>Дергачи_(</a:t>
            </a:r>
            <a:r>
              <a:rPr lang="ru-RU" sz="2200" dirty="0" err="1">
                <a:solidFill>
                  <a:prstClr val="black"/>
                </a:solidFill>
                <a:latin typeface="Calibri"/>
                <a:ea typeface="Calibri"/>
                <a:cs typeface="Times New Roman"/>
              </a:rPr>
              <a:t>Саратовская_область</a:t>
            </a:r>
            <a:r>
              <a:rPr lang="ru-RU" sz="2200" dirty="0">
                <a:solidFill>
                  <a:prstClr val="black"/>
                </a:solidFill>
                <a:latin typeface="Calibri"/>
                <a:ea typeface="Calibri"/>
                <a:cs typeface="Times New Roman"/>
              </a:rPr>
              <a:t>)</a:t>
            </a:r>
          </a:p>
          <a:p>
            <a:pPr marL="0" lvl="0" indent="0">
              <a:lnSpc>
                <a:spcPct val="115000"/>
              </a:lnSpc>
              <a:spcAft>
                <a:spcPts val="1000"/>
              </a:spcAft>
              <a:buClr>
                <a:srgbClr val="D34817"/>
              </a:buClr>
              <a:buNone/>
            </a:pPr>
            <a:r>
              <a:rPr lang="en-US" sz="2200" dirty="0" smtClean="0">
                <a:solidFill>
                  <a:prstClr val="black"/>
                </a:solidFill>
                <a:latin typeface="Calibri"/>
                <a:ea typeface="Calibri"/>
                <a:cs typeface="Times New Roman"/>
              </a:rPr>
              <a:t>http</a:t>
            </a:r>
            <a:r>
              <a:rPr lang="en-US" sz="2200" dirty="0">
                <a:solidFill>
                  <a:prstClr val="black"/>
                </a:solidFill>
                <a:latin typeface="Calibri"/>
                <a:ea typeface="Calibri"/>
                <a:cs typeface="Times New Roman"/>
              </a:rPr>
              <a:t>://moyaokruga.ru/dergachi/Articles.aspx?articleId=45738</a:t>
            </a:r>
          </a:p>
          <a:p>
            <a:pPr marL="0" lvl="0" indent="0">
              <a:lnSpc>
                <a:spcPct val="115000"/>
              </a:lnSpc>
              <a:spcAft>
                <a:spcPts val="1000"/>
              </a:spcAft>
              <a:buClr>
                <a:srgbClr val="D34817"/>
              </a:buClr>
              <a:buNone/>
            </a:pPr>
            <a:endParaRPr lang="ru-RU" sz="2200" dirty="0">
              <a:solidFill>
                <a:prstClr val="black"/>
              </a:solidFill>
              <a:latin typeface="Calibri"/>
              <a:ea typeface="Calibri"/>
              <a:cs typeface="Times New Roman"/>
            </a:endParaRPr>
          </a:p>
          <a:p>
            <a:pPr marL="0" lvl="0" indent="0">
              <a:lnSpc>
                <a:spcPct val="115000"/>
              </a:lnSpc>
              <a:spcAft>
                <a:spcPts val="1000"/>
              </a:spcAft>
              <a:buClr>
                <a:srgbClr val="D34817"/>
              </a:buClr>
              <a:buNone/>
            </a:pPr>
            <a:endParaRPr lang="ru-RU" sz="2200" dirty="0" smtClean="0">
              <a:solidFill>
                <a:prstClr val="black"/>
              </a:solidFill>
              <a:latin typeface="Calibri"/>
              <a:ea typeface="Calibri"/>
              <a:cs typeface="Times New Roman"/>
            </a:endParaRPr>
          </a:p>
          <a:p>
            <a:pPr marL="0" lvl="0" indent="0">
              <a:lnSpc>
                <a:spcPct val="115000"/>
              </a:lnSpc>
              <a:spcAft>
                <a:spcPts val="1000"/>
              </a:spcAft>
              <a:buClr>
                <a:srgbClr val="D34817"/>
              </a:buClr>
              <a:buNone/>
            </a:pPr>
            <a:r>
              <a:rPr lang="en-US" sz="2200" dirty="0">
                <a:solidFill>
                  <a:prstClr val="black"/>
                </a:solidFill>
                <a:latin typeface="Calibri"/>
                <a:ea typeface="Calibri"/>
                <a:cs typeface="Times New Roman"/>
              </a:rPr>
              <a:t>	</a:t>
            </a:r>
            <a:endParaRPr lang="ru-RU" dirty="0"/>
          </a:p>
        </p:txBody>
      </p:sp>
    </p:spTree>
    <p:extLst>
      <p:ext uri="{BB962C8B-B14F-4D97-AF65-F5344CB8AC3E}">
        <p14:creationId xmlns:p14="http://schemas.microsoft.com/office/powerpoint/2010/main" val="418916505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 </a:t>
            </a:r>
            <a:r>
              <a:rPr lang="ru-RU" dirty="0" smtClean="0">
                <a:solidFill>
                  <a:schemeClr val="tx1"/>
                </a:solidFill>
              </a:rPr>
              <a:t>Спасибо за внимание!</a:t>
            </a:r>
            <a:endParaRPr lang="ru-RU" dirty="0">
              <a:solidFill>
                <a:schemeClr val="tx1"/>
              </a:solidFill>
            </a:endParaRPr>
          </a:p>
        </p:txBody>
      </p:sp>
      <p:sp>
        <p:nvSpPr>
          <p:cNvPr id="3" name="Объект 2"/>
          <p:cNvSpPr>
            <a:spLocks noGrp="1"/>
          </p:cNvSpPr>
          <p:nvPr>
            <p:ph sz="quarter" idx="1"/>
          </p:nvPr>
        </p:nvSpPr>
        <p:spPr/>
        <p:txBody>
          <a:bodyPr/>
          <a:lstStyle/>
          <a:p>
            <a:endParaRPr lang="ru-RU" dirty="0"/>
          </a:p>
        </p:txBody>
      </p:sp>
      <p:pic>
        <p:nvPicPr>
          <p:cNvPr id="9218" name="Picture 2" descr="https://pp.userapi.com/c841528/v841528757/4b011/7GMMXATwi3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600" y="1700808"/>
            <a:ext cx="7620000" cy="4572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740092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Текст 2"/>
          <p:cNvSpPr>
            <a:spLocks noGrp="1"/>
          </p:cNvSpPr>
          <p:nvPr>
            <p:ph type="body" idx="1"/>
          </p:nvPr>
        </p:nvSpPr>
        <p:spPr/>
        <p:txBody>
          <a:bodyPr/>
          <a:lstStyle/>
          <a:p>
            <a:endParaRPr lang="ru-RU"/>
          </a:p>
        </p:txBody>
      </p:sp>
      <p:sp>
        <p:nvSpPr>
          <p:cNvPr id="4" name="Текст 3"/>
          <p:cNvSpPr>
            <a:spLocks noGrp="1"/>
          </p:cNvSpPr>
          <p:nvPr>
            <p:ph type="body" sz="half" idx="3"/>
          </p:nvPr>
        </p:nvSpPr>
        <p:spPr/>
        <p:txBody>
          <a:bodyPr/>
          <a:lstStyle/>
          <a:p>
            <a:endParaRPr lang="ru-RU"/>
          </a:p>
        </p:txBody>
      </p:sp>
      <p:sp>
        <p:nvSpPr>
          <p:cNvPr id="5" name="Объект 4"/>
          <p:cNvSpPr>
            <a:spLocks noGrp="1"/>
          </p:cNvSpPr>
          <p:nvPr>
            <p:ph sz="half" idx="2"/>
          </p:nvPr>
        </p:nvSpPr>
        <p:spPr>
          <a:xfrm>
            <a:off x="914400" y="2247900"/>
            <a:ext cx="3733800" cy="4493468"/>
          </a:xfrm>
        </p:spPr>
        <p:txBody>
          <a:bodyPr>
            <a:noAutofit/>
          </a:bodyPr>
          <a:lstStyle/>
          <a:p>
            <a:pPr>
              <a:lnSpc>
                <a:spcPct val="150000"/>
              </a:lnSpc>
              <a:spcBef>
                <a:spcPts val="1000"/>
              </a:spcBef>
              <a:spcAft>
                <a:spcPts val="0"/>
              </a:spcAft>
            </a:pPr>
            <a:r>
              <a:rPr lang="ru-RU" sz="2400" b="1" dirty="0">
                <a:ea typeface="Times New Roman"/>
                <a:cs typeface="Times New Roman"/>
              </a:rPr>
              <a:t>Герб </a:t>
            </a:r>
            <a:r>
              <a:rPr lang="ru-RU" sz="2400" b="1" dirty="0" err="1">
                <a:ea typeface="Times New Roman"/>
                <a:cs typeface="Times New Roman"/>
              </a:rPr>
              <a:t>Дергачевского</a:t>
            </a:r>
            <a:r>
              <a:rPr lang="ru-RU" sz="2400" b="1" dirty="0">
                <a:ea typeface="Times New Roman"/>
                <a:cs typeface="Times New Roman"/>
              </a:rPr>
              <a:t> </a:t>
            </a:r>
            <a:r>
              <a:rPr lang="ru-RU" sz="2400" b="1" dirty="0" smtClean="0">
                <a:ea typeface="Times New Roman"/>
                <a:cs typeface="Times New Roman"/>
              </a:rPr>
              <a:t>района</a:t>
            </a:r>
            <a:r>
              <a:rPr lang="ru-RU" sz="2400" b="1" dirty="0">
                <a:latin typeface="Times New Roman"/>
                <a:ea typeface="Times New Roman"/>
              </a:rPr>
              <a:t>  Дата принятия герба </a:t>
            </a:r>
            <a:r>
              <a:rPr lang="ru-RU" sz="2400" b="1" dirty="0" err="1">
                <a:latin typeface="Times New Roman"/>
                <a:ea typeface="Times New Roman"/>
              </a:rPr>
              <a:t>Дергачёвского</a:t>
            </a:r>
            <a:r>
              <a:rPr lang="ru-RU" sz="2400" b="1" dirty="0">
                <a:latin typeface="Times New Roman"/>
                <a:ea typeface="Times New Roman"/>
              </a:rPr>
              <a:t> района 1 июля 1999 года, номер в Геральдическом регистре </a:t>
            </a:r>
            <a:r>
              <a:rPr lang="ru-RU" sz="2400" b="1" dirty="0" smtClean="0">
                <a:latin typeface="Times New Roman"/>
                <a:ea typeface="Times New Roman"/>
              </a:rPr>
              <a:t>РФ:834 </a:t>
            </a:r>
            <a:endParaRPr lang="ru-RU" sz="2400" b="1" dirty="0"/>
          </a:p>
        </p:txBody>
      </p:sp>
      <p:pic>
        <p:nvPicPr>
          <p:cNvPr id="7" name="Объект 6" descr="Coat_of_Arms_of_Dergachi_rayon_(Saratov_oblast)"/>
          <p:cNvPicPr>
            <a:picLocks noGrp="1"/>
          </p:cNvPicPr>
          <p:nvPr>
            <p:ph sz="half" idx="4"/>
          </p:nvPr>
        </p:nvPicPr>
        <p:blipFill>
          <a:blip r:embed="rId2" cstate="print">
            <a:extLst>
              <a:ext uri="{28A0092B-C50C-407E-A947-70E740481C1C}">
                <a14:useLocalDpi xmlns:a14="http://schemas.microsoft.com/office/drawing/2010/main" val="0"/>
              </a:ext>
            </a:extLst>
          </a:blip>
          <a:srcRect/>
          <a:stretch>
            <a:fillRect/>
          </a:stretch>
        </p:blipFill>
        <p:spPr bwMode="auto">
          <a:xfrm>
            <a:off x="5292080" y="1412776"/>
            <a:ext cx="3744416" cy="5445224"/>
          </a:xfrm>
          <a:prstGeom prst="rect">
            <a:avLst/>
          </a:prstGeom>
          <a:noFill/>
          <a:ln>
            <a:noFill/>
          </a:ln>
        </p:spPr>
      </p:pic>
    </p:spTree>
    <p:extLst>
      <p:ext uri="{BB962C8B-B14F-4D97-AF65-F5344CB8AC3E}">
        <p14:creationId xmlns:p14="http://schemas.microsoft.com/office/powerpoint/2010/main" val="31616546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Текст 2"/>
          <p:cNvSpPr>
            <a:spLocks noGrp="1"/>
          </p:cNvSpPr>
          <p:nvPr>
            <p:ph type="body" idx="1"/>
          </p:nvPr>
        </p:nvSpPr>
        <p:spPr/>
        <p:txBody>
          <a:bodyPr/>
          <a:lstStyle/>
          <a:p>
            <a:endParaRPr lang="ru-RU"/>
          </a:p>
        </p:txBody>
      </p:sp>
      <p:sp>
        <p:nvSpPr>
          <p:cNvPr id="4" name="Текст 3"/>
          <p:cNvSpPr>
            <a:spLocks noGrp="1"/>
          </p:cNvSpPr>
          <p:nvPr>
            <p:ph type="body" sz="half" idx="3"/>
          </p:nvPr>
        </p:nvSpPr>
        <p:spPr/>
        <p:txBody>
          <a:bodyPr/>
          <a:lstStyle/>
          <a:p>
            <a:endParaRPr lang="ru-RU"/>
          </a:p>
        </p:txBody>
      </p:sp>
      <p:sp>
        <p:nvSpPr>
          <p:cNvPr id="5" name="Объект 4"/>
          <p:cNvSpPr>
            <a:spLocks noGrp="1"/>
          </p:cNvSpPr>
          <p:nvPr>
            <p:ph sz="half" idx="2"/>
          </p:nvPr>
        </p:nvSpPr>
        <p:spPr/>
        <p:txBody>
          <a:bodyPr>
            <a:normAutofit fontScale="62500" lnSpcReduction="20000"/>
          </a:bodyPr>
          <a:lstStyle/>
          <a:p>
            <a:pPr>
              <a:lnSpc>
                <a:spcPct val="150000"/>
              </a:lnSpc>
            </a:pPr>
            <a:r>
              <a:rPr lang="ru-RU" sz="2800" b="1" dirty="0">
                <a:latin typeface="Times New Roman"/>
                <a:ea typeface="Times New Roman"/>
              </a:rPr>
              <a:t>Флаг </a:t>
            </a:r>
            <a:r>
              <a:rPr lang="ru-RU" sz="2800" b="1" dirty="0" err="1">
                <a:latin typeface="Times New Roman"/>
                <a:ea typeface="Times New Roman"/>
              </a:rPr>
              <a:t>Дергачёвского</a:t>
            </a:r>
            <a:r>
              <a:rPr lang="ru-RU" sz="2800" b="1" dirty="0">
                <a:latin typeface="Times New Roman"/>
                <a:ea typeface="Times New Roman"/>
              </a:rPr>
              <a:t> района</a:t>
            </a:r>
            <a:r>
              <a:rPr lang="ru-RU" sz="2800" dirty="0">
                <a:latin typeface="Times New Roman"/>
                <a:ea typeface="Times New Roman"/>
              </a:rPr>
              <a:t> является официальным символом </a:t>
            </a:r>
            <a:r>
              <a:rPr lang="ru-RU" sz="2800" u="sng" dirty="0" err="1">
                <a:latin typeface="Times New Roman"/>
                <a:ea typeface="Times New Roman"/>
                <a:hlinkClick r:id="rId2" tooltip="Дергачёвский район (Саратовская область)"/>
              </a:rPr>
              <a:t>Дергачёвского</a:t>
            </a:r>
            <a:r>
              <a:rPr lang="ru-RU" sz="2800" u="sng" dirty="0">
                <a:latin typeface="Times New Roman"/>
                <a:ea typeface="Times New Roman"/>
                <a:hlinkClick r:id="rId2" tooltip="Дергачёвский район (Саратовская область)"/>
              </a:rPr>
              <a:t> муниципального района</a:t>
            </a:r>
            <a:r>
              <a:rPr lang="ru-RU" sz="2800" dirty="0">
                <a:latin typeface="Times New Roman"/>
                <a:ea typeface="Times New Roman"/>
              </a:rPr>
              <a:t> </a:t>
            </a:r>
            <a:r>
              <a:rPr lang="ru-RU" sz="2800" u="sng" dirty="0">
                <a:latin typeface="Times New Roman"/>
                <a:ea typeface="Times New Roman"/>
                <a:hlinkClick r:id="rId3" tooltip="Саратовская область"/>
              </a:rPr>
              <a:t>Саратовской области</a:t>
            </a:r>
            <a:r>
              <a:rPr lang="ru-RU" sz="2800" dirty="0">
                <a:latin typeface="Times New Roman"/>
                <a:ea typeface="Times New Roman"/>
              </a:rPr>
              <a:t> </a:t>
            </a:r>
            <a:r>
              <a:rPr lang="ru-RU" sz="2800" u="sng" dirty="0">
                <a:latin typeface="Times New Roman"/>
                <a:ea typeface="Times New Roman"/>
                <a:hlinkClick r:id="rId4" tooltip="Россия"/>
              </a:rPr>
              <a:t>Российской Федерации</a:t>
            </a:r>
            <a:r>
              <a:rPr lang="ru-RU" sz="2800" dirty="0">
                <a:latin typeface="Times New Roman"/>
                <a:ea typeface="Times New Roman"/>
              </a:rPr>
              <a:t>.</a:t>
            </a:r>
            <a:endParaRPr lang="ru-RU" sz="2400" dirty="0">
              <a:latin typeface="Times New Roman"/>
              <a:ea typeface="Times New Roman"/>
            </a:endParaRPr>
          </a:p>
          <a:p>
            <a:r>
              <a:rPr lang="ru-RU" sz="2800" dirty="0">
                <a:latin typeface="Calibri"/>
                <a:ea typeface="Times New Roman"/>
                <a:cs typeface="Times New Roman"/>
              </a:rPr>
              <a:t>Флаг утверждён 17 июня 2005 года и внесён в </a:t>
            </a:r>
            <a:r>
              <a:rPr lang="ru-RU" sz="2800" u="sng" dirty="0">
                <a:latin typeface="Calibri"/>
                <a:ea typeface="Times New Roman"/>
                <a:cs typeface="Times New Roman"/>
                <a:hlinkClick r:id="rId5" tooltip="Государственный геральдический регистр Российской Федерации"/>
              </a:rPr>
              <a:t>Государственный геральдический регистр Российской Федерации</a:t>
            </a:r>
            <a:r>
              <a:rPr lang="ru-RU" sz="2800" dirty="0">
                <a:latin typeface="Calibri"/>
                <a:ea typeface="Times New Roman"/>
                <a:cs typeface="Times New Roman"/>
              </a:rPr>
              <a:t> с присвоением регистрационного номера 1925</a:t>
            </a:r>
            <a:endParaRPr lang="ru-RU" dirty="0"/>
          </a:p>
        </p:txBody>
      </p:sp>
      <p:pic>
        <p:nvPicPr>
          <p:cNvPr id="7" name="Объект 6" descr="Flag_of_Dergachevsky_rayon_(Saratov_oblast).png"/>
          <p:cNvPicPr>
            <a:picLocks noGrp="1"/>
          </p:cNvPicPr>
          <p:nvPr>
            <p:ph sz="half" idx="4"/>
          </p:nvPr>
        </p:nvPicPr>
        <p:blipFill>
          <a:blip r:embed="rId6" cstate="print"/>
          <a:stretch>
            <a:fillRect/>
          </a:stretch>
        </p:blipFill>
        <p:spPr>
          <a:xfrm>
            <a:off x="5076056" y="1484784"/>
            <a:ext cx="3816423" cy="5112568"/>
          </a:xfrm>
          <a:prstGeom prst="rect">
            <a:avLst/>
          </a:prstGeom>
        </p:spPr>
      </p:pic>
    </p:spTree>
    <p:extLst>
      <p:ext uri="{BB962C8B-B14F-4D97-AF65-F5344CB8AC3E}">
        <p14:creationId xmlns:p14="http://schemas.microsoft.com/office/powerpoint/2010/main" val="271154186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chemeClr val="tx1"/>
                </a:solidFill>
              </a:rPr>
              <a:t>             История Дергачей</a:t>
            </a:r>
            <a:endParaRPr lang="ru-RU" dirty="0">
              <a:solidFill>
                <a:schemeClr val="tx1"/>
              </a:solidFill>
            </a:endParaRPr>
          </a:p>
        </p:txBody>
      </p:sp>
      <p:sp>
        <p:nvSpPr>
          <p:cNvPr id="3" name="Объект 2"/>
          <p:cNvSpPr>
            <a:spLocks noGrp="1"/>
          </p:cNvSpPr>
          <p:nvPr>
            <p:ph sz="quarter" idx="1"/>
          </p:nvPr>
        </p:nvSpPr>
        <p:spPr>
          <a:xfrm>
            <a:off x="251520" y="1447800"/>
            <a:ext cx="8784976" cy="5005536"/>
          </a:xfrm>
        </p:spPr>
        <p:txBody>
          <a:bodyPr>
            <a:noAutofit/>
          </a:bodyPr>
          <a:lstStyle/>
          <a:p>
            <a:pPr marL="0" indent="0">
              <a:buNone/>
            </a:pPr>
            <a:r>
              <a:rPr lang="ru-RU" sz="2400" dirty="0"/>
              <a:t>Дергачи — посёлок городского типа, административный центр и крупнейший населённый пункт </a:t>
            </a:r>
            <a:r>
              <a:rPr lang="ru-RU" sz="2400" dirty="0" err="1"/>
              <a:t>Дергачёвского</a:t>
            </a:r>
            <a:r>
              <a:rPr lang="ru-RU" sz="2400" dirty="0"/>
              <a:t> района Саратовской области.</a:t>
            </a:r>
          </a:p>
          <a:p>
            <a:pPr marL="0" indent="0">
              <a:buNone/>
            </a:pPr>
            <a:r>
              <a:rPr lang="ru-RU" sz="2400" dirty="0"/>
              <a:t>Поселок Дергачи был основан в XVIII веке крестьянами-переселенцами и с тех пор активно заселялся народами разных национальностей (русскими, украинцами, татарами, немцами, мордвой, казахами, белорусами и пр.). Считается, что первые переселенцы появились на территории современных Дергачей ещё в 1735 году. Вторая переселенческая волна пришлась на 1827 год.</a:t>
            </a:r>
            <a:br>
              <a:rPr lang="ru-RU" sz="2400" dirty="0"/>
            </a:br>
            <a:r>
              <a:rPr lang="ru-RU" sz="2400" dirty="0"/>
              <a:t/>
            </a:r>
            <a:br>
              <a:rPr lang="ru-RU" sz="2400" dirty="0"/>
            </a:br>
            <a:r>
              <a:rPr lang="ru-RU" sz="2400" dirty="0"/>
              <a:t>В 1837—1918 </a:t>
            </a:r>
            <a:r>
              <a:rPr lang="ru-RU" sz="2400" dirty="0" err="1"/>
              <a:t>г.г</a:t>
            </a:r>
            <a:r>
              <a:rPr lang="ru-RU" sz="2400" dirty="0"/>
              <a:t>. Дергачи входили в состав </a:t>
            </a:r>
            <a:r>
              <a:rPr lang="ru-RU" sz="2400" dirty="0" err="1"/>
              <a:t>Новоузенского</a:t>
            </a:r>
            <a:r>
              <a:rPr lang="ru-RU" sz="2400" dirty="0"/>
              <a:t> уезда, который, в свою очередь, с 1851 года отошёл к Самарской губернии.</a:t>
            </a:r>
            <a:br>
              <a:rPr lang="ru-RU" sz="2400" dirty="0"/>
            </a:br>
            <a:r>
              <a:rPr lang="ru-RU" sz="2400" dirty="0"/>
              <a:t/>
            </a:r>
            <a:br>
              <a:rPr lang="ru-RU" sz="2400" dirty="0"/>
            </a:br>
            <a:endParaRPr lang="ru-RU" sz="2400" dirty="0"/>
          </a:p>
        </p:txBody>
      </p:sp>
    </p:spTree>
    <p:extLst>
      <p:ext uri="{BB962C8B-B14F-4D97-AF65-F5344CB8AC3E}">
        <p14:creationId xmlns:p14="http://schemas.microsoft.com/office/powerpoint/2010/main" val="29547019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1282259"/>
            <a:ext cx="8640960" cy="4401205"/>
          </a:xfrm>
          <a:prstGeom prst="rect">
            <a:avLst/>
          </a:prstGeom>
        </p:spPr>
        <p:txBody>
          <a:bodyPr wrap="square">
            <a:spAutoFit/>
          </a:bodyPr>
          <a:lstStyle/>
          <a:p>
            <a:pPr lvl="0">
              <a:spcBef>
                <a:spcPts val="580"/>
              </a:spcBef>
              <a:buClr>
                <a:srgbClr val="D34817"/>
              </a:buClr>
              <a:buSzPct val="85000"/>
            </a:pPr>
            <a:r>
              <a:rPr lang="ru-RU" sz="2800" dirty="0">
                <a:solidFill>
                  <a:prstClr val="black"/>
                </a:solidFill>
              </a:rPr>
              <a:t>Согласно Списку населённых мест Самарской губернии 1910 года Дергачи являлись волостным селом, здесь проживало 5096 мужчин и 5127 женщин, село населяли бывшие государственные крестьяне, преимущественно малороссы и мордва, </a:t>
            </a:r>
            <a:r>
              <a:rPr lang="ru-RU" sz="2800" dirty="0" smtClean="0">
                <a:solidFill>
                  <a:prstClr val="black"/>
                </a:solidFill>
              </a:rPr>
              <a:t>православные. В  </a:t>
            </a:r>
            <a:r>
              <a:rPr lang="ru-RU" sz="2800" dirty="0">
                <a:solidFill>
                  <a:prstClr val="black"/>
                </a:solidFill>
              </a:rPr>
              <a:t>селе имелись 3 церкви, 1 частная гимназия, 1 министерская, 2 земские и 3 церковно-приходские школы, лечебница, 2 аптеки, волостное правление, почтово-телеграфная контора, земская станция, 1 паровая и 29 ветряных </a:t>
            </a:r>
            <a:r>
              <a:rPr lang="ru-RU" sz="2800" dirty="0" smtClean="0">
                <a:solidFill>
                  <a:prstClr val="black"/>
                </a:solidFill>
              </a:rPr>
              <a:t>мельниц. В</a:t>
            </a:r>
            <a:endParaRPr lang="ru-RU" sz="1300" dirty="0">
              <a:solidFill>
                <a:prstClr val="black"/>
              </a:solidFill>
            </a:endParaRPr>
          </a:p>
        </p:txBody>
      </p:sp>
    </p:spTree>
    <p:extLst>
      <p:ext uri="{BB962C8B-B14F-4D97-AF65-F5344CB8AC3E}">
        <p14:creationId xmlns:p14="http://schemas.microsoft.com/office/powerpoint/2010/main" val="191921546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1126093"/>
            <a:ext cx="8640960" cy="7555915"/>
          </a:xfrm>
          <a:prstGeom prst="rect">
            <a:avLst/>
          </a:prstGeom>
        </p:spPr>
        <p:txBody>
          <a:bodyPr wrap="square">
            <a:spAutoFit/>
          </a:bodyPr>
          <a:lstStyle/>
          <a:p>
            <a:pPr lvl="0">
              <a:spcBef>
                <a:spcPts val="580"/>
              </a:spcBef>
              <a:buClr>
                <a:srgbClr val="D34817"/>
              </a:buClr>
              <a:buSzPct val="85000"/>
            </a:pPr>
            <a:endParaRPr lang="ru-RU" sz="2800" dirty="0" smtClean="0">
              <a:solidFill>
                <a:prstClr val="black"/>
              </a:solidFill>
            </a:endParaRPr>
          </a:p>
          <a:p>
            <a:pPr lvl="0">
              <a:spcBef>
                <a:spcPts val="580"/>
              </a:spcBef>
              <a:buClr>
                <a:srgbClr val="D34817"/>
              </a:buClr>
              <a:buSzPct val="85000"/>
            </a:pPr>
            <a:endParaRPr lang="ru-RU" sz="2800" dirty="0">
              <a:solidFill>
                <a:prstClr val="black"/>
              </a:solidFill>
            </a:endParaRPr>
          </a:p>
          <a:p>
            <a:pPr lvl="0">
              <a:spcBef>
                <a:spcPts val="580"/>
              </a:spcBef>
              <a:buClr>
                <a:srgbClr val="D34817"/>
              </a:buClr>
              <a:buSzPct val="85000"/>
            </a:pPr>
            <a:endParaRPr lang="ru-RU" sz="2800" dirty="0" smtClean="0">
              <a:solidFill>
                <a:prstClr val="black"/>
              </a:solidFill>
            </a:endParaRPr>
          </a:p>
          <a:p>
            <a:pPr lvl="0">
              <a:spcBef>
                <a:spcPts val="580"/>
              </a:spcBef>
              <a:buClr>
                <a:srgbClr val="D34817"/>
              </a:buClr>
              <a:buSzPct val="85000"/>
            </a:pPr>
            <a:r>
              <a:rPr lang="ru-RU" sz="2800" dirty="0" smtClean="0">
                <a:solidFill>
                  <a:prstClr val="black"/>
                </a:solidFill>
              </a:rPr>
              <a:t>Дергачах </a:t>
            </a:r>
            <a:r>
              <a:rPr lang="ru-RU" sz="2800" dirty="0">
                <a:solidFill>
                  <a:prstClr val="black"/>
                </a:solidFill>
              </a:rPr>
              <a:t>проводились 3 ярмарки, по воскресеньям - базары, в четверг - хлебный рынок, работали 1 кирпичный, 9 овчинных и 2 кожевенных завода, 2 врача, фельдшер, 3 акушерки, 3 банковские конторы, судебный следователь[2].</a:t>
            </a:r>
            <a:br>
              <a:rPr lang="ru-RU" sz="2800" dirty="0">
                <a:solidFill>
                  <a:prstClr val="black"/>
                </a:solidFill>
              </a:rPr>
            </a:br>
            <a:r>
              <a:rPr lang="ru-RU" sz="2800" dirty="0">
                <a:solidFill>
                  <a:prstClr val="black"/>
                </a:solidFill>
              </a:rPr>
              <a:t/>
            </a:r>
            <a:br>
              <a:rPr lang="ru-RU" sz="2800" dirty="0">
                <a:solidFill>
                  <a:prstClr val="black"/>
                </a:solidFill>
              </a:rPr>
            </a:br>
            <a:r>
              <a:rPr lang="ru-RU" sz="2800" dirty="0">
                <a:solidFill>
                  <a:prstClr val="black"/>
                </a:solidFill>
              </a:rPr>
              <a:t>С 1919 по 1923 Дергачи — уездный город, а 23 июля 1928 года село становится центром </a:t>
            </a:r>
            <a:r>
              <a:rPr lang="ru-RU" sz="2800" dirty="0" err="1">
                <a:solidFill>
                  <a:prstClr val="black"/>
                </a:solidFill>
              </a:rPr>
              <a:t>Дергачёвского</a:t>
            </a:r>
            <a:r>
              <a:rPr lang="ru-RU" sz="2800" dirty="0">
                <a:solidFill>
                  <a:prstClr val="black"/>
                </a:solidFill>
              </a:rPr>
              <a:t> района в составе Пугачёвского округа Нижне-Волжского края (с 1936 года — в Саратовской области</a:t>
            </a:r>
            <a:r>
              <a:rPr lang="ru-RU" sz="2800" dirty="0" smtClean="0">
                <a:solidFill>
                  <a:prstClr val="black"/>
                </a:solidFill>
              </a:rPr>
              <a:t>).</a:t>
            </a:r>
          </a:p>
          <a:p>
            <a:pPr lvl="0">
              <a:spcBef>
                <a:spcPts val="580"/>
              </a:spcBef>
              <a:buClr>
                <a:srgbClr val="D34817"/>
              </a:buClr>
              <a:buSzPct val="85000"/>
            </a:pPr>
            <a:r>
              <a:rPr lang="ru-RU" sz="2800" dirty="0" smtClean="0">
                <a:solidFill>
                  <a:prstClr val="black"/>
                </a:solidFill>
              </a:rPr>
              <a:t>Статус поселка городского типа – с 1965 года.</a:t>
            </a:r>
            <a:r>
              <a:rPr lang="ru-RU" sz="2800" dirty="0">
                <a:solidFill>
                  <a:prstClr val="black"/>
                </a:solidFill>
              </a:rPr>
              <a:t/>
            </a:r>
            <a:br>
              <a:rPr lang="ru-RU" sz="2800" dirty="0">
                <a:solidFill>
                  <a:prstClr val="black"/>
                </a:solidFill>
              </a:rPr>
            </a:br>
            <a:r>
              <a:rPr lang="ru-RU" sz="3200" dirty="0">
                <a:solidFill>
                  <a:prstClr val="black"/>
                </a:solidFill>
              </a:rPr>
              <a:t/>
            </a:r>
            <a:br>
              <a:rPr lang="ru-RU" sz="3200" dirty="0">
                <a:solidFill>
                  <a:prstClr val="black"/>
                </a:solidFill>
              </a:rPr>
            </a:br>
            <a:endParaRPr lang="ru-RU" sz="1300" dirty="0">
              <a:solidFill>
                <a:prstClr val="black"/>
              </a:solidFill>
            </a:endParaRPr>
          </a:p>
        </p:txBody>
      </p:sp>
    </p:spTree>
    <p:extLst>
      <p:ext uri="{BB962C8B-B14F-4D97-AF65-F5344CB8AC3E}">
        <p14:creationId xmlns:p14="http://schemas.microsoft.com/office/powerpoint/2010/main" val="388070711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sz="quarter" idx="1"/>
          </p:nvPr>
        </p:nvSpPr>
        <p:spPr>
          <a:xfrm>
            <a:off x="362953" y="203229"/>
            <a:ext cx="8686388" cy="5759152"/>
          </a:xfrm>
        </p:spPr>
        <p:txBody>
          <a:bodyPr>
            <a:normAutofit/>
          </a:bodyPr>
          <a:lstStyle/>
          <a:p>
            <a:pPr marL="0" indent="0">
              <a:buNone/>
            </a:pPr>
            <a:r>
              <a:rPr lang="ru-RU" sz="2400" b="1" dirty="0" smtClean="0"/>
              <a:t>Главная достопримечательность посёлка собор имени святого Архангела Михаила</a:t>
            </a:r>
            <a:r>
              <a:rPr lang="en-US" sz="2400" b="1" dirty="0" smtClean="0"/>
              <a:t>,</a:t>
            </a:r>
            <a:r>
              <a:rPr lang="ru-RU" sz="2400" b="1" dirty="0" smtClean="0"/>
              <a:t> находиться на улице имени Пугачёва. Деревянная </a:t>
            </a:r>
            <a:r>
              <a:rPr lang="ru-RU" sz="2400" b="1" dirty="0"/>
              <a:t>церковь была построена в 1839 году на средства прихожан и вмещала до 1500 человек. В 1908 году на её месте был построен каменный храм. В советское время он долгое время использовался как зернохранилище и был открыт для </a:t>
            </a:r>
            <a:r>
              <a:rPr lang="ru-RU" sz="2800" b="1" dirty="0"/>
              <a:t>прихожан в 1947 году</a:t>
            </a:r>
            <a:r>
              <a:rPr lang="ru-RU" sz="2800" b="1" dirty="0" smtClean="0"/>
              <a:t>.</a:t>
            </a:r>
            <a:endParaRPr lang="ru-RU" sz="2800" b="1" dirty="0"/>
          </a:p>
        </p:txBody>
      </p:sp>
      <p:pic>
        <p:nvPicPr>
          <p:cNvPr id="3074" name="Picture 2" descr="Храм св. Архангела Михаила №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3226821"/>
            <a:ext cx="2246519" cy="3631179"/>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Храм св. Архангела Михаила №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27310" y="3226821"/>
            <a:ext cx="6408712" cy="34871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15825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randombar(horizontal)">
                                      <p:cBhvr>
                                        <p:cTn id="7" dur="500"/>
                                        <p:tgtEl>
                                          <p:spTgt spid="3074"/>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078"/>
                                        </p:tgtEl>
                                        <p:attrNameLst>
                                          <p:attrName>style.visibility</p:attrName>
                                        </p:attrNameLst>
                                      </p:cBhvr>
                                      <p:to>
                                        <p:strVal val="visible"/>
                                      </p:to>
                                    </p:set>
                                    <p:animEffect transition="in" filter="fade">
                                      <p:cBhvr>
                                        <p:cTn id="12" dur="1000"/>
                                        <p:tgtEl>
                                          <p:spTgt spid="3078"/>
                                        </p:tgtEl>
                                      </p:cBhvr>
                                    </p:animEffect>
                                    <p:anim calcmode="lin" valueType="num">
                                      <p:cBhvr>
                                        <p:cTn id="13" dur="1000" fill="hold"/>
                                        <p:tgtEl>
                                          <p:spTgt spid="3078"/>
                                        </p:tgtEl>
                                        <p:attrNameLst>
                                          <p:attrName>ppt_x</p:attrName>
                                        </p:attrNameLst>
                                      </p:cBhvr>
                                      <p:tavLst>
                                        <p:tav tm="0">
                                          <p:val>
                                            <p:strVal val="#ppt_x"/>
                                          </p:val>
                                        </p:tav>
                                        <p:tav tm="100000">
                                          <p:val>
                                            <p:strVal val="#ppt_x"/>
                                          </p:val>
                                        </p:tav>
                                      </p:tavLst>
                                    </p:anim>
                                    <p:anim calcmode="lin" valueType="num">
                                      <p:cBhvr>
                                        <p:cTn id="14" dur="1000" fill="hold"/>
                                        <p:tgtEl>
                                          <p:spTgt spid="307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60648"/>
            <a:ext cx="9144000" cy="1368152"/>
          </a:xfrm>
        </p:spPr>
        <p:txBody>
          <a:bodyPr>
            <a:noAutofit/>
          </a:bodyPr>
          <a:lstStyle/>
          <a:p>
            <a:pPr marL="274320" lvl="0" indent="-274320">
              <a:spcBef>
                <a:spcPts val="580"/>
              </a:spcBef>
            </a:pPr>
            <a:r>
              <a:rPr lang="ru-RU" sz="2800" dirty="0" smtClean="0">
                <a:solidFill>
                  <a:prstClr val="black"/>
                </a:solidFill>
                <a:latin typeface="Cambria"/>
                <a:ea typeface="+mn-ea"/>
                <a:cs typeface="+mn-cs"/>
              </a:rPr>
              <a:t/>
            </a:r>
            <a:br>
              <a:rPr lang="ru-RU" sz="2800" dirty="0" smtClean="0">
                <a:solidFill>
                  <a:prstClr val="black"/>
                </a:solidFill>
                <a:latin typeface="Cambria"/>
                <a:ea typeface="+mn-ea"/>
                <a:cs typeface="+mn-cs"/>
              </a:rPr>
            </a:br>
            <a:r>
              <a:rPr lang="ru-RU" sz="2800" dirty="0">
                <a:solidFill>
                  <a:prstClr val="black"/>
                </a:solidFill>
                <a:latin typeface="Cambria"/>
                <a:ea typeface="+mn-ea"/>
                <a:cs typeface="+mn-cs"/>
              </a:rPr>
              <a:t/>
            </a:r>
            <a:br>
              <a:rPr lang="ru-RU" sz="2800" dirty="0">
                <a:solidFill>
                  <a:prstClr val="black"/>
                </a:solidFill>
                <a:latin typeface="Cambria"/>
                <a:ea typeface="+mn-ea"/>
                <a:cs typeface="+mn-cs"/>
              </a:rPr>
            </a:br>
            <a:r>
              <a:rPr lang="ru-RU" sz="2800" dirty="0" smtClean="0">
                <a:solidFill>
                  <a:prstClr val="black"/>
                </a:solidFill>
                <a:latin typeface="Cambria"/>
                <a:ea typeface="+mn-ea"/>
                <a:cs typeface="+mn-cs"/>
              </a:rPr>
              <a:t/>
            </a:r>
            <a:br>
              <a:rPr lang="ru-RU" sz="2800" dirty="0" smtClean="0">
                <a:solidFill>
                  <a:prstClr val="black"/>
                </a:solidFill>
                <a:latin typeface="Cambria"/>
                <a:ea typeface="+mn-ea"/>
                <a:cs typeface="+mn-cs"/>
              </a:rPr>
            </a:br>
            <a:r>
              <a:rPr lang="ru-RU" sz="2800" dirty="0">
                <a:solidFill>
                  <a:prstClr val="black"/>
                </a:solidFill>
                <a:latin typeface="Cambria"/>
                <a:ea typeface="+mn-ea"/>
                <a:cs typeface="+mn-cs"/>
              </a:rPr>
              <a:t/>
            </a:r>
            <a:br>
              <a:rPr lang="ru-RU" sz="2800" dirty="0">
                <a:solidFill>
                  <a:prstClr val="black"/>
                </a:solidFill>
                <a:latin typeface="Cambria"/>
                <a:ea typeface="+mn-ea"/>
                <a:cs typeface="+mn-cs"/>
              </a:rPr>
            </a:br>
            <a:r>
              <a:rPr lang="ru-RU" sz="2800" dirty="0" smtClean="0">
                <a:solidFill>
                  <a:prstClr val="black"/>
                </a:solidFill>
                <a:latin typeface="Cambria"/>
                <a:ea typeface="+mn-ea"/>
                <a:cs typeface="+mn-cs"/>
              </a:rPr>
              <a:t/>
            </a:r>
            <a:br>
              <a:rPr lang="ru-RU" sz="2800" dirty="0" smtClean="0">
                <a:solidFill>
                  <a:prstClr val="black"/>
                </a:solidFill>
                <a:latin typeface="Cambria"/>
                <a:ea typeface="+mn-ea"/>
                <a:cs typeface="+mn-cs"/>
              </a:rPr>
            </a:br>
            <a:r>
              <a:rPr lang="ru-RU" sz="2800" dirty="0">
                <a:solidFill>
                  <a:prstClr val="black"/>
                </a:solidFill>
                <a:latin typeface="Cambria"/>
                <a:ea typeface="+mn-ea"/>
                <a:cs typeface="+mn-cs"/>
              </a:rPr>
              <a:t/>
            </a:r>
            <a:br>
              <a:rPr lang="ru-RU" sz="2800" dirty="0">
                <a:solidFill>
                  <a:prstClr val="black"/>
                </a:solidFill>
                <a:latin typeface="Cambria"/>
                <a:ea typeface="+mn-ea"/>
                <a:cs typeface="+mn-cs"/>
              </a:rPr>
            </a:br>
            <a:r>
              <a:rPr lang="ru-RU" sz="2800" dirty="0" smtClean="0">
                <a:solidFill>
                  <a:prstClr val="black"/>
                </a:solidFill>
                <a:latin typeface="Cambria"/>
                <a:ea typeface="+mn-ea"/>
                <a:cs typeface="+mn-cs"/>
              </a:rPr>
              <a:t/>
            </a:r>
            <a:br>
              <a:rPr lang="ru-RU" sz="2800" dirty="0" smtClean="0">
                <a:solidFill>
                  <a:prstClr val="black"/>
                </a:solidFill>
                <a:latin typeface="Cambria"/>
                <a:ea typeface="+mn-ea"/>
                <a:cs typeface="+mn-cs"/>
              </a:rPr>
            </a:br>
            <a:r>
              <a:rPr lang="ru-RU" sz="2800" dirty="0">
                <a:solidFill>
                  <a:prstClr val="black"/>
                </a:solidFill>
                <a:latin typeface="Cambria"/>
                <a:ea typeface="+mn-ea"/>
                <a:cs typeface="+mn-cs"/>
              </a:rPr>
              <a:t/>
            </a:r>
            <a:br>
              <a:rPr lang="ru-RU" sz="2800" dirty="0">
                <a:solidFill>
                  <a:prstClr val="black"/>
                </a:solidFill>
                <a:latin typeface="Cambria"/>
                <a:ea typeface="+mn-ea"/>
                <a:cs typeface="+mn-cs"/>
              </a:rPr>
            </a:br>
            <a:r>
              <a:rPr lang="ru-RU" sz="2800" dirty="0" smtClean="0">
                <a:solidFill>
                  <a:prstClr val="black"/>
                </a:solidFill>
                <a:latin typeface="Cambria"/>
                <a:ea typeface="+mn-ea"/>
                <a:cs typeface="+mn-cs"/>
              </a:rPr>
              <a:t/>
            </a:r>
            <a:br>
              <a:rPr lang="ru-RU" sz="2800" dirty="0" smtClean="0">
                <a:solidFill>
                  <a:prstClr val="black"/>
                </a:solidFill>
                <a:latin typeface="Cambria"/>
                <a:ea typeface="+mn-ea"/>
                <a:cs typeface="+mn-cs"/>
              </a:rPr>
            </a:br>
            <a:r>
              <a:rPr lang="ru-RU" sz="2800" dirty="0">
                <a:solidFill>
                  <a:prstClr val="black"/>
                </a:solidFill>
                <a:latin typeface="Cambria"/>
                <a:ea typeface="+mn-ea"/>
                <a:cs typeface="+mn-cs"/>
              </a:rPr>
              <a:t/>
            </a:r>
            <a:br>
              <a:rPr lang="ru-RU" sz="2800" dirty="0">
                <a:solidFill>
                  <a:prstClr val="black"/>
                </a:solidFill>
                <a:latin typeface="Cambria"/>
                <a:ea typeface="+mn-ea"/>
                <a:cs typeface="+mn-cs"/>
              </a:rPr>
            </a:br>
            <a:r>
              <a:rPr lang="ru-RU" sz="2800" dirty="0" smtClean="0">
                <a:solidFill>
                  <a:prstClr val="black"/>
                </a:solidFill>
                <a:latin typeface="Cambria"/>
                <a:ea typeface="+mn-ea"/>
                <a:cs typeface="+mn-cs"/>
              </a:rPr>
              <a:t/>
            </a:r>
            <a:br>
              <a:rPr lang="ru-RU" sz="2800" dirty="0" smtClean="0">
                <a:solidFill>
                  <a:prstClr val="black"/>
                </a:solidFill>
                <a:latin typeface="Cambria"/>
                <a:ea typeface="+mn-ea"/>
                <a:cs typeface="+mn-cs"/>
              </a:rPr>
            </a:br>
            <a:r>
              <a:rPr lang="ru-RU" sz="2800" dirty="0">
                <a:solidFill>
                  <a:prstClr val="black"/>
                </a:solidFill>
                <a:latin typeface="Cambria"/>
                <a:ea typeface="+mn-ea"/>
                <a:cs typeface="+mn-cs"/>
              </a:rPr>
              <a:t/>
            </a:r>
            <a:br>
              <a:rPr lang="ru-RU" sz="2800" dirty="0">
                <a:solidFill>
                  <a:prstClr val="black"/>
                </a:solidFill>
                <a:latin typeface="Cambria"/>
                <a:ea typeface="+mn-ea"/>
                <a:cs typeface="+mn-cs"/>
              </a:rPr>
            </a:br>
            <a:r>
              <a:rPr lang="ru-RU" sz="2800" dirty="0" smtClean="0">
                <a:solidFill>
                  <a:prstClr val="black"/>
                </a:solidFill>
                <a:latin typeface="Cambria"/>
                <a:ea typeface="+mn-ea"/>
                <a:cs typeface="+mn-cs"/>
              </a:rPr>
              <a:t/>
            </a:r>
            <a:br>
              <a:rPr lang="ru-RU" sz="2800" dirty="0" smtClean="0">
                <a:solidFill>
                  <a:prstClr val="black"/>
                </a:solidFill>
                <a:latin typeface="Cambria"/>
                <a:ea typeface="+mn-ea"/>
                <a:cs typeface="+mn-cs"/>
              </a:rPr>
            </a:br>
            <a:r>
              <a:rPr lang="ru-RU" sz="2800" dirty="0" smtClean="0">
                <a:solidFill>
                  <a:prstClr val="black"/>
                </a:solidFill>
                <a:latin typeface="Cambria"/>
                <a:ea typeface="+mn-ea"/>
                <a:cs typeface="+mn-cs"/>
              </a:rPr>
              <a:t/>
            </a:r>
            <a:br>
              <a:rPr lang="ru-RU" sz="2800" dirty="0" smtClean="0">
                <a:solidFill>
                  <a:prstClr val="black"/>
                </a:solidFill>
                <a:latin typeface="Cambria"/>
                <a:ea typeface="+mn-ea"/>
                <a:cs typeface="+mn-cs"/>
              </a:rPr>
            </a:br>
            <a:r>
              <a:rPr lang="ru-RU" sz="2800" dirty="0">
                <a:solidFill>
                  <a:prstClr val="black"/>
                </a:solidFill>
                <a:latin typeface="Cambria"/>
                <a:ea typeface="+mn-ea"/>
                <a:cs typeface="+mn-cs"/>
              </a:rPr>
              <a:t/>
            </a:r>
            <a:br>
              <a:rPr lang="ru-RU" sz="2800" dirty="0">
                <a:solidFill>
                  <a:prstClr val="black"/>
                </a:solidFill>
                <a:latin typeface="Cambria"/>
                <a:ea typeface="+mn-ea"/>
                <a:cs typeface="+mn-cs"/>
              </a:rPr>
            </a:br>
            <a:r>
              <a:rPr lang="ru-RU" sz="2800" dirty="0" smtClean="0">
                <a:solidFill>
                  <a:prstClr val="black"/>
                </a:solidFill>
                <a:latin typeface="Cambria"/>
                <a:ea typeface="+mn-ea"/>
                <a:cs typeface="+mn-cs"/>
              </a:rPr>
              <a:t/>
            </a:r>
            <a:br>
              <a:rPr lang="ru-RU" sz="2800" dirty="0" smtClean="0">
                <a:solidFill>
                  <a:prstClr val="black"/>
                </a:solidFill>
                <a:latin typeface="Cambria"/>
                <a:ea typeface="+mn-ea"/>
                <a:cs typeface="+mn-cs"/>
              </a:rPr>
            </a:br>
            <a:r>
              <a:rPr lang="ru-RU" sz="2800" dirty="0">
                <a:solidFill>
                  <a:prstClr val="black"/>
                </a:solidFill>
                <a:latin typeface="Cambria"/>
                <a:ea typeface="+mn-ea"/>
                <a:cs typeface="+mn-cs"/>
              </a:rPr>
              <a:t/>
            </a:r>
            <a:br>
              <a:rPr lang="ru-RU" sz="2800" dirty="0">
                <a:solidFill>
                  <a:prstClr val="black"/>
                </a:solidFill>
                <a:latin typeface="Cambria"/>
                <a:ea typeface="+mn-ea"/>
                <a:cs typeface="+mn-cs"/>
              </a:rPr>
            </a:br>
            <a:r>
              <a:rPr lang="ru-RU" sz="2800" dirty="0" smtClean="0">
                <a:solidFill>
                  <a:prstClr val="black"/>
                </a:solidFill>
                <a:latin typeface="Cambria"/>
                <a:ea typeface="+mn-ea"/>
                <a:cs typeface="+mn-cs"/>
              </a:rPr>
              <a:t/>
            </a:r>
            <a:br>
              <a:rPr lang="ru-RU" sz="2800" dirty="0" smtClean="0">
                <a:solidFill>
                  <a:prstClr val="black"/>
                </a:solidFill>
                <a:latin typeface="Cambria"/>
                <a:ea typeface="+mn-ea"/>
                <a:cs typeface="+mn-cs"/>
              </a:rPr>
            </a:br>
            <a:r>
              <a:rPr lang="ru-RU" sz="2800" dirty="0">
                <a:solidFill>
                  <a:prstClr val="black"/>
                </a:solidFill>
                <a:latin typeface="Cambria"/>
                <a:ea typeface="+mn-ea"/>
                <a:cs typeface="+mn-cs"/>
              </a:rPr>
              <a:t/>
            </a:r>
            <a:br>
              <a:rPr lang="ru-RU" sz="2800" dirty="0">
                <a:solidFill>
                  <a:prstClr val="black"/>
                </a:solidFill>
                <a:latin typeface="Cambria"/>
                <a:ea typeface="+mn-ea"/>
                <a:cs typeface="+mn-cs"/>
              </a:rPr>
            </a:br>
            <a:r>
              <a:rPr lang="ru-RU" sz="2800" dirty="0" smtClean="0">
                <a:solidFill>
                  <a:prstClr val="black"/>
                </a:solidFill>
                <a:latin typeface="Cambria"/>
                <a:ea typeface="+mn-ea"/>
                <a:cs typeface="+mn-cs"/>
              </a:rPr>
              <a:t/>
            </a:r>
            <a:br>
              <a:rPr lang="ru-RU" sz="2800" dirty="0" smtClean="0">
                <a:solidFill>
                  <a:prstClr val="black"/>
                </a:solidFill>
                <a:latin typeface="Cambria"/>
                <a:ea typeface="+mn-ea"/>
                <a:cs typeface="+mn-cs"/>
              </a:rPr>
            </a:br>
            <a:r>
              <a:rPr lang="ru-RU" sz="2800" dirty="0">
                <a:solidFill>
                  <a:prstClr val="black"/>
                </a:solidFill>
                <a:latin typeface="Cambria"/>
                <a:ea typeface="+mn-ea"/>
                <a:cs typeface="+mn-cs"/>
              </a:rPr>
              <a:t/>
            </a:r>
            <a:br>
              <a:rPr lang="ru-RU" sz="2800" dirty="0">
                <a:solidFill>
                  <a:prstClr val="black"/>
                </a:solidFill>
                <a:latin typeface="Cambria"/>
                <a:ea typeface="+mn-ea"/>
                <a:cs typeface="+mn-cs"/>
              </a:rPr>
            </a:br>
            <a:r>
              <a:rPr lang="ru-RU" sz="2800" dirty="0" smtClean="0">
                <a:solidFill>
                  <a:prstClr val="black"/>
                </a:solidFill>
                <a:latin typeface="Cambria"/>
                <a:ea typeface="+mn-ea"/>
                <a:cs typeface="+mn-cs"/>
              </a:rPr>
              <a:t/>
            </a:r>
            <a:br>
              <a:rPr lang="ru-RU" sz="2800" dirty="0" smtClean="0">
                <a:solidFill>
                  <a:prstClr val="black"/>
                </a:solidFill>
                <a:latin typeface="Cambria"/>
                <a:ea typeface="+mn-ea"/>
                <a:cs typeface="+mn-cs"/>
              </a:rPr>
            </a:br>
            <a:r>
              <a:rPr lang="ru-RU" sz="2800" dirty="0">
                <a:solidFill>
                  <a:prstClr val="black"/>
                </a:solidFill>
                <a:latin typeface="Cambria"/>
                <a:ea typeface="+mn-ea"/>
                <a:cs typeface="+mn-cs"/>
              </a:rPr>
              <a:t/>
            </a:r>
            <a:br>
              <a:rPr lang="ru-RU" sz="2800" dirty="0">
                <a:solidFill>
                  <a:prstClr val="black"/>
                </a:solidFill>
                <a:latin typeface="Cambria"/>
                <a:ea typeface="+mn-ea"/>
                <a:cs typeface="+mn-cs"/>
              </a:rPr>
            </a:br>
            <a:r>
              <a:rPr lang="ru-RU" sz="2800" dirty="0" smtClean="0">
                <a:solidFill>
                  <a:prstClr val="black"/>
                </a:solidFill>
                <a:latin typeface="Cambria"/>
                <a:ea typeface="+mn-ea"/>
                <a:cs typeface="+mn-cs"/>
              </a:rPr>
              <a:t/>
            </a:r>
            <a:br>
              <a:rPr lang="ru-RU" sz="2800" dirty="0" smtClean="0">
                <a:solidFill>
                  <a:prstClr val="black"/>
                </a:solidFill>
                <a:latin typeface="Cambria"/>
                <a:ea typeface="+mn-ea"/>
                <a:cs typeface="+mn-cs"/>
              </a:rPr>
            </a:br>
            <a:r>
              <a:rPr lang="ru-RU" sz="2800" dirty="0">
                <a:solidFill>
                  <a:prstClr val="black"/>
                </a:solidFill>
                <a:latin typeface="Cambria"/>
                <a:ea typeface="+mn-ea"/>
                <a:cs typeface="+mn-cs"/>
              </a:rPr>
              <a:t/>
            </a:r>
            <a:br>
              <a:rPr lang="ru-RU" sz="2800" dirty="0">
                <a:solidFill>
                  <a:prstClr val="black"/>
                </a:solidFill>
                <a:latin typeface="Cambria"/>
                <a:ea typeface="+mn-ea"/>
                <a:cs typeface="+mn-cs"/>
              </a:rPr>
            </a:br>
            <a:r>
              <a:rPr lang="ru-RU" sz="2800" dirty="0" smtClean="0">
                <a:solidFill>
                  <a:prstClr val="black"/>
                </a:solidFill>
                <a:latin typeface="Cambria"/>
                <a:ea typeface="+mn-ea"/>
                <a:cs typeface="+mn-cs"/>
              </a:rPr>
              <a:t/>
            </a:r>
            <a:br>
              <a:rPr lang="ru-RU" sz="2800" dirty="0" smtClean="0">
                <a:solidFill>
                  <a:prstClr val="black"/>
                </a:solidFill>
                <a:latin typeface="Cambria"/>
                <a:ea typeface="+mn-ea"/>
                <a:cs typeface="+mn-cs"/>
              </a:rPr>
            </a:br>
            <a:r>
              <a:rPr lang="ru-RU" sz="2800" dirty="0">
                <a:solidFill>
                  <a:prstClr val="black"/>
                </a:solidFill>
                <a:latin typeface="Cambria"/>
                <a:ea typeface="+mn-ea"/>
                <a:cs typeface="+mn-cs"/>
              </a:rPr>
              <a:t/>
            </a:r>
            <a:br>
              <a:rPr lang="ru-RU" sz="2800" dirty="0">
                <a:solidFill>
                  <a:prstClr val="black"/>
                </a:solidFill>
                <a:latin typeface="Cambria"/>
                <a:ea typeface="+mn-ea"/>
                <a:cs typeface="+mn-cs"/>
              </a:rPr>
            </a:br>
            <a:r>
              <a:rPr lang="ru-RU" sz="2800" dirty="0" smtClean="0">
                <a:solidFill>
                  <a:prstClr val="black"/>
                </a:solidFill>
                <a:latin typeface="Cambria"/>
                <a:ea typeface="+mn-ea"/>
                <a:cs typeface="+mn-cs"/>
              </a:rPr>
              <a:t/>
            </a:r>
            <a:br>
              <a:rPr lang="ru-RU" sz="2800" dirty="0" smtClean="0">
                <a:solidFill>
                  <a:prstClr val="black"/>
                </a:solidFill>
                <a:latin typeface="Cambria"/>
                <a:ea typeface="+mn-ea"/>
                <a:cs typeface="+mn-cs"/>
              </a:rPr>
            </a:br>
            <a:r>
              <a:rPr lang="ru-RU" sz="2800" dirty="0">
                <a:solidFill>
                  <a:prstClr val="black"/>
                </a:solidFill>
                <a:latin typeface="Cambria"/>
                <a:ea typeface="+mn-ea"/>
                <a:cs typeface="+mn-cs"/>
              </a:rPr>
              <a:t/>
            </a:r>
            <a:br>
              <a:rPr lang="ru-RU" sz="2800" dirty="0">
                <a:solidFill>
                  <a:prstClr val="black"/>
                </a:solidFill>
                <a:latin typeface="Cambria"/>
                <a:ea typeface="+mn-ea"/>
                <a:cs typeface="+mn-cs"/>
              </a:rPr>
            </a:br>
            <a:r>
              <a:rPr lang="ru-RU" sz="2800" dirty="0" smtClean="0">
                <a:solidFill>
                  <a:prstClr val="black"/>
                </a:solidFill>
                <a:latin typeface="Cambria"/>
                <a:ea typeface="+mn-ea"/>
                <a:cs typeface="+mn-cs"/>
              </a:rPr>
              <a:t/>
            </a:r>
            <a:br>
              <a:rPr lang="ru-RU" sz="2800" dirty="0" smtClean="0">
                <a:solidFill>
                  <a:prstClr val="black"/>
                </a:solidFill>
                <a:latin typeface="Cambria"/>
                <a:ea typeface="+mn-ea"/>
                <a:cs typeface="+mn-cs"/>
              </a:rPr>
            </a:br>
            <a:r>
              <a:rPr lang="ru-RU" sz="2800" dirty="0">
                <a:solidFill>
                  <a:prstClr val="black"/>
                </a:solidFill>
                <a:latin typeface="Cambria"/>
                <a:ea typeface="+mn-ea"/>
                <a:cs typeface="+mn-cs"/>
              </a:rPr>
              <a:t/>
            </a:r>
            <a:br>
              <a:rPr lang="ru-RU" sz="2800" dirty="0">
                <a:solidFill>
                  <a:prstClr val="black"/>
                </a:solidFill>
                <a:latin typeface="Cambria"/>
                <a:ea typeface="+mn-ea"/>
                <a:cs typeface="+mn-cs"/>
              </a:rPr>
            </a:br>
            <a:r>
              <a:rPr lang="ru-RU" sz="2800" dirty="0" smtClean="0">
                <a:solidFill>
                  <a:prstClr val="black"/>
                </a:solidFill>
                <a:latin typeface="Cambria"/>
                <a:ea typeface="+mn-ea"/>
                <a:cs typeface="+mn-cs"/>
              </a:rPr>
              <a:t/>
            </a:r>
            <a:br>
              <a:rPr lang="ru-RU" sz="2800" dirty="0" smtClean="0">
                <a:solidFill>
                  <a:prstClr val="black"/>
                </a:solidFill>
                <a:latin typeface="Cambria"/>
                <a:ea typeface="+mn-ea"/>
                <a:cs typeface="+mn-cs"/>
              </a:rPr>
            </a:br>
            <a:r>
              <a:rPr lang="ru-RU" sz="2800" dirty="0">
                <a:solidFill>
                  <a:prstClr val="black"/>
                </a:solidFill>
                <a:latin typeface="Cambria"/>
                <a:ea typeface="+mn-ea"/>
                <a:cs typeface="+mn-cs"/>
              </a:rPr>
              <a:t/>
            </a:r>
            <a:br>
              <a:rPr lang="ru-RU" sz="2800" dirty="0">
                <a:solidFill>
                  <a:prstClr val="black"/>
                </a:solidFill>
                <a:latin typeface="Cambria"/>
                <a:ea typeface="+mn-ea"/>
                <a:cs typeface="+mn-cs"/>
              </a:rPr>
            </a:br>
            <a:r>
              <a:rPr lang="ru-RU" sz="2800" dirty="0" smtClean="0">
                <a:solidFill>
                  <a:prstClr val="black"/>
                </a:solidFill>
                <a:latin typeface="Cambria"/>
                <a:ea typeface="+mn-ea"/>
                <a:cs typeface="+mn-cs"/>
              </a:rPr>
              <a:t/>
            </a:r>
            <a:br>
              <a:rPr lang="ru-RU" sz="2800" dirty="0" smtClean="0">
                <a:solidFill>
                  <a:prstClr val="black"/>
                </a:solidFill>
                <a:latin typeface="Cambria"/>
                <a:ea typeface="+mn-ea"/>
                <a:cs typeface="+mn-cs"/>
              </a:rPr>
            </a:br>
            <a:r>
              <a:rPr lang="ru-RU" sz="2800" dirty="0" smtClean="0">
                <a:solidFill>
                  <a:prstClr val="black"/>
                </a:solidFill>
                <a:latin typeface="Cambria"/>
              </a:rPr>
              <a:t>Здание </a:t>
            </a:r>
            <a:r>
              <a:rPr lang="ru-RU" sz="2800" dirty="0">
                <a:solidFill>
                  <a:prstClr val="black"/>
                </a:solidFill>
                <a:latin typeface="Cambria"/>
              </a:rPr>
              <a:t>администрации  муниципального </a:t>
            </a:r>
            <a:r>
              <a:rPr lang="ru-RU" sz="2800" dirty="0" err="1">
                <a:solidFill>
                  <a:prstClr val="black"/>
                </a:solidFill>
                <a:latin typeface="Cambria"/>
              </a:rPr>
              <a:t>Дергачевского</a:t>
            </a:r>
            <a:r>
              <a:rPr lang="ru-RU" sz="2800" dirty="0">
                <a:solidFill>
                  <a:prstClr val="black"/>
                </a:solidFill>
                <a:latin typeface="Cambria"/>
              </a:rPr>
              <a:t> района находится на улице Максима Горького.</a:t>
            </a:r>
            <a:br>
              <a:rPr lang="ru-RU" sz="2800" dirty="0">
                <a:solidFill>
                  <a:prstClr val="black"/>
                </a:solidFill>
                <a:latin typeface="Cambria"/>
              </a:rPr>
            </a:br>
            <a:endParaRPr lang="ru-RU" sz="2800" dirty="0">
              <a:solidFill>
                <a:prstClr val="black"/>
              </a:solidFill>
              <a:latin typeface="Cambria"/>
              <a:ea typeface="+mn-ea"/>
              <a:cs typeface="+mn-cs"/>
            </a:endParaRPr>
          </a:p>
        </p:txBody>
      </p:sp>
      <p:sp>
        <p:nvSpPr>
          <p:cNvPr id="3" name="Объект 2"/>
          <p:cNvSpPr>
            <a:spLocks noGrp="1"/>
          </p:cNvSpPr>
          <p:nvPr>
            <p:ph sz="quarter" idx="1"/>
          </p:nvPr>
        </p:nvSpPr>
        <p:spPr>
          <a:xfrm>
            <a:off x="914400" y="1771650"/>
            <a:ext cx="7772400" cy="4248150"/>
          </a:xfrm>
        </p:spPr>
        <p:txBody>
          <a:bodyPr>
            <a:normAutofit/>
          </a:bodyPr>
          <a:lstStyle/>
          <a:p>
            <a:endParaRPr lang="ru-RU" sz="1300" dirty="0"/>
          </a:p>
        </p:txBody>
      </p:sp>
      <p:pic>
        <p:nvPicPr>
          <p:cNvPr id="4098" name="Picture 2" descr="https://pp.userapi.com/c824204/v824204757/613de/7RuAJBUShP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1771650"/>
            <a:ext cx="7620000" cy="50863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910964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anim calcmode="lin" valueType="num">
                                      <p:cBhvr>
                                        <p:cTn id="7" dur="1000" fill="hold"/>
                                        <p:tgtEl>
                                          <p:spTgt spid="4098"/>
                                        </p:tgtEl>
                                        <p:attrNameLst>
                                          <p:attrName>ppt_w</p:attrName>
                                        </p:attrNameLst>
                                      </p:cBhvr>
                                      <p:tavLst>
                                        <p:tav tm="0">
                                          <p:val>
                                            <p:fltVal val="0"/>
                                          </p:val>
                                        </p:tav>
                                        <p:tav tm="100000">
                                          <p:val>
                                            <p:strVal val="#ppt_w"/>
                                          </p:val>
                                        </p:tav>
                                      </p:tavLst>
                                    </p:anim>
                                    <p:anim calcmode="lin" valueType="num">
                                      <p:cBhvr>
                                        <p:cTn id="8" dur="1000" fill="hold"/>
                                        <p:tgtEl>
                                          <p:spTgt spid="4098"/>
                                        </p:tgtEl>
                                        <p:attrNameLst>
                                          <p:attrName>ppt_h</p:attrName>
                                        </p:attrNameLst>
                                      </p:cBhvr>
                                      <p:tavLst>
                                        <p:tav tm="0">
                                          <p:val>
                                            <p:fltVal val="0"/>
                                          </p:val>
                                        </p:tav>
                                        <p:tav tm="100000">
                                          <p:val>
                                            <p:strVal val="#ppt_h"/>
                                          </p:val>
                                        </p:tav>
                                      </p:tavLst>
                                    </p:anim>
                                    <p:anim calcmode="lin" valueType="num">
                                      <p:cBhvr>
                                        <p:cTn id="9" dur="1000" fill="hold"/>
                                        <p:tgtEl>
                                          <p:spTgt spid="4098"/>
                                        </p:tgtEl>
                                        <p:attrNameLst>
                                          <p:attrName>style.rotation</p:attrName>
                                        </p:attrNameLst>
                                      </p:cBhvr>
                                      <p:tavLst>
                                        <p:tav tm="0">
                                          <p:val>
                                            <p:fltVal val="90"/>
                                          </p:val>
                                        </p:tav>
                                        <p:tav tm="100000">
                                          <p:val>
                                            <p:fltVal val="0"/>
                                          </p:val>
                                        </p:tav>
                                      </p:tavLst>
                                    </p:anim>
                                    <p:animEffect transition="in" filter="fade">
                                      <p:cBhvr>
                                        <p:cTn id="10" dur="1000"/>
                                        <p:tgtEl>
                                          <p:spTgt spid="4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sz="quarter" idx="1"/>
          </p:nvPr>
        </p:nvSpPr>
        <p:spPr>
          <a:xfrm>
            <a:off x="755576" y="260648"/>
            <a:ext cx="7772400" cy="4572000"/>
          </a:xfrm>
        </p:spPr>
        <p:txBody>
          <a:bodyPr>
            <a:normAutofit/>
          </a:bodyPr>
          <a:lstStyle/>
          <a:p>
            <a:pPr marL="0" indent="0">
              <a:buNone/>
            </a:pPr>
            <a:r>
              <a:rPr lang="ru-RU" sz="2400" b="1" dirty="0" smtClean="0"/>
              <a:t>Когда объявили о начале Великой Отечественной Войны</a:t>
            </a:r>
            <a:r>
              <a:rPr lang="en-US" sz="2400" b="1" dirty="0" smtClean="0"/>
              <a:t>,</a:t>
            </a:r>
            <a:r>
              <a:rPr lang="ru-RU" sz="2400" b="1" dirty="0" smtClean="0"/>
              <a:t> жители </a:t>
            </a:r>
            <a:r>
              <a:rPr lang="ru-RU" sz="2400" b="1" dirty="0" err="1" smtClean="0"/>
              <a:t>Дергачёвского</a:t>
            </a:r>
            <a:r>
              <a:rPr lang="ru-RU" sz="2400" b="1" dirty="0" smtClean="0"/>
              <a:t> районы поднялись на борьбу с врагом. </a:t>
            </a:r>
            <a:endParaRPr lang="ru-RU" sz="2400" b="1" dirty="0"/>
          </a:p>
          <a:p>
            <a:pPr marL="0" indent="0">
              <a:buNone/>
            </a:pPr>
            <a:r>
              <a:rPr lang="ru-RU" sz="2400" b="1" dirty="0" smtClean="0"/>
              <a:t>И этот мемориальный комплекс построен</a:t>
            </a:r>
            <a:r>
              <a:rPr lang="en-US" sz="2400" b="1" dirty="0" smtClean="0"/>
              <a:t>,</a:t>
            </a:r>
            <a:r>
              <a:rPr lang="ru-RU" sz="2400" b="1" dirty="0" smtClean="0"/>
              <a:t> всем погибшим во время войны</a:t>
            </a:r>
            <a:r>
              <a:rPr lang="ru-RU" sz="1300" b="1" dirty="0" smtClean="0"/>
              <a:t>.</a:t>
            </a:r>
            <a:endParaRPr lang="ru-RU" sz="1300" b="1" dirty="0"/>
          </a:p>
        </p:txBody>
      </p:sp>
      <p:pic>
        <p:nvPicPr>
          <p:cNvPr id="5122" name="Picture 2" descr="https://pp.userapi.com/c824204/v824204757/613e5/WnVzEhxu86Q.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1720" y="2708920"/>
            <a:ext cx="4774200" cy="35760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217487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122"/>
                                        </p:tgtEl>
                                        <p:attrNameLst>
                                          <p:attrName>style.visibility</p:attrName>
                                        </p:attrNameLst>
                                      </p:cBhvr>
                                      <p:to>
                                        <p:strVal val="visible"/>
                                      </p:to>
                                    </p:set>
                                    <p:anim calcmode="lin" valueType="num">
                                      <p:cBhvr>
                                        <p:cTn id="7" dur="500" fill="hold"/>
                                        <p:tgtEl>
                                          <p:spTgt spid="5122"/>
                                        </p:tgtEl>
                                        <p:attrNameLst>
                                          <p:attrName>ppt_w</p:attrName>
                                        </p:attrNameLst>
                                      </p:cBhvr>
                                      <p:tavLst>
                                        <p:tav tm="0">
                                          <p:val>
                                            <p:fltVal val="0"/>
                                          </p:val>
                                        </p:tav>
                                        <p:tav tm="100000">
                                          <p:val>
                                            <p:strVal val="#ppt_w"/>
                                          </p:val>
                                        </p:tav>
                                      </p:tavLst>
                                    </p:anim>
                                    <p:anim calcmode="lin" valueType="num">
                                      <p:cBhvr>
                                        <p:cTn id="8" dur="500" fill="hold"/>
                                        <p:tgtEl>
                                          <p:spTgt spid="5122"/>
                                        </p:tgtEl>
                                        <p:attrNameLst>
                                          <p:attrName>ppt_h</p:attrName>
                                        </p:attrNameLst>
                                      </p:cBhvr>
                                      <p:tavLst>
                                        <p:tav tm="0">
                                          <p:val>
                                            <p:fltVal val="0"/>
                                          </p:val>
                                        </p:tav>
                                        <p:tav tm="100000">
                                          <p:val>
                                            <p:strVal val="#ppt_h"/>
                                          </p:val>
                                        </p:tav>
                                      </p:tavLst>
                                    </p:anim>
                                    <p:animEffect transition="in" filter="fade">
                                      <p:cBhvr>
                                        <p:cTn id="9" dur="500"/>
                                        <p:tgtEl>
                                          <p:spTgt spid="5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праведливость">
  <a:themeElements>
    <a:clrScheme name="Справедливость">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Справедливость">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Справедливость">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26</TotalTime>
  <Words>779</Words>
  <Application>Microsoft Office PowerPoint</Application>
  <PresentationFormat>Экран (4:3)</PresentationFormat>
  <Paragraphs>37</Paragraphs>
  <Slides>18</Slides>
  <Notes>2</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Справедливость</vt:lpstr>
      <vt:lpstr>Достопримечательности моего  родного посёлка Дергачи</vt:lpstr>
      <vt:lpstr>Презентация PowerPoint</vt:lpstr>
      <vt:lpstr>Презентация PowerPoint</vt:lpstr>
      <vt:lpstr>             История Дергачей</vt:lpstr>
      <vt:lpstr>Презентация PowerPoint</vt:lpstr>
      <vt:lpstr>Презентация PowerPoint</vt:lpstr>
      <vt:lpstr>Презентация PowerPoint</vt:lpstr>
      <vt:lpstr>                                  Здание администрации  муниципального Дергачевского района находится на улице Максима Горького. </vt:lpstr>
      <vt:lpstr>Презентация PowerPoint</vt:lpstr>
      <vt:lpstr>Шести дергачёвцам  было присвоено звание Героя Советского Союза  -Наконечникову А.Г., Ахмерову К.И., Данукалову А.Ф., Доценко В.Д., Коннову В.Д., Кардашенко Ю.Б. – </vt:lpstr>
      <vt:lpstr>В нашем посёлке Дергачи находится фонтан в центре посёлка.  На  фонтане изображены три стерляди, эти рыбы когда-то обитали в Волге, а также они изображены на гербе Саратова.</vt:lpstr>
      <vt:lpstr>Презентация PowerPoint</vt:lpstr>
      <vt:lpstr>           </vt:lpstr>
      <vt:lpstr>Презентация PowerPoint</vt:lpstr>
      <vt:lpstr>Презентация PowerPoint</vt:lpstr>
      <vt:lpstr>Презентация PowerPoint</vt:lpstr>
      <vt:lpstr>Презентация PowerPoint</vt:lpstr>
      <vt:lpstr> Спасибо за внимание!</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Дергачи</dc:title>
  <dc:creator>user</dc:creator>
  <cp:lastModifiedBy>Пользователь</cp:lastModifiedBy>
  <cp:revision>10</cp:revision>
  <dcterms:created xsi:type="dcterms:W3CDTF">2017-12-27T08:44:53Z</dcterms:created>
  <dcterms:modified xsi:type="dcterms:W3CDTF">2017-12-28T17:53:51Z</dcterms:modified>
</cp:coreProperties>
</file>