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3"/>
  </p:notesMasterIdLst>
  <p:handoutMasterIdLst>
    <p:handoutMasterId r:id="rId14"/>
  </p:handoutMasterIdLst>
  <p:sldIdLst>
    <p:sldId id="264" r:id="rId5"/>
    <p:sldId id="281" r:id="rId6"/>
    <p:sldId id="276" r:id="rId7"/>
    <p:sldId id="283" r:id="rId8"/>
    <p:sldId id="284" r:id="rId9"/>
    <p:sldId id="266" r:id="rId10"/>
    <p:sldId id="286" r:id="rId11"/>
    <p:sldId id="287" r:id="rId12"/>
  </p:sldIdLst>
  <p:sldSz cx="12188825" cy="6858000"/>
  <p:notesSz cx="6858000" cy="9144000"/>
  <p:defaultTextStyle>
    <a:defPPr rtl="0">
      <a:defRPr lang="ru-RU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howGuides="1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0" d="100"/>
          <a:sy n="90" d="100"/>
        </p:scale>
        <p:origin x="3774" y="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8484CA07-C5E7-423F-8A89-CDEFB98BBBBD}" type="datetime1">
              <a:rPr lang="ru-RU" smtClean="0">
                <a:solidFill>
                  <a:schemeClr val="tx2"/>
                </a:solidFill>
              </a:rPr>
              <a:pPr algn="r" rtl="0"/>
              <a:t>30.04.2018</a:t>
            </a:fld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CFD77566-CD65-4859-9FA1-43956DC85B8C}" type="slidenum">
              <a:rPr lang="ru-RU" smtClean="0">
                <a:solidFill>
                  <a:schemeClr val="tx2"/>
                </a:solidFill>
              </a:rPr>
              <a:pPr algn="r" rtl="0"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398E138F-070A-4ABE-8680-EE3B75046655}" type="datetime1">
              <a:rPr lang="ru-RU" smtClean="0"/>
              <a:pPr/>
              <a:t>30.04.2018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 rtlCol="0">
            <a:normAutofit/>
          </a:bodyPr>
          <a:lstStyle>
            <a:lvl1pPr algn="l" rtl="0">
              <a:lnSpc>
                <a:spcPct val="90000"/>
              </a:lnSpc>
              <a:defRPr sz="540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5A54A38-064E-4FD3-ADDA-813D070CCDEC}" type="datetime1">
              <a:rPr lang="ru-RU" smtClean="0"/>
              <a:pPr/>
              <a:t>30.04.2018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0434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E96D35B-A72A-47CE-BC7F-8E47A98042F7}" type="datetime1">
              <a:rPr lang="ru-RU" smtClean="0"/>
              <a:pPr/>
              <a:t>30.04.2018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50715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 baseline="0"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6F05FC7-2B8E-409D-848C-109CED0920CB}" type="datetime1">
              <a:rPr lang="ru-RU" smtClean="0"/>
              <a:pPr/>
              <a:t>30.04.2018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A60BA0E-20D0-4E7C-B286-26C960A6788F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63524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rtlCol="0" anchor="t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54A55CC-0A00-4078-B471-E82144E029E5}" type="datetime1">
              <a:rPr lang="ru-RU" smtClean="0"/>
              <a:pPr/>
              <a:t>30.04.2018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89339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929E139-3DCD-45B3-A256-BC4A45460039}" type="datetime1">
              <a:rPr lang="ru-RU" smtClean="0"/>
              <a:pPr/>
              <a:t>30.04.2018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5283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0E3CC68-AEAE-47A6-9F44-4FA6ECD045F6}" type="datetime1">
              <a:rPr lang="ru-RU" smtClean="0"/>
              <a:pPr/>
              <a:t>30.04.2018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16763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AF61297-96D5-47D9-A057-97E3A0064DBB}" type="datetime1">
              <a:rPr lang="ru-RU" smtClean="0"/>
              <a:pPr/>
              <a:t>30.04.2018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68731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3A3AD06-A2F7-42F2-8394-5FE48A31B1CA}" type="datetime1">
              <a:rPr lang="ru-RU" smtClean="0"/>
              <a:pPr/>
              <a:t>30.04.2018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68072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E9F9B5-42A6-4D3C-A117-7204DD0BD50D}" type="datetime1">
              <a:rPr lang="ru-RU" smtClean="0"/>
              <a:pPr/>
              <a:t>30.04.2018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1337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40EAA6FA-49D8-40F0-9874-72AAFBF9C152}" type="datetime1">
              <a:rPr lang="ru-RU" smtClean="0"/>
              <a:pPr/>
              <a:t>30.04.2018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97868" y="620688"/>
            <a:ext cx="10585176" cy="4536504"/>
          </a:xfrm>
        </p:spPr>
        <p:txBody>
          <a:bodyPr rtlCol="0"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</a:p>
          <a:p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История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</a:t>
            </a:r>
            <a:endParaRPr lang="ru-RU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«Толкового словаря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живого великорусского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языка» В.И. Даля</a:t>
            </a:r>
          </a:p>
          <a:p>
            <a:pPr algn="ctr"/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 155-летию начала издания «Толкового словаря живого великорусского языка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</a:p>
          <a:p>
            <a:pPr algn="ctr"/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Выполнила учащаяся 7-а класса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МБОУ «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Сергачская</a:t>
            </a: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 №2»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Фадеева Елена</a:t>
            </a:r>
            <a:endParaRPr lang="ru-RU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39" y="3645024"/>
            <a:ext cx="4786640" cy="3188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50340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5000" r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65973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904528"/>
          </a:xfrm>
        </p:spPr>
        <p:txBody>
          <a:bodyPr rtlCol="0"/>
          <a:lstStyle/>
          <a:p>
            <a:pPr rtl="0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</a:t>
            </a:r>
            <a:endParaRPr lang="ru-RU" u="sng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471350" y="1124744"/>
            <a:ext cx="11449272" cy="5368935"/>
          </a:xfrm>
        </p:spPr>
        <p:txBody>
          <a:bodyPr rtlCol="0"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3600" b="1" dirty="0" smtClean="0">
                <a:solidFill>
                  <a:schemeClr val="tx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«Толковый словарь живого великорусского языка» </a:t>
            </a:r>
            <a:r>
              <a:rPr lang="ru-RU" sz="3600" b="1" dirty="0" err="1" smtClean="0">
                <a:solidFill>
                  <a:schemeClr val="tx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В.И.Даля</a:t>
            </a:r>
            <a:r>
              <a:rPr lang="ru-RU" sz="3600" b="1" dirty="0" smtClean="0">
                <a:solidFill>
                  <a:schemeClr val="tx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помогает </a:t>
            </a:r>
            <a:r>
              <a:rPr lang="ru-RU" sz="3600" b="1" dirty="0">
                <a:solidFill>
                  <a:schemeClr val="tx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привить </a:t>
            </a:r>
            <a:r>
              <a:rPr lang="ru-RU" sz="3600" b="1" dirty="0" smtClean="0">
                <a:solidFill>
                  <a:schemeClr val="tx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chemeClr val="tx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любовь к родной речи, </a:t>
            </a:r>
            <a:r>
              <a:rPr lang="ru-RU" sz="3600" b="1" dirty="0" smtClean="0">
                <a:solidFill>
                  <a:schemeClr val="tx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chemeClr val="tx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осознать уникальность и неповторимость народных слов и выражений, развить языковое чутье, расширить словарный запас и научить яркой, образной, грамотной речи. </a:t>
            </a:r>
            <a:r>
              <a:rPr lang="ru-RU" sz="3600" b="1" dirty="0" smtClean="0">
                <a:solidFill>
                  <a:schemeClr val="tx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600" b="1" dirty="0" err="1" smtClean="0">
                <a:solidFill>
                  <a:schemeClr val="tx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В.И.Даль</a:t>
            </a:r>
            <a:r>
              <a:rPr lang="ru-RU" sz="3600" b="1" dirty="0" smtClean="0">
                <a:solidFill>
                  <a:schemeClr val="tx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дорог нам как автор уникального словаря, какого нет ни у одного из славянских народов, и как человек, совершивший созданием этого словаря научный и патриотический подвиг.</a:t>
            </a:r>
            <a:endParaRPr lang="ru-RU" sz="3600" b="1" dirty="0">
              <a:solidFill>
                <a:schemeClr val="tx2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1182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117308" y="76200"/>
            <a:ext cx="10305695" cy="1048544"/>
          </a:xfrm>
        </p:spPr>
        <p:txBody>
          <a:bodyPr rtlCol="0">
            <a:normAutofit/>
          </a:bodyPr>
          <a:lstStyle/>
          <a:p>
            <a:pPr rtl="0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КРАТКОЕ СОДЕРЖАНИЕ РАБОТЫ</a:t>
            </a:r>
            <a:endParaRPr lang="ru-RU" u="sng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333772" y="1268760"/>
            <a:ext cx="11514842" cy="4608512"/>
          </a:xfrm>
        </p:spPr>
        <p:txBody>
          <a:bodyPr rtlCol="0">
            <a:normAutofit fontScale="92500"/>
          </a:bodyPr>
          <a:lstStyle/>
          <a:p>
            <a:pPr marL="0" indent="0">
              <a:buNone/>
            </a:pPr>
            <a:r>
              <a:rPr lang="ru-RU" sz="30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В 6-м классе на уроке русского языка мы познакомились с текстом </a:t>
            </a:r>
            <a:r>
              <a:rPr lang="ru-RU" sz="3000" b="1" dirty="0" err="1" smtClean="0">
                <a:solidFill>
                  <a:schemeClr val="tx2"/>
                </a:solidFill>
                <a:latin typeface="Monotype Corsiva" panose="03010101010201010101" pitchFamily="66" charset="0"/>
              </a:rPr>
              <a:t>М.Булатова</a:t>
            </a:r>
            <a:r>
              <a:rPr lang="ru-RU" sz="30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 и </a:t>
            </a:r>
            <a:r>
              <a:rPr lang="ru-RU" sz="3000" b="1" dirty="0" err="1" smtClean="0">
                <a:solidFill>
                  <a:schemeClr val="tx2"/>
                </a:solidFill>
                <a:latin typeface="Monotype Corsiva" panose="03010101010201010101" pitchFamily="66" charset="0"/>
              </a:rPr>
              <a:t>В.Порудоминского</a:t>
            </a:r>
            <a:r>
              <a:rPr lang="ru-RU" sz="30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, в котором рассказывалось о мичмане, ехавшем из Петербурга в Москву морозным мартовским днём. Лошади фырчат, а хмурый ямщик, поглядывая в небо, бормочет незнакомое слово: «Замолаживает, ох как замолаживает...». Данное слово заинтересовало мичмана. Застывшими пальцами он исписал в записной книжке первую страницу. Позже из этой страницы вырос знаменитый «Толковый словарь живого великорусского языка». А мичманом, который посвятил жизнь его составлению, был Владимир Иванович Даль. Именно этот морозный день стал главным в жизни мичмана. </a:t>
            </a:r>
          </a:p>
          <a:p>
            <a:pPr marL="0" indent="0" algn="just">
              <a:buNone/>
            </a:pPr>
            <a:r>
              <a:rPr lang="ru-RU" sz="28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  </a:t>
            </a:r>
            <a:endParaRPr lang="ru-RU" sz="3600" b="1" dirty="0">
              <a:solidFill>
                <a:schemeClr val="tx2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51212" y="4737291"/>
            <a:ext cx="4430505" cy="212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74685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665124" y="188641"/>
            <a:ext cx="11255498" cy="6048672"/>
          </a:xfrm>
        </p:spPr>
        <p:txBody>
          <a:bodyPr rtlCol="0"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34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Где бы он ни был: в военном походе, в госпитале, в служебной поездке- всюду записывал слова. Трудно поверить, что гигантскую работу по составлению словаря проделал один человек</a:t>
            </a:r>
            <a:r>
              <a:rPr lang="ru-RU" sz="34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.</a:t>
            </a:r>
          </a:p>
          <a:p>
            <a:pPr marL="0" indent="0">
              <a:buNone/>
            </a:pPr>
            <a:r>
              <a:rPr lang="ru-RU" sz="34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Очень </a:t>
            </a:r>
            <a:r>
              <a:rPr lang="ru-RU" sz="34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много слов записал Даль во время русско-турецкой войны. Он служил военным врачом и жил среди солдат. Солдаты были вчерашние крестьяне со всех концов России. Они принесли с собой в армию свои слова. Тетрадки Даля быстро заполнялись… </a:t>
            </a:r>
            <a:r>
              <a:rPr lang="ru-RU" sz="34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  В  </a:t>
            </a:r>
            <a:r>
              <a:rPr lang="ru-RU" sz="34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своем  словаре  Даль дает  объяснение  слов  не  только  описательно,  но  и  с  помощью синонимов,  которые  он  называет   «</a:t>
            </a:r>
            <a:r>
              <a:rPr lang="ru-RU" sz="3400" b="1" dirty="0" err="1">
                <a:solidFill>
                  <a:schemeClr val="tx2"/>
                </a:solidFill>
                <a:latin typeface="Monotype Corsiva" panose="03010101010201010101" pitchFamily="66" charset="0"/>
              </a:rPr>
              <a:t>тождесловы</a:t>
            </a:r>
            <a:r>
              <a:rPr lang="ru-RU" sz="34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».  Среди  них  есть  слова литературные,  просторечные  и  диалектные</a:t>
            </a:r>
            <a:r>
              <a:rPr lang="ru-RU" sz="34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. </a:t>
            </a:r>
            <a:r>
              <a:rPr lang="ru-RU" sz="34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Меткая самобытная пословица</a:t>
            </a:r>
            <a:r>
              <a:rPr lang="ru-RU" sz="33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, поговорка, загадка, сказка находила в Дале внимательного собирателя и бережного хранителя. Так в словарную статью к слову </a:t>
            </a:r>
            <a:r>
              <a:rPr lang="ru-RU" sz="3300" b="1" i="1" dirty="0">
                <a:solidFill>
                  <a:schemeClr val="tx2"/>
                </a:solidFill>
                <a:latin typeface="Monotype Corsiva" panose="03010101010201010101" pitchFamily="66" charset="0"/>
              </a:rPr>
              <a:t>труд </a:t>
            </a:r>
            <a:r>
              <a:rPr lang="ru-RU" sz="33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он включил следующие пословицы: «Без труда нет добра», «Терпенье и труд всё перетрут», «Много трудился, а толку не добился» и другие.</a:t>
            </a:r>
          </a:p>
          <a:p>
            <a:pPr marL="0" indent="0">
              <a:buNone/>
            </a:pPr>
            <a:r>
              <a:rPr lang="ru-RU" sz="33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Пословиц и поговорок в его труде более 30 тысяч</a:t>
            </a:r>
            <a:r>
              <a:rPr lang="ru-RU" sz="33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xmlns="" val="1256578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36628" y="116632"/>
            <a:ext cx="10474408" cy="6840760"/>
          </a:xfrm>
        </p:spPr>
        <p:txBody>
          <a:bodyPr rtlCol="0">
            <a:normAutofit lnSpcReduction="10000"/>
          </a:bodyPr>
          <a:lstStyle/>
          <a:p>
            <a:pPr algn="just"/>
            <a:endParaRPr lang="ru-RU" b="1" dirty="0" smtClean="0">
              <a:solidFill>
                <a:schemeClr val="tx2"/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b="1" dirty="0">
                <a:solidFill>
                  <a:schemeClr val="tx2"/>
                </a:solidFill>
                <a:latin typeface="Monotype Corsiva" panose="03010101010201010101" pitchFamily="66" charset="0"/>
              </a:rPr>
              <a:t>«Толковый словарь живого великорусского языка» В.И. Даля - явление исключительное. Он своеобразен не только по замыслу, но и по выполнению. О себе и своём словаре </a:t>
            </a:r>
            <a:r>
              <a:rPr lang="ru-RU" b="1" dirty="0" err="1">
                <a:solidFill>
                  <a:schemeClr val="tx2"/>
                </a:solidFill>
                <a:latin typeface="Monotype Corsiva" panose="03010101010201010101" pitchFamily="66" charset="0"/>
              </a:rPr>
              <a:t>В.И.Даль</a:t>
            </a:r>
            <a:r>
              <a:rPr lang="ru-RU" b="1" dirty="0">
                <a:solidFill>
                  <a:schemeClr val="tx2"/>
                </a:solidFill>
                <a:latin typeface="Monotype Corsiva" panose="03010101010201010101" pitchFamily="66" charset="0"/>
              </a:rPr>
              <a:t> говорит: «Писал его не учитель, не наставник, не тот, кто знает дело лучше других, а кто более многих над ним трудился; ученик, собиравший весь век свой по крупице то, что слышал от учителя своего, живого русского языка». Выдающийся знаток русского слова </a:t>
            </a:r>
            <a:r>
              <a:rPr lang="ru-RU" b="1" dirty="0" err="1">
                <a:solidFill>
                  <a:schemeClr val="tx2"/>
                </a:solidFill>
                <a:latin typeface="Monotype Corsiva" panose="03010101010201010101" pitchFamily="66" charset="0"/>
              </a:rPr>
              <a:t>В.И.Даль</a:t>
            </a:r>
            <a:r>
              <a:rPr lang="ru-RU" b="1" dirty="0">
                <a:solidFill>
                  <a:schemeClr val="tx2"/>
                </a:solidFill>
                <a:latin typeface="Monotype Corsiva" panose="03010101010201010101" pitchFamily="66" charset="0"/>
              </a:rPr>
              <a:t> был чутким ценителем и заботливым собирателем русской речи. </a:t>
            </a:r>
            <a:endParaRPr lang="ru-RU" b="1" dirty="0" smtClean="0">
              <a:solidFill>
                <a:schemeClr val="tx2"/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b="1" dirty="0">
                <a:solidFill>
                  <a:schemeClr val="tx2"/>
                </a:solidFill>
                <a:latin typeface="Monotype Corsiva" panose="03010101010201010101" pitchFamily="66" charset="0"/>
              </a:rPr>
              <a:t>«Толковый словарь живого великорусского языка»- главный труд Даля, за который он был удостоен Ломоносовской премии Академии наук и звания почетного академика (1863). </a:t>
            </a:r>
          </a:p>
          <a:p>
            <a:pPr algn="just"/>
            <a:r>
              <a:rPr lang="ru-RU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Словарь </a:t>
            </a:r>
            <a:r>
              <a:rPr lang="ru-RU" b="1" dirty="0">
                <a:solidFill>
                  <a:schemeClr val="tx2"/>
                </a:solidFill>
                <a:latin typeface="Monotype Corsiva" panose="03010101010201010101" pitchFamily="66" charset="0"/>
              </a:rPr>
              <a:t>(приблизительно 200 тысяч слов) отражает словарный состав русского языка. В него широко включена лексика живой народной речи, собранная автором в разных областях России. Это неисчерпаемая сокровищница для всех тех, кто интересуется историей русского народа, его культурой и языком. </a:t>
            </a:r>
            <a:endParaRPr lang="ru-RU" b="1" dirty="0" smtClean="0">
              <a:solidFill>
                <a:schemeClr val="tx2"/>
              </a:solidFill>
              <a:latin typeface="Monotype Corsiva" panose="03010101010201010101" pitchFamily="66" charset="0"/>
            </a:endParaRP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97697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117308" y="76200"/>
            <a:ext cx="10305695" cy="1048544"/>
          </a:xfrm>
        </p:spPr>
        <p:txBody>
          <a:bodyPr rtlCol="0">
            <a:normAutofit/>
          </a:bodyPr>
          <a:lstStyle/>
          <a:p>
            <a:pPr algn="ctr" rtl="0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ИНФОРМАЦИИ</a:t>
            </a:r>
            <a:endParaRPr lang="ru-RU" u="sng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333772" y="1268760"/>
            <a:ext cx="11514842" cy="4608512"/>
          </a:xfrm>
        </p:spPr>
        <p:txBody>
          <a:bodyPr rtlCol="0"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36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«Толковый словарь живого великорусского языка</a:t>
            </a:r>
            <a:r>
              <a:rPr lang="ru-RU" sz="36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» </a:t>
            </a:r>
            <a:r>
              <a:rPr lang="ru-RU" sz="3600" b="1" dirty="0" err="1" smtClean="0">
                <a:solidFill>
                  <a:schemeClr val="tx2"/>
                </a:solidFill>
                <a:latin typeface="Monotype Corsiva" panose="03010101010201010101" pitchFamily="66" charset="0"/>
              </a:rPr>
              <a:t>В.И.Даль</a:t>
            </a:r>
            <a:r>
              <a:rPr lang="ru-RU" sz="36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Большая российская энциклопедия.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Интернет-ресурсы.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80931" y="2276872"/>
            <a:ext cx="3867683" cy="44371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1804" y="3429000"/>
            <a:ext cx="3797943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7527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837828" y="2204864"/>
            <a:ext cx="10305695" cy="1048544"/>
          </a:xfrm>
        </p:spPr>
        <p:txBody>
          <a:bodyPr rtlCol="0">
            <a:normAutofit/>
          </a:bodyPr>
          <a:lstStyle/>
          <a:p>
            <a:pPr algn="ctr" rtl="0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u="sng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34172" y="3501008"/>
            <a:ext cx="4788007" cy="3189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43802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ниги в формате 16 x 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9412013_TF02787940_TF02787940.potx" id="{BDCEC835-C025-45C0-8AD5-9D778732CF6A}" vid="{4E9A813A-BC9F-4772-8185-0F17D630CF68}"/>
    </a:ext>
  </a:extLst>
</a:theme>
</file>

<file path=ppt/theme/theme2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301D382-32B0-43EE-932C-28906AF37617}">
  <ds:schemaRefs>
    <ds:schemaRef ds:uri="http://schemas.microsoft.com/office/2006/metadata/properties"/>
    <ds:schemaRef ds:uri="http://schemas.microsoft.com/office/infopath/2007/PartnerControls"/>
    <ds:schemaRef ds:uri="4873beb7-5857-4685-be1f-d57550cc96c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со стопкой книг на голубом фоне (широкоэкранный формат)</Template>
  <TotalTime>0</TotalTime>
  <Words>589</Words>
  <Application>Microsoft Office PowerPoint</Application>
  <PresentationFormat>Произвольный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Книги в формате 16 x 9</vt:lpstr>
      <vt:lpstr>Слайд 1</vt:lpstr>
      <vt:lpstr>Слайд 2</vt:lpstr>
      <vt:lpstr>         АКТУАЛЬНОСТЬ ТЕМЫ</vt:lpstr>
      <vt:lpstr>     КРАТКОЕ СОДЕРЖАНИЕ РАБОТЫ</vt:lpstr>
      <vt:lpstr>Слайд 5</vt:lpstr>
      <vt:lpstr>Слайд 6</vt:lpstr>
      <vt:lpstr> ИСТОЧНИКИ ИНФОРМАЦИИ</vt:lpstr>
      <vt:lpstr>         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2018-04-25T17:46:46Z</dcterms:created>
  <dcterms:modified xsi:type="dcterms:W3CDTF">2018-04-30T06:22:21Z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