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9" r:id="rId1"/>
  </p:sldMasterIdLst>
  <p:notesMasterIdLst>
    <p:notesMasterId r:id="rId23"/>
  </p:notesMasterIdLst>
  <p:sldIdLst>
    <p:sldId id="256" r:id="rId2"/>
    <p:sldId id="283" r:id="rId3"/>
    <p:sldId id="287" r:id="rId4"/>
    <p:sldId id="270" r:id="rId5"/>
    <p:sldId id="264" r:id="rId6"/>
    <p:sldId id="260" r:id="rId7"/>
    <p:sldId id="265" r:id="rId8"/>
    <p:sldId id="266" r:id="rId9"/>
    <p:sldId id="267" r:id="rId10"/>
    <p:sldId id="268" r:id="rId11"/>
    <p:sldId id="269" r:id="rId12"/>
    <p:sldId id="271" r:id="rId13"/>
    <p:sldId id="272" r:id="rId14"/>
    <p:sldId id="282" r:id="rId15"/>
    <p:sldId id="278" r:id="rId16"/>
    <p:sldId id="279" r:id="rId17"/>
    <p:sldId id="273" r:id="rId18"/>
    <p:sldId id="263" r:id="rId19"/>
    <p:sldId id="259" r:id="rId20"/>
    <p:sldId id="274" r:id="rId21"/>
    <p:sldId id="28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FFFF"/>
    <a:srgbClr val="FFFFCC"/>
    <a:srgbClr val="FFFF66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31" autoAdjust="0"/>
    <p:restoredTop sz="94660"/>
  </p:normalViewPr>
  <p:slideViewPr>
    <p:cSldViewPr>
      <p:cViewPr varScale="1">
        <p:scale>
          <a:sx n="86" d="100"/>
          <a:sy n="86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1064EE3-9727-490E-9B2F-6D8852B73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2" y="232"/>
              <a:ext cx="1856" cy="3627"/>
              <a:chOff x="3010" y="776"/>
              <a:chExt cx="1856" cy="3627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6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800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7" y="2165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7" y="975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3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3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41" y="125"/>
              <a:ext cx="356" cy="608"/>
              <a:chOff x="1729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9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8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6" y="3306"/>
              <a:ext cx="500" cy="500"/>
              <a:chOff x="1727" y="868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9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9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17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6865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865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F5322-D6A0-49A6-8621-8B9291973D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3E97B-49F5-40BB-81BE-7538E97A8E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ADC4A-DE13-44C0-B1AA-FD538B332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388F3-54C1-409D-AB85-A1CB55D8D5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CB681-08AE-43E9-A76C-0DE99F9470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81E69-75E2-44F7-98B0-72E74780C5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07A58-4574-4C15-9B1B-D9F75AF38D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FC025-E1FF-45CF-8211-DED0E13A13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80A59-3D2F-46C0-93F0-C9900470D9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4FDC8-7A94-459C-B629-AE882238E2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3FC9E-DACB-4A55-A9E5-079036E161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67587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grpSp>
          <p:nvGrpSpPr>
            <p:cNvPr id="2057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67589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7590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7591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  <p:sp>
          <p:nvSpPr>
            <p:cNvPr id="67592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grpSp>
          <p:nvGrpSpPr>
            <p:cNvPr id="2059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67594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7595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7596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7597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7598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grpSp>
            <p:nvGrpSpPr>
              <p:cNvPr id="2091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67600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67601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67602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6" y="1721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</p:grpSp>
        </p:grpSp>
        <p:grpSp>
          <p:nvGrpSpPr>
            <p:cNvPr id="2060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67604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7605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7606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  <p:grpSp>
          <p:nvGrpSpPr>
            <p:cNvPr id="2061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67608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7609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7610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  <p:grpSp>
          <p:nvGrpSpPr>
            <p:cNvPr id="2062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67612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7613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67614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  <p:sp>
          <p:nvSpPr>
            <p:cNvPr id="67615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7616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7617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7618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7619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7620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7621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7622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7623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7624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7625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7626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7627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7628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6762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763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63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63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910BF0EC-59F8-4F0B-B1CE-6F165F1CE2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1.jpeg"/><Relationship Id="rId7" Type="http://schemas.openxmlformats.org/officeDocument/2006/relationships/image" Target="../media/image23.jpeg"/><Relationship Id="rId2" Type="http://schemas.openxmlformats.org/officeDocument/2006/relationships/hyperlink" Target="http://multiki.arjlover.net/ap/morskoj.boj.avi/morskoj.boj.avi.image4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mb-support.org/images/rex7.jpg" TargetMode="External"/><Relationship Id="rId5" Type="http://schemas.openxmlformats.org/officeDocument/2006/relationships/image" Target="../media/image22.jpeg"/><Relationship Id="rId4" Type="http://schemas.openxmlformats.org/officeDocument/2006/relationships/hyperlink" Target="http://www.kazan.veselinka.ru/content/catalog/big/903_img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neopod.ru/tools/img_water.php?image=480005&amp;type=lar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hyperlink" Target="http://www.zarnitza.ru/upload/iblock/15c/ds1002.jpg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train.absg.ru/images/kopernik.jpg" TargetMode="External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hyperlink" Target="http://ru.wikipedia.org/wiki/%D0%A4%D0%B0%D0%B9%D0%BB:Frans_Hals_-_Portret_van_Ren%C3%A9_Descartes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4%D0%B0%D0%B9%D0%BB:Gottfried_Wilhelm_von_Leibniz.jpg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://ru.wikipedia.org/wiki/%D0%A4%D0%B0%D0%B9%D0%BB:Pierre_de_Fermat.jpg" TargetMode="External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hyperlink" Target="http://elektropoezda.ucoz.ru/2-7178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ailphoto.malcev.net/photos/100953.jpg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://www.biletvam.ru/img/10000000000002840000009C41A16CF1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upload.wikimedia.org/wikipedia/ru/4/44/Meridian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hyperlink" Target="http://mayak.retroportal.ru/ushki/arhiv/a/26.jpg" TargetMode="Externa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628775"/>
            <a:ext cx="8964613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 smtClean="0"/>
              <a:t>Координатная плоскость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64163" y="6137275"/>
            <a:ext cx="3448050" cy="720725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defRPr/>
            </a:pPr>
            <a:r>
              <a:rPr lang="ru-RU" sz="2400" smtClean="0"/>
              <a:t>Замышляева Э.М.</a:t>
            </a:r>
          </a:p>
        </p:txBody>
      </p:sp>
      <p:pic>
        <p:nvPicPr>
          <p:cNvPr id="4100" name="Picture 84" descr="school-supplies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288" y="5445125"/>
            <a:ext cx="1704975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85"/>
          <p:cNvSpPr>
            <a:spLocks noChangeArrowheads="1"/>
          </p:cNvSpPr>
          <p:nvPr/>
        </p:nvSpPr>
        <p:spPr bwMode="auto">
          <a:xfrm>
            <a:off x="2339975" y="404813"/>
            <a:ext cx="23193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>
                <a:latin typeface="Arial" charset="0"/>
              </a:rPr>
              <a:t>Математика 6 класс</a:t>
            </a:r>
          </a:p>
        </p:txBody>
      </p:sp>
      <p:sp>
        <p:nvSpPr>
          <p:cNvPr id="4102" name="Line 86"/>
          <p:cNvSpPr>
            <a:spLocks noChangeShapeType="1"/>
          </p:cNvSpPr>
          <p:nvPr/>
        </p:nvSpPr>
        <p:spPr bwMode="auto">
          <a:xfrm flipV="1">
            <a:off x="2268538" y="3500438"/>
            <a:ext cx="0" cy="28813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03" name="Line 87"/>
          <p:cNvSpPr>
            <a:spLocks noChangeShapeType="1"/>
          </p:cNvSpPr>
          <p:nvPr/>
        </p:nvSpPr>
        <p:spPr bwMode="auto">
          <a:xfrm flipV="1">
            <a:off x="1187450" y="5157788"/>
            <a:ext cx="2663825" cy="1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04" name="Text Box 88"/>
          <p:cNvSpPr txBox="1">
            <a:spLocks noChangeArrowheads="1"/>
          </p:cNvSpPr>
          <p:nvPr/>
        </p:nvSpPr>
        <p:spPr bwMode="auto">
          <a:xfrm>
            <a:off x="3563938" y="5084763"/>
            <a:ext cx="2873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latin typeface="Arial" charset="0"/>
              </a:rPr>
              <a:t>х</a:t>
            </a:r>
          </a:p>
        </p:txBody>
      </p:sp>
      <p:sp>
        <p:nvSpPr>
          <p:cNvPr id="4105" name="Text Box 89"/>
          <p:cNvSpPr txBox="1">
            <a:spLocks noChangeArrowheads="1"/>
          </p:cNvSpPr>
          <p:nvPr/>
        </p:nvSpPr>
        <p:spPr bwMode="auto">
          <a:xfrm>
            <a:off x="1908175" y="3500438"/>
            <a:ext cx="2873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latin typeface="Arial" charset="0"/>
              </a:rPr>
              <a:t>у</a:t>
            </a:r>
          </a:p>
        </p:txBody>
      </p:sp>
      <p:sp>
        <p:nvSpPr>
          <p:cNvPr id="4106" name="AutoShape 92"/>
          <p:cNvSpPr>
            <a:spLocks noChangeArrowheads="1"/>
          </p:cNvSpPr>
          <p:nvPr/>
        </p:nvSpPr>
        <p:spPr bwMode="auto">
          <a:xfrm>
            <a:off x="2195513" y="5084763"/>
            <a:ext cx="144462" cy="142875"/>
          </a:xfrm>
          <a:prstGeom prst="smileyFace">
            <a:avLst>
              <a:gd name="adj" fmla="val 4653"/>
            </a:avLst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7" name="AutoShape 98"/>
          <p:cNvSpPr>
            <a:spLocks noChangeArrowheads="1"/>
          </p:cNvSpPr>
          <p:nvPr/>
        </p:nvSpPr>
        <p:spPr bwMode="auto">
          <a:xfrm>
            <a:off x="2484438" y="4292600"/>
            <a:ext cx="73025" cy="71438"/>
          </a:xfrm>
          <a:custGeom>
            <a:avLst/>
            <a:gdLst>
              <a:gd name="T0" fmla="*/ 123443 w 21600"/>
              <a:gd name="T1" fmla="*/ 0 h 21600"/>
              <a:gd name="T2" fmla="*/ 36151 w 21600"/>
              <a:gd name="T3" fmla="*/ 34598 h 21600"/>
              <a:gd name="T4" fmla="*/ 0 w 21600"/>
              <a:gd name="T5" fmla="*/ 118134 h 21600"/>
              <a:gd name="T6" fmla="*/ 36151 w 21600"/>
              <a:gd name="T7" fmla="*/ 201670 h 21600"/>
              <a:gd name="T8" fmla="*/ 123443 w 21600"/>
              <a:gd name="T9" fmla="*/ 236268 h 21600"/>
              <a:gd name="T10" fmla="*/ 210731 w 21600"/>
              <a:gd name="T11" fmla="*/ 201670 h 21600"/>
              <a:gd name="T12" fmla="*/ 246882 w 21600"/>
              <a:gd name="T13" fmla="*/ 118134 h 21600"/>
              <a:gd name="T14" fmla="*/ 210731 w 21600"/>
              <a:gd name="T15" fmla="*/ 34598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8" name="AutoShape 99"/>
          <p:cNvSpPr>
            <a:spLocks noChangeArrowheads="1"/>
          </p:cNvSpPr>
          <p:nvPr/>
        </p:nvSpPr>
        <p:spPr bwMode="auto">
          <a:xfrm>
            <a:off x="1979613" y="5445125"/>
            <a:ext cx="73025" cy="71438"/>
          </a:xfrm>
          <a:custGeom>
            <a:avLst/>
            <a:gdLst>
              <a:gd name="T0" fmla="*/ 123443 w 21600"/>
              <a:gd name="T1" fmla="*/ 0 h 21600"/>
              <a:gd name="T2" fmla="*/ 36151 w 21600"/>
              <a:gd name="T3" fmla="*/ 34598 h 21600"/>
              <a:gd name="T4" fmla="*/ 0 w 21600"/>
              <a:gd name="T5" fmla="*/ 118134 h 21600"/>
              <a:gd name="T6" fmla="*/ 36151 w 21600"/>
              <a:gd name="T7" fmla="*/ 201670 h 21600"/>
              <a:gd name="T8" fmla="*/ 123443 w 21600"/>
              <a:gd name="T9" fmla="*/ 236268 h 21600"/>
              <a:gd name="T10" fmla="*/ 210731 w 21600"/>
              <a:gd name="T11" fmla="*/ 201670 h 21600"/>
              <a:gd name="T12" fmla="*/ 246882 w 21600"/>
              <a:gd name="T13" fmla="*/ 118134 h 21600"/>
              <a:gd name="T14" fmla="*/ 210731 w 21600"/>
              <a:gd name="T15" fmla="*/ 34598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9" name="AutoShape 100"/>
          <p:cNvSpPr>
            <a:spLocks noChangeArrowheads="1"/>
          </p:cNvSpPr>
          <p:nvPr/>
        </p:nvSpPr>
        <p:spPr bwMode="auto">
          <a:xfrm>
            <a:off x="3059113" y="4868863"/>
            <a:ext cx="73025" cy="71437"/>
          </a:xfrm>
          <a:custGeom>
            <a:avLst/>
            <a:gdLst>
              <a:gd name="T0" fmla="*/ 123443 w 21600"/>
              <a:gd name="T1" fmla="*/ 0 h 21600"/>
              <a:gd name="T2" fmla="*/ 36151 w 21600"/>
              <a:gd name="T3" fmla="*/ 34597 h 21600"/>
              <a:gd name="T4" fmla="*/ 0 w 21600"/>
              <a:gd name="T5" fmla="*/ 118132 h 21600"/>
              <a:gd name="T6" fmla="*/ 36151 w 21600"/>
              <a:gd name="T7" fmla="*/ 201664 h 21600"/>
              <a:gd name="T8" fmla="*/ 123443 w 21600"/>
              <a:gd name="T9" fmla="*/ 236261 h 21600"/>
              <a:gd name="T10" fmla="*/ 210731 w 21600"/>
              <a:gd name="T11" fmla="*/ 201664 h 21600"/>
              <a:gd name="T12" fmla="*/ 246882 w 21600"/>
              <a:gd name="T13" fmla="*/ 118132 h 21600"/>
              <a:gd name="T14" fmla="*/ 210731 w 21600"/>
              <a:gd name="T15" fmla="*/ 3459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110" name="Picture 102" descr="sun-regular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655763" cy="157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1" name="Picture 103" descr="График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00338" y="3284538"/>
            <a:ext cx="165576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12" name="Group 104"/>
          <p:cNvGrpSpPr>
            <a:grpSpLocks/>
          </p:cNvGrpSpPr>
          <p:nvPr/>
        </p:nvGrpSpPr>
        <p:grpSpPr bwMode="auto">
          <a:xfrm>
            <a:off x="5435600" y="333375"/>
            <a:ext cx="2160588" cy="1655763"/>
            <a:chOff x="3833" y="164"/>
            <a:chExt cx="1769" cy="1544"/>
          </a:xfrm>
        </p:grpSpPr>
        <p:pic>
          <p:nvPicPr>
            <p:cNvPr id="4114" name="Picture 105" descr="Сетка 35х30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33" y="187"/>
              <a:ext cx="1746" cy="1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15" name="Text Box 106"/>
            <p:cNvSpPr txBox="1">
              <a:spLocks noChangeArrowheads="1"/>
            </p:cNvSpPr>
            <p:nvPr/>
          </p:nvSpPr>
          <p:spPr bwMode="auto">
            <a:xfrm>
              <a:off x="5421" y="969"/>
              <a:ext cx="181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 i="1"/>
                <a:t>х</a:t>
              </a:r>
            </a:p>
          </p:txBody>
        </p:sp>
        <p:sp>
          <p:nvSpPr>
            <p:cNvPr id="4116" name="Text Box 107"/>
            <p:cNvSpPr txBox="1">
              <a:spLocks noChangeArrowheads="1"/>
            </p:cNvSpPr>
            <p:nvPr/>
          </p:nvSpPr>
          <p:spPr bwMode="auto">
            <a:xfrm>
              <a:off x="4537" y="164"/>
              <a:ext cx="181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i="1"/>
                <a:t>y</a:t>
              </a:r>
              <a:endParaRPr lang="ru-RU" b="1" i="1"/>
            </a:p>
          </p:txBody>
        </p:sp>
        <p:sp>
          <p:nvSpPr>
            <p:cNvPr id="4117" name="Text Box 108"/>
            <p:cNvSpPr txBox="1">
              <a:spLocks noChangeArrowheads="1"/>
            </p:cNvSpPr>
            <p:nvPr/>
          </p:nvSpPr>
          <p:spPr bwMode="auto">
            <a:xfrm>
              <a:off x="4537" y="993"/>
              <a:ext cx="181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/>
                <a:t>0</a:t>
              </a:r>
            </a:p>
          </p:txBody>
        </p:sp>
        <p:sp>
          <p:nvSpPr>
            <p:cNvPr id="4118" name="Text Box 109"/>
            <p:cNvSpPr txBox="1">
              <a:spLocks noChangeArrowheads="1"/>
            </p:cNvSpPr>
            <p:nvPr/>
          </p:nvSpPr>
          <p:spPr bwMode="auto">
            <a:xfrm>
              <a:off x="4718" y="993"/>
              <a:ext cx="181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1</a:t>
              </a:r>
            </a:p>
          </p:txBody>
        </p:sp>
        <p:sp>
          <p:nvSpPr>
            <p:cNvPr id="4119" name="Line 110"/>
            <p:cNvSpPr>
              <a:spLocks noChangeShapeType="1"/>
            </p:cNvSpPr>
            <p:nvPr/>
          </p:nvSpPr>
          <p:spPr bwMode="auto">
            <a:xfrm flipV="1">
              <a:off x="4678" y="210"/>
              <a:ext cx="0" cy="14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0" name="Line 111"/>
            <p:cNvSpPr>
              <a:spLocks noChangeShapeType="1"/>
            </p:cNvSpPr>
            <p:nvPr/>
          </p:nvSpPr>
          <p:spPr bwMode="auto">
            <a:xfrm>
              <a:off x="4660" y="1591"/>
              <a:ext cx="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1" name="Line 112"/>
            <p:cNvSpPr>
              <a:spLocks noChangeShapeType="1"/>
            </p:cNvSpPr>
            <p:nvPr/>
          </p:nvSpPr>
          <p:spPr bwMode="auto">
            <a:xfrm>
              <a:off x="4660" y="1487"/>
              <a:ext cx="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2" name="Line 113"/>
            <p:cNvSpPr>
              <a:spLocks noChangeShapeType="1"/>
            </p:cNvSpPr>
            <p:nvPr/>
          </p:nvSpPr>
          <p:spPr bwMode="auto">
            <a:xfrm>
              <a:off x="4660" y="1396"/>
              <a:ext cx="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3" name="Line 114"/>
            <p:cNvSpPr>
              <a:spLocks noChangeShapeType="1"/>
            </p:cNvSpPr>
            <p:nvPr/>
          </p:nvSpPr>
          <p:spPr bwMode="auto">
            <a:xfrm>
              <a:off x="4660" y="1292"/>
              <a:ext cx="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4" name="Line 115"/>
            <p:cNvSpPr>
              <a:spLocks noChangeShapeType="1"/>
            </p:cNvSpPr>
            <p:nvPr/>
          </p:nvSpPr>
          <p:spPr bwMode="auto">
            <a:xfrm>
              <a:off x="4660" y="1197"/>
              <a:ext cx="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5" name="Line 116"/>
            <p:cNvSpPr>
              <a:spLocks noChangeShapeType="1"/>
            </p:cNvSpPr>
            <p:nvPr/>
          </p:nvSpPr>
          <p:spPr bwMode="auto">
            <a:xfrm>
              <a:off x="4660" y="1096"/>
              <a:ext cx="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6" name="Line 117"/>
            <p:cNvSpPr>
              <a:spLocks noChangeShapeType="1"/>
            </p:cNvSpPr>
            <p:nvPr/>
          </p:nvSpPr>
          <p:spPr bwMode="auto">
            <a:xfrm>
              <a:off x="4660" y="1005"/>
              <a:ext cx="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7" name="Line 118"/>
            <p:cNvSpPr>
              <a:spLocks noChangeShapeType="1"/>
            </p:cNvSpPr>
            <p:nvPr/>
          </p:nvSpPr>
          <p:spPr bwMode="auto">
            <a:xfrm>
              <a:off x="4660" y="900"/>
              <a:ext cx="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8" name="Line 119"/>
            <p:cNvSpPr>
              <a:spLocks noChangeShapeType="1"/>
            </p:cNvSpPr>
            <p:nvPr/>
          </p:nvSpPr>
          <p:spPr bwMode="auto">
            <a:xfrm>
              <a:off x="4660" y="796"/>
              <a:ext cx="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9" name="Line 120"/>
            <p:cNvSpPr>
              <a:spLocks noChangeShapeType="1"/>
            </p:cNvSpPr>
            <p:nvPr/>
          </p:nvSpPr>
          <p:spPr bwMode="auto">
            <a:xfrm>
              <a:off x="4660" y="697"/>
              <a:ext cx="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0" name="Line 121"/>
            <p:cNvSpPr>
              <a:spLocks noChangeShapeType="1"/>
            </p:cNvSpPr>
            <p:nvPr/>
          </p:nvSpPr>
          <p:spPr bwMode="auto">
            <a:xfrm>
              <a:off x="4660" y="601"/>
              <a:ext cx="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1" name="Line 122"/>
            <p:cNvSpPr>
              <a:spLocks noChangeShapeType="1"/>
            </p:cNvSpPr>
            <p:nvPr/>
          </p:nvSpPr>
          <p:spPr bwMode="auto">
            <a:xfrm>
              <a:off x="4660" y="500"/>
              <a:ext cx="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2" name="Line 123"/>
            <p:cNvSpPr>
              <a:spLocks noChangeShapeType="1"/>
            </p:cNvSpPr>
            <p:nvPr/>
          </p:nvSpPr>
          <p:spPr bwMode="auto">
            <a:xfrm>
              <a:off x="4660" y="405"/>
              <a:ext cx="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3" name="Line 124"/>
            <p:cNvSpPr>
              <a:spLocks noChangeShapeType="1"/>
            </p:cNvSpPr>
            <p:nvPr/>
          </p:nvSpPr>
          <p:spPr bwMode="auto">
            <a:xfrm>
              <a:off x="4660" y="305"/>
              <a:ext cx="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4" name="Text Box 125"/>
            <p:cNvSpPr txBox="1">
              <a:spLocks noChangeArrowheads="1"/>
            </p:cNvSpPr>
            <p:nvPr/>
          </p:nvSpPr>
          <p:spPr bwMode="auto">
            <a:xfrm>
              <a:off x="4560" y="809"/>
              <a:ext cx="182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1</a:t>
              </a:r>
            </a:p>
          </p:txBody>
        </p:sp>
        <p:sp>
          <p:nvSpPr>
            <p:cNvPr id="4135" name="Line 126"/>
            <p:cNvSpPr>
              <a:spLocks noChangeShapeType="1"/>
            </p:cNvSpPr>
            <p:nvPr/>
          </p:nvSpPr>
          <p:spPr bwMode="auto">
            <a:xfrm>
              <a:off x="3856" y="1004"/>
              <a:ext cx="170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6" name="Line 127"/>
            <p:cNvSpPr>
              <a:spLocks noChangeShapeType="1"/>
            </p:cNvSpPr>
            <p:nvPr/>
          </p:nvSpPr>
          <p:spPr bwMode="auto">
            <a:xfrm>
              <a:off x="4009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7" name="Line 128"/>
            <p:cNvSpPr>
              <a:spLocks noChangeShapeType="1"/>
            </p:cNvSpPr>
            <p:nvPr/>
          </p:nvSpPr>
          <p:spPr bwMode="auto">
            <a:xfrm>
              <a:off x="4104" y="985"/>
              <a:ext cx="0" cy="3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8" name="Line 129"/>
            <p:cNvSpPr>
              <a:spLocks noChangeShapeType="1"/>
            </p:cNvSpPr>
            <p:nvPr/>
          </p:nvSpPr>
          <p:spPr bwMode="auto">
            <a:xfrm>
              <a:off x="4201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9" name="Line 130"/>
            <p:cNvSpPr>
              <a:spLocks noChangeShapeType="1"/>
            </p:cNvSpPr>
            <p:nvPr/>
          </p:nvSpPr>
          <p:spPr bwMode="auto">
            <a:xfrm>
              <a:off x="4296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0" name="Line 131"/>
            <p:cNvSpPr>
              <a:spLocks noChangeShapeType="1"/>
            </p:cNvSpPr>
            <p:nvPr/>
          </p:nvSpPr>
          <p:spPr bwMode="auto">
            <a:xfrm>
              <a:off x="4395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1" name="Line 132"/>
            <p:cNvSpPr>
              <a:spLocks noChangeShapeType="1"/>
            </p:cNvSpPr>
            <p:nvPr/>
          </p:nvSpPr>
          <p:spPr bwMode="auto">
            <a:xfrm>
              <a:off x="4491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2" name="Line 133"/>
            <p:cNvSpPr>
              <a:spLocks noChangeShapeType="1"/>
            </p:cNvSpPr>
            <p:nvPr/>
          </p:nvSpPr>
          <p:spPr bwMode="auto">
            <a:xfrm>
              <a:off x="4587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3" name="Line 134"/>
            <p:cNvSpPr>
              <a:spLocks noChangeShapeType="1"/>
            </p:cNvSpPr>
            <p:nvPr/>
          </p:nvSpPr>
          <p:spPr bwMode="auto">
            <a:xfrm>
              <a:off x="4680" y="969"/>
              <a:ext cx="0" cy="3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4" name="Line 135"/>
            <p:cNvSpPr>
              <a:spLocks noChangeShapeType="1"/>
            </p:cNvSpPr>
            <p:nvPr/>
          </p:nvSpPr>
          <p:spPr bwMode="auto">
            <a:xfrm>
              <a:off x="4780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5" name="Line 136"/>
            <p:cNvSpPr>
              <a:spLocks noChangeShapeType="1"/>
            </p:cNvSpPr>
            <p:nvPr/>
          </p:nvSpPr>
          <p:spPr bwMode="auto">
            <a:xfrm>
              <a:off x="4877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6" name="Line 137"/>
            <p:cNvSpPr>
              <a:spLocks noChangeShapeType="1"/>
            </p:cNvSpPr>
            <p:nvPr/>
          </p:nvSpPr>
          <p:spPr bwMode="auto">
            <a:xfrm>
              <a:off x="4974" y="985"/>
              <a:ext cx="0" cy="3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7" name="Line 138"/>
            <p:cNvSpPr>
              <a:spLocks noChangeShapeType="1"/>
            </p:cNvSpPr>
            <p:nvPr/>
          </p:nvSpPr>
          <p:spPr bwMode="auto">
            <a:xfrm>
              <a:off x="5073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8" name="Line 139"/>
            <p:cNvSpPr>
              <a:spLocks noChangeShapeType="1"/>
            </p:cNvSpPr>
            <p:nvPr/>
          </p:nvSpPr>
          <p:spPr bwMode="auto">
            <a:xfrm>
              <a:off x="5169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9" name="Line 140"/>
            <p:cNvSpPr>
              <a:spLocks noChangeShapeType="1"/>
            </p:cNvSpPr>
            <p:nvPr/>
          </p:nvSpPr>
          <p:spPr bwMode="auto">
            <a:xfrm>
              <a:off x="5266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50" name="Line 141"/>
            <p:cNvSpPr>
              <a:spLocks noChangeShapeType="1"/>
            </p:cNvSpPr>
            <p:nvPr/>
          </p:nvSpPr>
          <p:spPr bwMode="auto">
            <a:xfrm>
              <a:off x="5362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51" name="Line 142"/>
            <p:cNvSpPr>
              <a:spLocks noChangeShapeType="1"/>
            </p:cNvSpPr>
            <p:nvPr/>
          </p:nvSpPr>
          <p:spPr bwMode="auto">
            <a:xfrm>
              <a:off x="5458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52" name="Line 143"/>
            <p:cNvSpPr>
              <a:spLocks noChangeShapeType="1"/>
            </p:cNvSpPr>
            <p:nvPr/>
          </p:nvSpPr>
          <p:spPr bwMode="auto">
            <a:xfrm>
              <a:off x="3907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53" name="Oval 144"/>
            <p:cNvSpPr>
              <a:spLocks noChangeArrowheads="1"/>
            </p:cNvSpPr>
            <p:nvPr/>
          </p:nvSpPr>
          <p:spPr bwMode="auto">
            <a:xfrm>
              <a:off x="4770" y="791"/>
              <a:ext cx="23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54" name="Oval 145"/>
            <p:cNvSpPr>
              <a:spLocks noChangeArrowheads="1"/>
            </p:cNvSpPr>
            <p:nvPr/>
          </p:nvSpPr>
          <p:spPr bwMode="auto">
            <a:xfrm>
              <a:off x="4870" y="492"/>
              <a:ext cx="23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55" name="Oval 146"/>
            <p:cNvSpPr>
              <a:spLocks noChangeArrowheads="1"/>
            </p:cNvSpPr>
            <p:nvPr/>
          </p:nvSpPr>
          <p:spPr bwMode="auto">
            <a:xfrm>
              <a:off x="4579" y="791"/>
              <a:ext cx="22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56" name="Oval 147"/>
            <p:cNvSpPr>
              <a:spLocks noChangeArrowheads="1"/>
            </p:cNvSpPr>
            <p:nvPr/>
          </p:nvSpPr>
          <p:spPr bwMode="auto">
            <a:xfrm>
              <a:off x="4967" y="993"/>
              <a:ext cx="22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57" name="Oval 148"/>
            <p:cNvSpPr>
              <a:spLocks noChangeArrowheads="1"/>
            </p:cNvSpPr>
            <p:nvPr/>
          </p:nvSpPr>
          <p:spPr bwMode="auto">
            <a:xfrm>
              <a:off x="4774" y="299"/>
              <a:ext cx="22" cy="22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58" name="Oval 149"/>
            <p:cNvSpPr>
              <a:spLocks noChangeArrowheads="1"/>
            </p:cNvSpPr>
            <p:nvPr/>
          </p:nvSpPr>
          <p:spPr bwMode="auto">
            <a:xfrm>
              <a:off x="4384" y="394"/>
              <a:ext cx="22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59" name="Oval 150"/>
            <p:cNvSpPr>
              <a:spLocks noChangeArrowheads="1"/>
            </p:cNvSpPr>
            <p:nvPr/>
          </p:nvSpPr>
          <p:spPr bwMode="auto">
            <a:xfrm>
              <a:off x="4190" y="299"/>
              <a:ext cx="22" cy="22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0" name="Oval 151"/>
            <p:cNvSpPr>
              <a:spLocks noChangeArrowheads="1"/>
            </p:cNvSpPr>
            <p:nvPr/>
          </p:nvSpPr>
          <p:spPr bwMode="auto">
            <a:xfrm>
              <a:off x="4386" y="595"/>
              <a:ext cx="23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1" name="Oval 152"/>
            <p:cNvSpPr>
              <a:spLocks noChangeArrowheads="1"/>
            </p:cNvSpPr>
            <p:nvPr/>
          </p:nvSpPr>
          <p:spPr bwMode="auto">
            <a:xfrm>
              <a:off x="4094" y="693"/>
              <a:ext cx="22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2" name="Oval 153"/>
            <p:cNvSpPr>
              <a:spLocks noChangeArrowheads="1"/>
            </p:cNvSpPr>
            <p:nvPr/>
          </p:nvSpPr>
          <p:spPr bwMode="auto">
            <a:xfrm>
              <a:off x="4383" y="693"/>
              <a:ext cx="22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3" name="Oval 154"/>
            <p:cNvSpPr>
              <a:spLocks noChangeArrowheads="1"/>
            </p:cNvSpPr>
            <p:nvPr/>
          </p:nvSpPr>
          <p:spPr bwMode="auto">
            <a:xfrm>
              <a:off x="4094" y="1188"/>
              <a:ext cx="22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4" name="Oval 155"/>
            <p:cNvSpPr>
              <a:spLocks noChangeArrowheads="1"/>
            </p:cNvSpPr>
            <p:nvPr/>
          </p:nvSpPr>
          <p:spPr bwMode="auto">
            <a:xfrm>
              <a:off x="4094" y="889"/>
              <a:ext cx="22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5" name="Oval 156"/>
            <p:cNvSpPr>
              <a:spLocks noChangeArrowheads="1"/>
            </p:cNvSpPr>
            <p:nvPr/>
          </p:nvSpPr>
          <p:spPr bwMode="auto">
            <a:xfrm>
              <a:off x="4485" y="1286"/>
              <a:ext cx="22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6" name="Oval 157"/>
            <p:cNvSpPr>
              <a:spLocks noChangeArrowheads="1"/>
            </p:cNvSpPr>
            <p:nvPr/>
          </p:nvSpPr>
          <p:spPr bwMode="auto">
            <a:xfrm>
              <a:off x="4287" y="1384"/>
              <a:ext cx="22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7" name="Oval 158"/>
            <p:cNvSpPr>
              <a:spLocks noChangeArrowheads="1"/>
            </p:cNvSpPr>
            <p:nvPr/>
          </p:nvSpPr>
          <p:spPr bwMode="auto">
            <a:xfrm>
              <a:off x="4774" y="1384"/>
              <a:ext cx="22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8" name="Oval 159"/>
            <p:cNvSpPr>
              <a:spLocks noChangeArrowheads="1"/>
            </p:cNvSpPr>
            <p:nvPr/>
          </p:nvSpPr>
          <p:spPr bwMode="auto">
            <a:xfrm>
              <a:off x="4967" y="1286"/>
              <a:ext cx="22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9" name="Oval 160"/>
            <p:cNvSpPr>
              <a:spLocks noChangeArrowheads="1"/>
            </p:cNvSpPr>
            <p:nvPr/>
          </p:nvSpPr>
          <p:spPr bwMode="auto">
            <a:xfrm>
              <a:off x="5258" y="889"/>
              <a:ext cx="22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70" name="Oval 161"/>
            <p:cNvSpPr>
              <a:spLocks noChangeArrowheads="1"/>
            </p:cNvSpPr>
            <p:nvPr/>
          </p:nvSpPr>
          <p:spPr bwMode="auto">
            <a:xfrm>
              <a:off x="4575" y="492"/>
              <a:ext cx="23" cy="2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71" name="Line 162"/>
            <p:cNvSpPr>
              <a:spLocks noChangeShapeType="1"/>
            </p:cNvSpPr>
            <p:nvPr/>
          </p:nvSpPr>
          <p:spPr bwMode="auto">
            <a:xfrm flipH="1" flipV="1">
              <a:off x="4786" y="809"/>
              <a:ext cx="181" cy="184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72" name="Line 163"/>
            <p:cNvSpPr>
              <a:spLocks noChangeShapeType="1"/>
            </p:cNvSpPr>
            <p:nvPr/>
          </p:nvSpPr>
          <p:spPr bwMode="auto">
            <a:xfrm flipH="1" flipV="1">
              <a:off x="4604" y="803"/>
              <a:ext cx="170" cy="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73" name="Line 164"/>
            <p:cNvSpPr>
              <a:spLocks noChangeShapeType="1"/>
            </p:cNvSpPr>
            <p:nvPr/>
          </p:nvSpPr>
          <p:spPr bwMode="auto">
            <a:xfrm flipV="1">
              <a:off x="4581" y="509"/>
              <a:ext cx="295" cy="30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74" name="Line 165"/>
            <p:cNvSpPr>
              <a:spLocks noChangeShapeType="1"/>
            </p:cNvSpPr>
            <p:nvPr/>
          </p:nvSpPr>
          <p:spPr bwMode="auto">
            <a:xfrm flipH="1" flipV="1">
              <a:off x="4786" y="302"/>
              <a:ext cx="90" cy="207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75" name="Line 166"/>
            <p:cNvSpPr>
              <a:spLocks noChangeShapeType="1"/>
            </p:cNvSpPr>
            <p:nvPr/>
          </p:nvSpPr>
          <p:spPr bwMode="auto">
            <a:xfrm flipH="1">
              <a:off x="4377" y="302"/>
              <a:ext cx="409" cy="115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76" name="Line 167"/>
            <p:cNvSpPr>
              <a:spLocks noChangeShapeType="1"/>
            </p:cNvSpPr>
            <p:nvPr/>
          </p:nvSpPr>
          <p:spPr bwMode="auto">
            <a:xfrm flipH="1" flipV="1">
              <a:off x="4196" y="302"/>
              <a:ext cx="204" cy="115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77" name="Line 168"/>
            <p:cNvSpPr>
              <a:spLocks noChangeShapeType="1"/>
            </p:cNvSpPr>
            <p:nvPr/>
          </p:nvSpPr>
          <p:spPr bwMode="auto">
            <a:xfrm>
              <a:off x="4196" y="302"/>
              <a:ext cx="204" cy="30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78" name="Line 169"/>
            <p:cNvSpPr>
              <a:spLocks noChangeShapeType="1"/>
            </p:cNvSpPr>
            <p:nvPr/>
          </p:nvSpPr>
          <p:spPr bwMode="auto">
            <a:xfrm flipH="1">
              <a:off x="4116" y="602"/>
              <a:ext cx="295" cy="91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79" name="Line 170"/>
            <p:cNvSpPr>
              <a:spLocks noChangeShapeType="1"/>
            </p:cNvSpPr>
            <p:nvPr/>
          </p:nvSpPr>
          <p:spPr bwMode="auto">
            <a:xfrm>
              <a:off x="4105" y="705"/>
              <a:ext cx="295" cy="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80" name="Line 171"/>
            <p:cNvSpPr>
              <a:spLocks noChangeShapeType="1"/>
            </p:cNvSpPr>
            <p:nvPr/>
          </p:nvSpPr>
          <p:spPr bwMode="auto">
            <a:xfrm flipH="1">
              <a:off x="4105" y="716"/>
              <a:ext cx="295" cy="184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81" name="Line 172"/>
            <p:cNvSpPr>
              <a:spLocks noChangeShapeType="1"/>
            </p:cNvSpPr>
            <p:nvPr/>
          </p:nvSpPr>
          <p:spPr bwMode="auto">
            <a:xfrm>
              <a:off x="4105" y="900"/>
              <a:ext cx="0" cy="30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82" name="Line 173"/>
            <p:cNvSpPr>
              <a:spLocks noChangeShapeType="1"/>
            </p:cNvSpPr>
            <p:nvPr/>
          </p:nvSpPr>
          <p:spPr bwMode="auto">
            <a:xfrm>
              <a:off x="4105" y="1200"/>
              <a:ext cx="386" cy="92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83" name="Line 174"/>
            <p:cNvSpPr>
              <a:spLocks noChangeShapeType="1"/>
            </p:cNvSpPr>
            <p:nvPr/>
          </p:nvSpPr>
          <p:spPr bwMode="auto">
            <a:xfrm flipH="1">
              <a:off x="4298" y="1292"/>
              <a:ext cx="204" cy="92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84" name="Line 175"/>
            <p:cNvSpPr>
              <a:spLocks noChangeShapeType="1"/>
            </p:cNvSpPr>
            <p:nvPr/>
          </p:nvSpPr>
          <p:spPr bwMode="auto">
            <a:xfrm>
              <a:off x="4287" y="1395"/>
              <a:ext cx="499" cy="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85" name="Line 176"/>
            <p:cNvSpPr>
              <a:spLocks noChangeShapeType="1"/>
            </p:cNvSpPr>
            <p:nvPr/>
          </p:nvSpPr>
          <p:spPr bwMode="auto">
            <a:xfrm flipV="1">
              <a:off x="4786" y="1297"/>
              <a:ext cx="204" cy="93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86" name="Line 177"/>
            <p:cNvSpPr>
              <a:spLocks noChangeShapeType="1"/>
            </p:cNvSpPr>
            <p:nvPr/>
          </p:nvSpPr>
          <p:spPr bwMode="auto">
            <a:xfrm flipV="1">
              <a:off x="4978" y="900"/>
              <a:ext cx="295" cy="392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87" name="Line 178"/>
            <p:cNvSpPr>
              <a:spLocks noChangeShapeType="1"/>
            </p:cNvSpPr>
            <p:nvPr/>
          </p:nvSpPr>
          <p:spPr bwMode="auto">
            <a:xfrm flipH="1">
              <a:off x="4967" y="900"/>
              <a:ext cx="295" cy="116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4113" name="Picture 179" descr="125241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132138" y="765175"/>
            <a:ext cx="97155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артинка 162 из 94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8497887" cy="606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563938" y="404813"/>
            <a:ext cx="46799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400">
                <a:latin typeface="Arial" charset="0"/>
              </a:rPr>
              <a:t>К</a:t>
            </a:r>
            <a:r>
              <a:rPr lang="pl-PL" sz="2400">
                <a:latin typeface="Arial" charset="0"/>
              </a:rPr>
              <a:t>оординаты клеток - цифры на одной ос</a:t>
            </a:r>
            <a:r>
              <a:rPr lang="ru-RU" sz="2400">
                <a:latin typeface="Arial" charset="0"/>
              </a:rPr>
              <a:t>и</a:t>
            </a:r>
            <a:r>
              <a:rPr lang="pl-PL" sz="2400">
                <a:latin typeface="Arial" charset="0"/>
              </a:rPr>
              <a:t>, буквы - на второй. </a:t>
            </a:r>
          </a:p>
        </p:txBody>
      </p:sp>
      <p:pic>
        <p:nvPicPr>
          <p:cNvPr id="16388" name="Picture 4" descr="Картинка 93 из 94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CAE9FB"/>
              </a:clrFrom>
              <a:clrTo>
                <a:srgbClr val="CAE9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550" y="260350"/>
            <a:ext cx="3168650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Картинка 1669 из 1743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B9B9B9"/>
              </a:clrFrom>
              <a:clrTo>
                <a:srgbClr val="B9B9B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3357563"/>
            <a:ext cx="3095625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Картинка 1669 из 1743">
            <a:hlinkClick r:id="rId6"/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B9B9B9"/>
              </a:clrFrom>
              <a:clrTo>
                <a:srgbClr val="B9B9B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1500" y="3357563"/>
            <a:ext cx="3168650" cy="315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а 17 из 228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333375"/>
            <a:ext cx="377825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Картинка 423 из 228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76375" y="2349500"/>
            <a:ext cx="3671888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1331913" y="404813"/>
            <a:ext cx="3600450" cy="15113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864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CC00"/>
                    </a:gs>
                    <a:gs pos="50000">
                      <a:srgbClr val="520402"/>
                    </a:gs>
                    <a:gs pos="100000">
                      <a:srgbClr val="FFCC00"/>
                    </a:gs>
                  </a:gsLst>
                  <a:lin ang="27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Шахматы</a:t>
            </a:r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 flipV="1">
            <a:off x="1258888" y="2276475"/>
            <a:ext cx="0" cy="3889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1258888" y="6165850"/>
            <a:ext cx="40338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5292725" y="3500438"/>
            <a:ext cx="352742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Times New Roman" pitchFamily="18" charset="0"/>
              </a:rPr>
              <a:t>Вертикали – цифры,</a:t>
            </a:r>
          </a:p>
          <a:p>
            <a:pPr algn="ctr"/>
            <a:r>
              <a:rPr lang="ru-RU" sz="2800">
                <a:latin typeface="Times New Roman" pitchFamily="18" charset="0"/>
              </a:rPr>
              <a:t>горизонтали – латинские буквы.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1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1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  <p:bldP spid="17413" grpId="0" animBg="1"/>
      <p:bldP spid="17414" grpId="0" animBg="1"/>
      <p:bldP spid="174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 l="17322" r="19385"/>
          <a:stretch>
            <a:fillRect/>
          </a:stretch>
        </p:blipFill>
        <p:spPr bwMode="auto">
          <a:xfrm>
            <a:off x="900113" y="211138"/>
            <a:ext cx="7993062" cy="62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Line 3"/>
          <p:cNvSpPr>
            <a:spLocks noChangeShapeType="1"/>
          </p:cNvSpPr>
          <p:nvPr/>
        </p:nvSpPr>
        <p:spPr bwMode="auto">
          <a:xfrm>
            <a:off x="1116013" y="3284538"/>
            <a:ext cx="7416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 flipV="1">
            <a:off x="4643438" y="404813"/>
            <a:ext cx="0" cy="58324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4859338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1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219700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2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5651500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3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6011863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4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6443663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5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6804025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6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7164388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7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7596188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8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1331913" y="3284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-8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1692275" y="3284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-7</a:t>
            </a:r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2124075" y="3284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-6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2484438" y="3284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-5</a:t>
            </a: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2916238" y="3284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-4</a:t>
            </a:r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3276600" y="3284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-3</a:t>
            </a: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3636963" y="3284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-2</a:t>
            </a:r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4068763" y="3284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-1</a:t>
            </a:r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4643438" y="270827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1</a:t>
            </a:r>
          </a:p>
        </p:txBody>
      </p:sp>
      <p:sp>
        <p:nvSpPr>
          <p:cNvPr id="19478" name="Text Box 22"/>
          <p:cNvSpPr txBox="1">
            <a:spLocks noChangeArrowheads="1"/>
          </p:cNvSpPr>
          <p:nvPr/>
        </p:nvSpPr>
        <p:spPr bwMode="auto">
          <a:xfrm>
            <a:off x="4643438" y="234950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2</a:t>
            </a:r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4643438" y="19891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3</a:t>
            </a:r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4643438" y="15573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4</a:t>
            </a:r>
          </a:p>
        </p:txBody>
      </p:sp>
      <p:sp>
        <p:nvSpPr>
          <p:cNvPr id="19481" name="Text Box 25"/>
          <p:cNvSpPr txBox="1">
            <a:spLocks noChangeArrowheads="1"/>
          </p:cNvSpPr>
          <p:nvPr/>
        </p:nvSpPr>
        <p:spPr bwMode="auto">
          <a:xfrm>
            <a:off x="4643438" y="119697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5</a:t>
            </a:r>
          </a:p>
        </p:txBody>
      </p:sp>
      <p:sp>
        <p:nvSpPr>
          <p:cNvPr id="19482" name="Text Box 26"/>
          <p:cNvSpPr txBox="1">
            <a:spLocks noChangeArrowheads="1"/>
          </p:cNvSpPr>
          <p:nvPr/>
        </p:nvSpPr>
        <p:spPr bwMode="auto">
          <a:xfrm>
            <a:off x="4643438" y="76517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6</a:t>
            </a:r>
          </a:p>
        </p:txBody>
      </p:sp>
      <p:sp>
        <p:nvSpPr>
          <p:cNvPr id="19483" name="Text Box 27"/>
          <p:cNvSpPr txBox="1">
            <a:spLocks noChangeArrowheads="1"/>
          </p:cNvSpPr>
          <p:nvPr/>
        </p:nvSpPr>
        <p:spPr bwMode="auto">
          <a:xfrm>
            <a:off x="4284663" y="5443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-6</a:t>
            </a:r>
          </a:p>
        </p:txBody>
      </p:sp>
      <p:sp>
        <p:nvSpPr>
          <p:cNvPr id="19484" name="Text Box 28"/>
          <p:cNvSpPr txBox="1">
            <a:spLocks noChangeArrowheads="1"/>
          </p:cNvSpPr>
          <p:nvPr/>
        </p:nvSpPr>
        <p:spPr bwMode="auto">
          <a:xfrm>
            <a:off x="4284663" y="5084763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-5</a:t>
            </a:r>
          </a:p>
        </p:txBody>
      </p:sp>
      <p:sp>
        <p:nvSpPr>
          <p:cNvPr id="19485" name="Text Box 29"/>
          <p:cNvSpPr txBox="1">
            <a:spLocks noChangeArrowheads="1"/>
          </p:cNvSpPr>
          <p:nvPr/>
        </p:nvSpPr>
        <p:spPr bwMode="auto">
          <a:xfrm>
            <a:off x="4284663" y="4652963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</a:rPr>
              <a:t>-4</a:t>
            </a:r>
          </a:p>
        </p:txBody>
      </p:sp>
      <p:sp>
        <p:nvSpPr>
          <p:cNvPr id="19486" name="Text Box 30"/>
          <p:cNvSpPr txBox="1">
            <a:spLocks noChangeArrowheads="1"/>
          </p:cNvSpPr>
          <p:nvPr/>
        </p:nvSpPr>
        <p:spPr bwMode="auto">
          <a:xfrm>
            <a:off x="4284663" y="4292600"/>
            <a:ext cx="374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-3</a:t>
            </a:r>
          </a:p>
        </p:txBody>
      </p:sp>
      <p:sp>
        <p:nvSpPr>
          <p:cNvPr id="19487" name="Text Box 31"/>
          <p:cNvSpPr txBox="1">
            <a:spLocks noChangeArrowheads="1"/>
          </p:cNvSpPr>
          <p:nvPr/>
        </p:nvSpPr>
        <p:spPr bwMode="auto">
          <a:xfrm>
            <a:off x="4284663" y="39322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-2</a:t>
            </a:r>
          </a:p>
        </p:txBody>
      </p:sp>
      <p:sp>
        <p:nvSpPr>
          <p:cNvPr id="19488" name="Text Box 32"/>
          <p:cNvSpPr txBox="1">
            <a:spLocks noChangeArrowheads="1"/>
          </p:cNvSpPr>
          <p:nvPr/>
        </p:nvSpPr>
        <p:spPr bwMode="auto">
          <a:xfrm>
            <a:off x="4284663" y="35004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-1</a:t>
            </a:r>
          </a:p>
        </p:txBody>
      </p:sp>
      <p:sp>
        <p:nvSpPr>
          <p:cNvPr id="19489" name="Text Box 33"/>
          <p:cNvSpPr txBox="1">
            <a:spLocks noChangeArrowheads="1"/>
          </p:cNvSpPr>
          <p:nvPr/>
        </p:nvSpPr>
        <p:spPr bwMode="auto">
          <a:xfrm>
            <a:off x="4284663" y="580548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-7</a:t>
            </a:r>
          </a:p>
        </p:txBody>
      </p:sp>
      <p:sp>
        <p:nvSpPr>
          <p:cNvPr id="19490" name="Text Box 34"/>
          <p:cNvSpPr txBox="1">
            <a:spLocks noChangeArrowheads="1"/>
          </p:cNvSpPr>
          <p:nvPr/>
        </p:nvSpPr>
        <p:spPr bwMode="auto">
          <a:xfrm>
            <a:off x="4356100" y="299720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0</a:t>
            </a:r>
          </a:p>
        </p:txBody>
      </p:sp>
      <p:sp>
        <p:nvSpPr>
          <p:cNvPr id="19491" name="AutoShape 35"/>
          <p:cNvSpPr>
            <a:spLocks noChangeArrowheads="1"/>
          </p:cNvSpPr>
          <p:nvPr/>
        </p:nvSpPr>
        <p:spPr bwMode="auto">
          <a:xfrm flipV="1">
            <a:off x="4572000" y="3213100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92" name="Text Box 36"/>
          <p:cNvSpPr txBox="1">
            <a:spLocks noChangeArrowheads="1"/>
          </p:cNvSpPr>
          <p:nvPr/>
        </p:nvSpPr>
        <p:spPr bwMode="auto">
          <a:xfrm>
            <a:off x="8316913" y="335756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latin typeface="Times New Roman" pitchFamily="18" charset="0"/>
              </a:rPr>
              <a:t>Х</a:t>
            </a:r>
          </a:p>
        </p:txBody>
      </p:sp>
      <p:sp>
        <p:nvSpPr>
          <p:cNvPr id="19493" name="Text Box 37"/>
          <p:cNvSpPr txBox="1">
            <a:spLocks noChangeArrowheads="1"/>
          </p:cNvSpPr>
          <p:nvPr/>
        </p:nvSpPr>
        <p:spPr bwMode="auto">
          <a:xfrm>
            <a:off x="4284663" y="404813"/>
            <a:ext cx="32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latin typeface="Times New Roman" pitchFamily="18" charset="0"/>
              </a:rPr>
              <a:t>Y</a:t>
            </a:r>
            <a:endParaRPr lang="ru-RU" b="1" i="1">
              <a:latin typeface="Times New Roman" pitchFamily="18" charset="0"/>
            </a:endParaRPr>
          </a:p>
        </p:txBody>
      </p:sp>
      <p:sp>
        <p:nvSpPr>
          <p:cNvPr id="19494" name="Text Box 38"/>
          <p:cNvSpPr txBox="1">
            <a:spLocks noChangeArrowheads="1"/>
          </p:cNvSpPr>
          <p:nvPr/>
        </p:nvSpPr>
        <p:spPr bwMode="auto">
          <a:xfrm>
            <a:off x="7956550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imes New Roman" pitchFamily="18" charset="0"/>
              </a:rPr>
              <a:t>9</a:t>
            </a:r>
            <a:endParaRPr lang="ru-RU" b="1">
              <a:latin typeface="Times New Roman" pitchFamily="18" charset="0"/>
            </a:endParaRPr>
          </a:p>
        </p:txBody>
      </p:sp>
      <p:sp>
        <p:nvSpPr>
          <p:cNvPr id="19495" name="Text Box 39"/>
          <p:cNvSpPr txBox="1">
            <a:spLocks noChangeArrowheads="1"/>
          </p:cNvSpPr>
          <p:nvPr/>
        </p:nvSpPr>
        <p:spPr bwMode="auto">
          <a:xfrm>
            <a:off x="4643438" y="404813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imes New Roman" pitchFamily="18" charset="0"/>
              </a:rPr>
              <a:t>7</a:t>
            </a:r>
            <a:endParaRPr lang="ru-RU" b="1">
              <a:latin typeface="Times New Roman" pitchFamily="18" charset="0"/>
            </a:endParaRPr>
          </a:p>
        </p:txBody>
      </p:sp>
      <p:sp>
        <p:nvSpPr>
          <p:cNvPr id="19496" name="AutoShape 40"/>
          <p:cNvSpPr>
            <a:spLocks noChangeArrowheads="1"/>
          </p:cNvSpPr>
          <p:nvPr/>
        </p:nvSpPr>
        <p:spPr bwMode="auto">
          <a:xfrm>
            <a:off x="6372225" y="1628775"/>
            <a:ext cx="2160588" cy="576263"/>
          </a:xfrm>
          <a:prstGeom prst="wedgeRoundRectCallout">
            <a:avLst>
              <a:gd name="adj1" fmla="val -57787"/>
              <a:gd name="adj2" fmla="val 235125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i="1">
                <a:latin typeface="Times New Roman" pitchFamily="18" charset="0"/>
              </a:rPr>
              <a:t>Ось абсцисс</a:t>
            </a:r>
          </a:p>
        </p:txBody>
      </p:sp>
      <p:sp>
        <p:nvSpPr>
          <p:cNvPr id="19497" name="AutoShape 41"/>
          <p:cNvSpPr>
            <a:spLocks noChangeArrowheads="1"/>
          </p:cNvSpPr>
          <p:nvPr/>
        </p:nvSpPr>
        <p:spPr bwMode="auto">
          <a:xfrm>
            <a:off x="1547813" y="1341438"/>
            <a:ext cx="2160587" cy="576262"/>
          </a:xfrm>
          <a:prstGeom prst="wedgeRoundRectCallout">
            <a:avLst>
              <a:gd name="adj1" fmla="val 93426"/>
              <a:gd name="adj2" fmla="val 161296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i="1">
                <a:latin typeface="Times New Roman" pitchFamily="18" charset="0"/>
              </a:rPr>
              <a:t>Ось ординат</a:t>
            </a:r>
          </a:p>
        </p:txBody>
      </p:sp>
      <p:sp>
        <p:nvSpPr>
          <p:cNvPr id="19498" name="WordArt 42"/>
          <p:cNvSpPr>
            <a:spLocks noChangeArrowheads="1" noChangeShapeType="1" noTextEdit="1"/>
          </p:cNvSpPr>
          <p:nvPr/>
        </p:nvSpPr>
        <p:spPr bwMode="auto">
          <a:xfrm>
            <a:off x="4787900" y="3933825"/>
            <a:ext cx="3960813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rgbClr val="85472B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Координатная</a:t>
            </a:r>
          </a:p>
          <a:p>
            <a:pPr algn="ctr"/>
            <a:r>
              <a:rPr lang="ru-RU" sz="3600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rgbClr val="85472B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плоскость</a:t>
            </a:r>
          </a:p>
        </p:txBody>
      </p:sp>
      <p:sp>
        <p:nvSpPr>
          <p:cNvPr id="19499" name="Text Box 43"/>
          <p:cNvSpPr txBox="1">
            <a:spLocks noChangeArrowheads="1"/>
          </p:cNvSpPr>
          <p:nvPr/>
        </p:nvSpPr>
        <p:spPr bwMode="auto">
          <a:xfrm>
            <a:off x="6516688" y="549275"/>
            <a:ext cx="161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I </a:t>
            </a:r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четверть</a:t>
            </a:r>
          </a:p>
        </p:txBody>
      </p:sp>
      <p:sp>
        <p:nvSpPr>
          <p:cNvPr id="19500" name="Text Box 44"/>
          <p:cNvSpPr txBox="1">
            <a:spLocks noChangeArrowheads="1"/>
          </p:cNvSpPr>
          <p:nvPr/>
        </p:nvSpPr>
        <p:spPr bwMode="auto">
          <a:xfrm>
            <a:off x="1763713" y="549275"/>
            <a:ext cx="1735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II </a:t>
            </a:r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четверть</a:t>
            </a:r>
          </a:p>
        </p:txBody>
      </p:sp>
      <p:sp>
        <p:nvSpPr>
          <p:cNvPr id="19501" name="Text Box 45"/>
          <p:cNvSpPr txBox="1">
            <a:spLocks noChangeArrowheads="1"/>
          </p:cNvSpPr>
          <p:nvPr/>
        </p:nvSpPr>
        <p:spPr bwMode="auto">
          <a:xfrm>
            <a:off x="1835150" y="5589588"/>
            <a:ext cx="185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III </a:t>
            </a:r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четверть</a:t>
            </a:r>
          </a:p>
        </p:txBody>
      </p:sp>
      <p:sp>
        <p:nvSpPr>
          <p:cNvPr id="19502" name="Text Box 46"/>
          <p:cNvSpPr txBox="1">
            <a:spLocks noChangeArrowheads="1"/>
          </p:cNvSpPr>
          <p:nvPr/>
        </p:nvSpPr>
        <p:spPr bwMode="auto">
          <a:xfrm>
            <a:off x="6300788" y="5589588"/>
            <a:ext cx="1836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IV </a:t>
            </a:r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четверть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19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1000"/>
                                        <p:tgtEl>
                                          <p:spTgt spid="19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10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1000"/>
                                        <p:tgtEl>
                                          <p:spTgt spid="19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000"/>
                                        <p:tgtEl>
                                          <p:spTgt spid="19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1000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1000"/>
                                        <p:tgtEl>
                                          <p:spTgt spid="19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000"/>
                                        <p:tgtEl>
                                          <p:spTgt spid="19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10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10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10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10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1000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100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1000"/>
                                        <p:tgtEl>
                                          <p:spTgt spid="19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19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9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9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19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19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19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9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9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0" dur="1000"/>
                                        <p:tgtEl>
                                          <p:spTgt spid="19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19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000"/>
                            </p:stCondLst>
                            <p:childTnLst>
                              <p:par>
                                <p:cTn id="1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2000"/>
                                        <p:tgtEl>
                                          <p:spTgt spid="19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4000"/>
                            </p:stCondLst>
                            <p:childTnLst>
                              <p:par>
                                <p:cTn id="1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000"/>
                                        <p:tgtEl>
                                          <p:spTgt spid="19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2000"/>
                                        <p:tgtEl>
                                          <p:spTgt spid="19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  <p:bldP spid="19460" grpId="0" animBg="1"/>
      <p:bldP spid="19461" grpId="0"/>
      <p:bldP spid="19462" grpId="0"/>
      <p:bldP spid="19463" grpId="0"/>
      <p:bldP spid="19464" grpId="0"/>
      <p:bldP spid="19465" grpId="0"/>
      <p:bldP spid="19466" grpId="0"/>
      <p:bldP spid="19467" grpId="0"/>
      <p:bldP spid="19468" grpId="0"/>
      <p:bldP spid="19469" grpId="0"/>
      <p:bldP spid="19470" grpId="0"/>
      <p:bldP spid="19471" grpId="0"/>
      <p:bldP spid="19472" grpId="0"/>
      <p:bldP spid="19473" grpId="0"/>
      <p:bldP spid="19474" grpId="0"/>
      <p:bldP spid="19475" grpId="0"/>
      <p:bldP spid="19476" grpId="0"/>
      <p:bldP spid="19477" grpId="0"/>
      <p:bldP spid="19478" grpId="0"/>
      <p:bldP spid="19479" grpId="0"/>
      <p:bldP spid="19480" grpId="0"/>
      <p:bldP spid="19481" grpId="0"/>
      <p:bldP spid="19482" grpId="0"/>
      <p:bldP spid="19483" grpId="0"/>
      <p:bldP spid="19484" grpId="0"/>
      <p:bldP spid="19485" grpId="0"/>
      <p:bldP spid="19486" grpId="0"/>
      <p:bldP spid="19487" grpId="0"/>
      <p:bldP spid="19488" grpId="0"/>
      <p:bldP spid="19489" grpId="0"/>
      <p:bldP spid="19490" grpId="0"/>
      <p:bldP spid="19491" grpId="0" animBg="1"/>
      <p:bldP spid="19492" grpId="0"/>
      <p:bldP spid="19493" grpId="0"/>
      <p:bldP spid="19494" grpId="0"/>
      <p:bldP spid="19495" grpId="0"/>
      <p:bldP spid="19496" grpId="0" animBg="1"/>
      <p:bldP spid="19497" grpId="0" animBg="1"/>
      <p:bldP spid="19498" grpId="0" animBg="1"/>
      <p:bldP spid="19499" grpId="0"/>
      <p:bldP spid="19500" grpId="0"/>
      <p:bldP spid="19501" grpId="0"/>
      <p:bldP spid="1950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0826B9-E3E1-4404-A664-29FC8D238EB6}" type="slidenum">
              <a:rPr lang="ru-RU" smtClean="0"/>
              <a:pPr/>
              <a:t>13</a:t>
            </a:fld>
            <a:endParaRPr lang="ru-RU" smtClean="0"/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 l="17322" r="19385"/>
          <a:stretch>
            <a:fillRect/>
          </a:stretch>
        </p:blipFill>
        <p:spPr bwMode="auto">
          <a:xfrm>
            <a:off x="900113" y="211138"/>
            <a:ext cx="7993062" cy="62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Line 3"/>
          <p:cNvSpPr>
            <a:spLocks noChangeShapeType="1"/>
          </p:cNvSpPr>
          <p:nvPr/>
        </p:nvSpPr>
        <p:spPr bwMode="auto">
          <a:xfrm>
            <a:off x="1116013" y="3284538"/>
            <a:ext cx="7416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89" name="Line 4"/>
          <p:cNvSpPr>
            <a:spLocks noChangeShapeType="1"/>
          </p:cNvSpPr>
          <p:nvPr/>
        </p:nvSpPr>
        <p:spPr bwMode="auto">
          <a:xfrm flipV="1">
            <a:off x="4643438" y="404813"/>
            <a:ext cx="0" cy="58324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0" name="Text Box 5"/>
          <p:cNvSpPr txBox="1">
            <a:spLocks noChangeArrowheads="1"/>
          </p:cNvSpPr>
          <p:nvPr/>
        </p:nvSpPr>
        <p:spPr bwMode="auto">
          <a:xfrm>
            <a:off x="4859338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1</a:t>
            </a:r>
          </a:p>
        </p:txBody>
      </p:sp>
      <p:sp>
        <p:nvSpPr>
          <p:cNvPr id="16391" name="Text Box 6"/>
          <p:cNvSpPr txBox="1">
            <a:spLocks noChangeArrowheads="1"/>
          </p:cNvSpPr>
          <p:nvPr/>
        </p:nvSpPr>
        <p:spPr bwMode="auto">
          <a:xfrm>
            <a:off x="5219700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2</a:t>
            </a:r>
          </a:p>
        </p:txBody>
      </p:sp>
      <p:sp>
        <p:nvSpPr>
          <p:cNvPr id="16392" name="Text Box 7"/>
          <p:cNvSpPr txBox="1">
            <a:spLocks noChangeArrowheads="1"/>
          </p:cNvSpPr>
          <p:nvPr/>
        </p:nvSpPr>
        <p:spPr bwMode="auto">
          <a:xfrm>
            <a:off x="5651500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3</a:t>
            </a:r>
          </a:p>
        </p:txBody>
      </p:sp>
      <p:sp>
        <p:nvSpPr>
          <p:cNvPr id="16393" name="Text Box 8"/>
          <p:cNvSpPr txBox="1">
            <a:spLocks noChangeArrowheads="1"/>
          </p:cNvSpPr>
          <p:nvPr/>
        </p:nvSpPr>
        <p:spPr bwMode="auto">
          <a:xfrm>
            <a:off x="6011863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4</a:t>
            </a:r>
          </a:p>
        </p:txBody>
      </p:sp>
      <p:sp>
        <p:nvSpPr>
          <p:cNvPr id="16394" name="Text Box 9"/>
          <p:cNvSpPr txBox="1">
            <a:spLocks noChangeArrowheads="1"/>
          </p:cNvSpPr>
          <p:nvPr/>
        </p:nvSpPr>
        <p:spPr bwMode="auto">
          <a:xfrm>
            <a:off x="6443663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5</a:t>
            </a:r>
          </a:p>
        </p:txBody>
      </p:sp>
      <p:sp>
        <p:nvSpPr>
          <p:cNvPr id="16395" name="Text Box 10"/>
          <p:cNvSpPr txBox="1">
            <a:spLocks noChangeArrowheads="1"/>
          </p:cNvSpPr>
          <p:nvPr/>
        </p:nvSpPr>
        <p:spPr bwMode="auto">
          <a:xfrm>
            <a:off x="6804025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6</a:t>
            </a:r>
          </a:p>
        </p:txBody>
      </p:sp>
      <p:sp>
        <p:nvSpPr>
          <p:cNvPr id="16396" name="Text Box 11"/>
          <p:cNvSpPr txBox="1">
            <a:spLocks noChangeArrowheads="1"/>
          </p:cNvSpPr>
          <p:nvPr/>
        </p:nvSpPr>
        <p:spPr bwMode="auto">
          <a:xfrm>
            <a:off x="7164388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7</a:t>
            </a:r>
          </a:p>
        </p:txBody>
      </p:sp>
      <p:sp>
        <p:nvSpPr>
          <p:cNvPr id="16397" name="Text Box 12"/>
          <p:cNvSpPr txBox="1">
            <a:spLocks noChangeArrowheads="1"/>
          </p:cNvSpPr>
          <p:nvPr/>
        </p:nvSpPr>
        <p:spPr bwMode="auto">
          <a:xfrm>
            <a:off x="7596188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8</a:t>
            </a:r>
          </a:p>
        </p:txBody>
      </p:sp>
      <p:sp>
        <p:nvSpPr>
          <p:cNvPr id="16398" name="Text Box 13"/>
          <p:cNvSpPr txBox="1">
            <a:spLocks noChangeArrowheads="1"/>
          </p:cNvSpPr>
          <p:nvPr/>
        </p:nvSpPr>
        <p:spPr bwMode="auto">
          <a:xfrm>
            <a:off x="1331913" y="3284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-8</a:t>
            </a:r>
          </a:p>
        </p:txBody>
      </p:sp>
      <p:sp>
        <p:nvSpPr>
          <p:cNvPr id="16399" name="Text Box 14"/>
          <p:cNvSpPr txBox="1">
            <a:spLocks noChangeArrowheads="1"/>
          </p:cNvSpPr>
          <p:nvPr/>
        </p:nvSpPr>
        <p:spPr bwMode="auto">
          <a:xfrm>
            <a:off x="1692275" y="3284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-7</a:t>
            </a:r>
          </a:p>
        </p:txBody>
      </p:sp>
      <p:sp>
        <p:nvSpPr>
          <p:cNvPr id="16400" name="Text Box 15"/>
          <p:cNvSpPr txBox="1">
            <a:spLocks noChangeArrowheads="1"/>
          </p:cNvSpPr>
          <p:nvPr/>
        </p:nvSpPr>
        <p:spPr bwMode="auto">
          <a:xfrm>
            <a:off x="2124075" y="3284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-6</a:t>
            </a:r>
          </a:p>
        </p:txBody>
      </p:sp>
      <p:sp>
        <p:nvSpPr>
          <p:cNvPr id="16401" name="Text Box 16"/>
          <p:cNvSpPr txBox="1">
            <a:spLocks noChangeArrowheads="1"/>
          </p:cNvSpPr>
          <p:nvPr/>
        </p:nvSpPr>
        <p:spPr bwMode="auto">
          <a:xfrm>
            <a:off x="2484438" y="3284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-5</a:t>
            </a:r>
          </a:p>
        </p:txBody>
      </p:sp>
      <p:sp>
        <p:nvSpPr>
          <p:cNvPr id="16402" name="Text Box 17"/>
          <p:cNvSpPr txBox="1">
            <a:spLocks noChangeArrowheads="1"/>
          </p:cNvSpPr>
          <p:nvPr/>
        </p:nvSpPr>
        <p:spPr bwMode="auto">
          <a:xfrm>
            <a:off x="2916238" y="3284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-4</a:t>
            </a:r>
          </a:p>
        </p:txBody>
      </p:sp>
      <p:sp>
        <p:nvSpPr>
          <p:cNvPr id="16403" name="Text Box 18"/>
          <p:cNvSpPr txBox="1">
            <a:spLocks noChangeArrowheads="1"/>
          </p:cNvSpPr>
          <p:nvPr/>
        </p:nvSpPr>
        <p:spPr bwMode="auto">
          <a:xfrm>
            <a:off x="3276600" y="3284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-3</a:t>
            </a:r>
          </a:p>
        </p:txBody>
      </p:sp>
      <p:sp>
        <p:nvSpPr>
          <p:cNvPr id="16404" name="Text Box 19"/>
          <p:cNvSpPr txBox="1">
            <a:spLocks noChangeArrowheads="1"/>
          </p:cNvSpPr>
          <p:nvPr/>
        </p:nvSpPr>
        <p:spPr bwMode="auto">
          <a:xfrm>
            <a:off x="3636963" y="3284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-2</a:t>
            </a:r>
          </a:p>
        </p:txBody>
      </p:sp>
      <p:sp>
        <p:nvSpPr>
          <p:cNvPr id="16405" name="Text Box 20"/>
          <p:cNvSpPr txBox="1">
            <a:spLocks noChangeArrowheads="1"/>
          </p:cNvSpPr>
          <p:nvPr/>
        </p:nvSpPr>
        <p:spPr bwMode="auto">
          <a:xfrm>
            <a:off x="4068763" y="3284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-1</a:t>
            </a:r>
          </a:p>
        </p:txBody>
      </p:sp>
      <p:sp>
        <p:nvSpPr>
          <p:cNvPr id="16406" name="Text Box 21"/>
          <p:cNvSpPr txBox="1">
            <a:spLocks noChangeArrowheads="1"/>
          </p:cNvSpPr>
          <p:nvPr/>
        </p:nvSpPr>
        <p:spPr bwMode="auto">
          <a:xfrm>
            <a:off x="4643438" y="270827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1</a:t>
            </a:r>
          </a:p>
        </p:txBody>
      </p:sp>
      <p:sp>
        <p:nvSpPr>
          <p:cNvPr id="16407" name="Text Box 22"/>
          <p:cNvSpPr txBox="1">
            <a:spLocks noChangeArrowheads="1"/>
          </p:cNvSpPr>
          <p:nvPr/>
        </p:nvSpPr>
        <p:spPr bwMode="auto">
          <a:xfrm>
            <a:off x="4643438" y="234950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2</a:t>
            </a:r>
          </a:p>
        </p:txBody>
      </p:sp>
      <p:sp>
        <p:nvSpPr>
          <p:cNvPr id="16408" name="Text Box 23"/>
          <p:cNvSpPr txBox="1">
            <a:spLocks noChangeArrowheads="1"/>
          </p:cNvSpPr>
          <p:nvPr/>
        </p:nvSpPr>
        <p:spPr bwMode="auto">
          <a:xfrm>
            <a:off x="4643438" y="19891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3</a:t>
            </a:r>
          </a:p>
        </p:txBody>
      </p:sp>
      <p:sp>
        <p:nvSpPr>
          <p:cNvPr id="16409" name="Text Box 24"/>
          <p:cNvSpPr txBox="1">
            <a:spLocks noChangeArrowheads="1"/>
          </p:cNvSpPr>
          <p:nvPr/>
        </p:nvSpPr>
        <p:spPr bwMode="auto">
          <a:xfrm>
            <a:off x="4643438" y="15573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4</a:t>
            </a:r>
          </a:p>
        </p:txBody>
      </p:sp>
      <p:sp>
        <p:nvSpPr>
          <p:cNvPr id="16410" name="Text Box 25"/>
          <p:cNvSpPr txBox="1">
            <a:spLocks noChangeArrowheads="1"/>
          </p:cNvSpPr>
          <p:nvPr/>
        </p:nvSpPr>
        <p:spPr bwMode="auto">
          <a:xfrm>
            <a:off x="4643438" y="119697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5</a:t>
            </a:r>
          </a:p>
        </p:txBody>
      </p:sp>
      <p:sp>
        <p:nvSpPr>
          <p:cNvPr id="16411" name="Text Box 26"/>
          <p:cNvSpPr txBox="1">
            <a:spLocks noChangeArrowheads="1"/>
          </p:cNvSpPr>
          <p:nvPr/>
        </p:nvSpPr>
        <p:spPr bwMode="auto">
          <a:xfrm>
            <a:off x="4643438" y="76517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6</a:t>
            </a:r>
          </a:p>
        </p:txBody>
      </p:sp>
      <p:sp>
        <p:nvSpPr>
          <p:cNvPr id="16412" name="Text Box 27"/>
          <p:cNvSpPr txBox="1">
            <a:spLocks noChangeArrowheads="1"/>
          </p:cNvSpPr>
          <p:nvPr/>
        </p:nvSpPr>
        <p:spPr bwMode="auto">
          <a:xfrm>
            <a:off x="4284663" y="5443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-6</a:t>
            </a:r>
          </a:p>
        </p:txBody>
      </p:sp>
      <p:sp>
        <p:nvSpPr>
          <p:cNvPr id="16413" name="Text Box 28"/>
          <p:cNvSpPr txBox="1">
            <a:spLocks noChangeArrowheads="1"/>
          </p:cNvSpPr>
          <p:nvPr/>
        </p:nvSpPr>
        <p:spPr bwMode="auto">
          <a:xfrm>
            <a:off x="4284663" y="5084763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-5</a:t>
            </a:r>
          </a:p>
        </p:txBody>
      </p:sp>
      <p:sp>
        <p:nvSpPr>
          <p:cNvPr id="16414" name="Text Box 29"/>
          <p:cNvSpPr txBox="1">
            <a:spLocks noChangeArrowheads="1"/>
          </p:cNvSpPr>
          <p:nvPr/>
        </p:nvSpPr>
        <p:spPr bwMode="auto">
          <a:xfrm>
            <a:off x="4284663" y="4652963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-4</a:t>
            </a:r>
          </a:p>
        </p:txBody>
      </p:sp>
      <p:sp>
        <p:nvSpPr>
          <p:cNvPr id="16415" name="Text Box 30"/>
          <p:cNvSpPr txBox="1">
            <a:spLocks noChangeArrowheads="1"/>
          </p:cNvSpPr>
          <p:nvPr/>
        </p:nvSpPr>
        <p:spPr bwMode="auto">
          <a:xfrm>
            <a:off x="4284663" y="4292600"/>
            <a:ext cx="374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-3</a:t>
            </a:r>
          </a:p>
        </p:txBody>
      </p:sp>
      <p:sp>
        <p:nvSpPr>
          <p:cNvPr id="16416" name="Text Box 31"/>
          <p:cNvSpPr txBox="1">
            <a:spLocks noChangeArrowheads="1"/>
          </p:cNvSpPr>
          <p:nvPr/>
        </p:nvSpPr>
        <p:spPr bwMode="auto">
          <a:xfrm>
            <a:off x="4284663" y="39322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-2</a:t>
            </a:r>
          </a:p>
        </p:txBody>
      </p:sp>
      <p:sp>
        <p:nvSpPr>
          <p:cNvPr id="16417" name="Text Box 32"/>
          <p:cNvSpPr txBox="1">
            <a:spLocks noChangeArrowheads="1"/>
          </p:cNvSpPr>
          <p:nvPr/>
        </p:nvSpPr>
        <p:spPr bwMode="auto">
          <a:xfrm>
            <a:off x="4284663" y="35004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-1</a:t>
            </a:r>
          </a:p>
        </p:txBody>
      </p:sp>
      <p:sp>
        <p:nvSpPr>
          <p:cNvPr id="16418" name="Text Box 33"/>
          <p:cNvSpPr txBox="1">
            <a:spLocks noChangeArrowheads="1"/>
          </p:cNvSpPr>
          <p:nvPr/>
        </p:nvSpPr>
        <p:spPr bwMode="auto">
          <a:xfrm>
            <a:off x="4284663" y="580548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-7</a:t>
            </a:r>
          </a:p>
        </p:txBody>
      </p:sp>
      <p:sp>
        <p:nvSpPr>
          <p:cNvPr id="16419" name="Text Box 34"/>
          <p:cNvSpPr txBox="1">
            <a:spLocks noChangeArrowheads="1"/>
          </p:cNvSpPr>
          <p:nvPr/>
        </p:nvSpPr>
        <p:spPr bwMode="auto">
          <a:xfrm>
            <a:off x="4356100" y="299720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0</a:t>
            </a:r>
          </a:p>
        </p:txBody>
      </p:sp>
      <p:sp>
        <p:nvSpPr>
          <p:cNvPr id="16420" name="AutoShape 35"/>
          <p:cNvSpPr>
            <a:spLocks noChangeArrowheads="1"/>
          </p:cNvSpPr>
          <p:nvPr/>
        </p:nvSpPr>
        <p:spPr bwMode="auto">
          <a:xfrm flipV="1">
            <a:off x="4572000" y="3213100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21" name="Text Box 36"/>
          <p:cNvSpPr txBox="1">
            <a:spLocks noChangeArrowheads="1"/>
          </p:cNvSpPr>
          <p:nvPr/>
        </p:nvSpPr>
        <p:spPr bwMode="auto">
          <a:xfrm>
            <a:off x="8316913" y="335756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latin typeface="Times New Roman" pitchFamily="18" charset="0"/>
              </a:rPr>
              <a:t>Х</a:t>
            </a:r>
          </a:p>
        </p:txBody>
      </p:sp>
      <p:sp>
        <p:nvSpPr>
          <p:cNvPr id="16422" name="Text Box 37"/>
          <p:cNvSpPr txBox="1">
            <a:spLocks noChangeArrowheads="1"/>
          </p:cNvSpPr>
          <p:nvPr/>
        </p:nvSpPr>
        <p:spPr bwMode="auto">
          <a:xfrm>
            <a:off x="4284663" y="404813"/>
            <a:ext cx="32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latin typeface="Times New Roman" pitchFamily="18" charset="0"/>
              </a:rPr>
              <a:t>Y</a:t>
            </a:r>
            <a:endParaRPr lang="ru-RU" b="1" i="1">
              <a:latin typeface="Times New Roman" pitchFamily="18" charset="0"/>
            </a:endParaRPr>
          </a:p>
        </p:txBody>
      </p:sp>
      <p:sp>
        <p:nvSpPr>
          <p:cNvPr id="16423" name="Text Box 38"/>
          <p:cNvSpPr txBox="1">
            <a:spLocks noChangeArrowheads="1"/>
          </p:cNvSpPr>
          <p:nvPr/>
        </p:nvSpPr>
        <p:spPr bwMode="auto">
          <a:xfrm>
            <a:off x="7956550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imes New Roman" pitchFamily="18" charset="0"/>
              </a:rPr>
              <a:t>9</a:t>
            </a:r>
            <a:endParaRPr lang="ru-RU" b="1">
              <a:latin typeface="Times New Roman" pitchFamily="18" charset="0"/>
            </a:endParaRPr>
          </a:p>
        </p:txBody>
      </p:sp>
      <p:sp>
        <p:nvSpPr>
          <p:cNvPr id="16424" name="Text Box 39"/>
          <p:cNvSpPr txBox="1">
            <a:spLocks noChangeArrowheads="1"/>
          </p:cNvSpPr>
          <p:nvPr/>
        </p:nvSpPr>
        <p:spPr bwMode="auto">
          <a:xfrm>
            <a:off x="4643438" y="404813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imes New Roman" pitchFamily="18" charset="0"/>
              </a:rPr>
              <a:t>7</a:t>
            </a:r>
            <a:endParaRPr lang="ru-RU" b="1">
              <a:latin typeface="Times New Roman" pitchFamily="18" charset="0"/>
            </a:endParaRPr>
          </a:p>
        </p:txBody>
      </p:sp>
      <p:sp>
        <p:nvSpPr>
          <p:cNvPr id="20520" name="AutoShape 40"/>
          <p:cNvSpPr>
            <a:spLocks noChangeArrowheads="1"/>
          </p:cNvSpPr>
          <p:nvPr/>
        </p:nvSpPr>
        <p:spPr bwMode="auto">
          <a:xfrm flipV="1">
            <a:off x="2987675" y="1341438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21" name="AutoShape 41"/>
          <p:cNvSpPr>
            <a:spLocks noChangeArrowheads="1"/>
          </p:cNvSpPr>
          <p:nvPr/>
        </p:nvSpPr>
        <p:spPr bwMode="auto">
          <a:xfrm flipV="1">
            <a:off x="5724525" y="908050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22" name="AutoShape 42"/>
          <p:cNvSpPr>
            <a:spLocks noChangeArrowheads="1"/>
          </p:cNvSpPr>
          <p:nvPr/>
        </p:nvSpPr>
        <p:spPr bwMode="auto">
          <a:xfrm flipV="1">
            <a:off x="1476375" y="4797425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23" name="AutoShape 43"/>
          <p:cNvSpPr>
            <a:spLocks noChangeArrowheads="1"/>
          </p:cNvSpPr>
          <p:nvPr/>
        </p:nvSpPr>
        <p:spPr bwMode="auto">
          <a:xfrm flipV="1">
            <a:off x="8027988" y="4005263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24" name="AutoShape 44"/>
          <p:cNvSpPr>
            <a:spLocks noChangeArrowheads="1"/>
          </p:cNvSpPr>
          <p:nvPr/>
        </p:nvSpPr>
        <p:spPr bwMode="auto">
          <a:xfrm flipV="1">
            <a:off x="2627313" y="3213100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25" name="AutoShape 45"/>
          <p:cNvSpPr>
            <a:spLocks noChangeArrowheads="1"/>
          </p:cNvSpPr>
          <p:nvPr/>
        </p:nvSpPr>
        <p:spPr bwMode="auto">
          <a:xfrm flipV="1">
            <a:off x="4572000" y="5157788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26" name="AutoShape 46"/>
          <p:cNvSpPr>
            <a:spLocks noChangeArrowheads="1"/>
          </p:cNvSpPr>
          <p:nvPr/>
        </p:nvSpPr>
        <p:spPr bwMode="auto">
          <a:xfrm flipV="1">
            <a:off x="6877050" y="3213100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27" name="Text Box 47"/>
          <p:cNvSpPr txBox="1">
            <a:spLocks noChangeArrowheads="1"/>
          </p:cNvSpPr>
          <p:nvPr/>
        </p:nvSpPr>
        <p:spPr bwMode="auto">
          <a:xfrm>
            <a:off x="5580063" y="47625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А</a:t>
            </a:r>
          </a:p>
        </p:txBody>
      </p:sp>
      <p:sp>
        <p:nvSpPr>
          <p:cNvPr id="20528" name="Text Box 48"/>
          <p:cNvSpPr txBox="1">
            <a:spLocks noChangeArrowheads="1"/>
          </p:cNvSpPr>
          <p:nvPr/>
        </p:nvSpPr>
        <p:spPr bwMode="auto">
          <a:xfrm>
            <a:off x="2843213" y="908050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В</a:t>
            </a:r>
          </a:p>
        </p:txBody>
      </p:sp>
      <p:sp>
        <p:nvSpPr>
          <p:cNvPr id="20529" name="Text Box 49"/>
          <p:cNvSpPr txBox="1">
            <a:spLocks noChangeArrowheads="1"/>
          </p:cNvSpPr>
          <p:nvPr/>
        </p:nvSpPr>
        <p:spPr bwMode="auto">
          <a:xfrm>
            <a:off x="1258888" y="4868863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С</a:t>
            </a:r>
          </a:p>
        </p:txBody>
      </p:sp>
      <p:sp>
        <p:nvSpPr>
          <p:cNvPr id="20530" name="Text Box 50"/>
          <p:cNvSpPr txBox="1">
            <a:spLocks noChangeArrowheads="1"/>
          </p:cNvSpPr>
          <p:nvPr/>
        </p:nvSpPr>
        <p:spPr bwMode="auto">
          <a:xfrm>
            <a:off x="7885113" y="40767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D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20531" name="Text Box 51"/>
          <p:cNvSpPr txBox="1">
            <a:spLocks noChangeArrowheads="1"/>
          </p:cNvSpPr>
          <p:nvPr/>
        </p:nvSpPr>
        <p:spPr bwMode="auto">
          <a:xfrm>
            <a:off x="2484438" y="270827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E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20532" name="Text Box 52"/>
          <p:cNvSpPr txBox="1">
            <a:spLocks noChangeArrowheads="1"/>
          </p:cNvSpPr>
          <p:nvPr/>
        </p:nvSpPr>
        <p:spPr bwMode="auto">
          <a:xfrm>
            <a:off x="6732588" y="2708275"/>
            <a:ext cx="4016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F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20533" name="Text Box 53"/>
          <p:cNvSpPr txBox="1">
            <a:spLocks noChangeArrowheads="1"/>
          </p:cNvSpPr>
          <p:nvPr/>
        </p:nvSpPr>
        <p:spPr bwMode="auto">
          <a:xfrm>
            <a:off x="4716463" y="4941888"/>
            <a:ext cx="460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H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20534" name="Line 54"/>
          <p:cNvSpPr>
            <a:spLocks noChangeShapeType="1"/>
          </p:cNvSpPr>
          <p:nvPr/>
        </p:nvSpPr>
        <p:spPr bwMode="auto">
          <a:xfrm>
            <a:off x="5795963" y="1052513"/>
            <a:ext cx="0" cy="2232025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35" name="Line 55"/>
          <p:cNvSpPr>
            <a:spLocks noChangeShapeType="1"/>
          </p:cNvSpPr>
          <p:nvPr/>
        </p:nvSpPr>
        <p:spPr bwMode="auto">
          <a:xfrm flipH="1">
            <a:off x="4643438" y="981075"/>
            <a:ext cx="1081087" cy="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36" name="Text Box 56"/>
          <p:cNvSpPr txBox="1">
            <a:spLocks noChangeArrowheads="1"/>
          </p:cNvSpPr>
          <p:nvPr/>
        </p:nvSpPr>
        <p:spPr bwMode="auto">
          <a:xfrm>
            <a:off x="5940425" y="476250"/>
            <a:ext cx="876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(3</a:t>
            </a:r>
            <a:r>
              <a:rPr lang="ru-RU" sz="2800">
                <a:latin typeface="Times New Roman" pitchFamily="18" charset="0"/>
              </a:rPr>
              <a:t>;6)</a:t>
            </a:r>
          </a:p>
        </p:txBody>
      </p:sp>
      <p:sp>
        <p:nvSpPr>
          <p:cNvPr id="20537" name="Line 57"/>
          <p:cNvSpPr>
            <a:spLocks noChangeShapeType="1"/>
          </p:cNvSpPr>
          <p:nvPr/>
        </p:nvSpPr>
        <p:spPr bwMode="auto">
          <a:xfrm>
            <a:off x="3059113" y="1484313"/>
            <a:ext cx="0" cy="1800225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38" name="Line 58"/>
          <p:cNvSpPr>
            <a:spLocks noChangeShapeType="1"/>
          </p:cNvSpPr>
          <p:nvPr/>
        </p:nvSpPr>
        <p:spPr bwMode="auto">
          <a:xfrm>
            <a:off x="1547813" y="3284538"/>
            <a:ext cx="0" cy="1512887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39" name="Line 59"/>
          <p:cNvSpPr>
            <a:spLocks noChangeShapeType="1"/>
          </p:cNvSpPr>
          <p:nvPr/>
        </p:nvSpPr>
        <p:spPr bwMode="auto">
          <a:xfrm>
            <a:off x="8101013" y="3284538"/>
            <a:ext cx="0" cy="720725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40" name="Line 60"/>
          <p:cNvSpPr>
            <a:spLocks noChangeShapeType="1"/>
          </p:cNvSpPr>
          <p:nvPr/>
        </p:nvSpPr>
        <p:spPr bwMode="auto">
          <a:xfrm flipH="1">
            <a:off x="3132138" y="1412875"/>
            <a:ext cx="1511300" cy="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41" name="Line 61"/>
          <p:cNvSpPr>
            <a:spLocks noChangeShapeType="1"/>
          </p:cNvSpPr>
          <p:nvPr/>
        </p:nvSpPr>
        <p:spPr bwMode="auto">
          <a:xfrm flipH="1">
            <a:off x="1619250" y="4868863"/>
            <a:ext cx="3024188" cy="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42" name="Line 62"/>
          <p:cNvSpPr>
            <a:spLocks noChangeShapeType="1"/>
          </p:cNvSpPr>
          <p:nvPr/>
        </p:nvSpPr>
        <p:spPr bwMode="auto">
          <a:xfrm flipH="1">
            <a:off x="4643438" y="4076700"/>
            <a:ext cx="3386137" cy="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43" name="Text Box 63"/>
          <p:cNvSpPr txBox="1">
            <a:spLocks noChangeArrowheads="1"/>
          </p:cNvSpPr>
          <p:nvPr/>
        </p:nvSpPr>
        <p:spPr bwMode="auto">
          <a:xfrm>
            <a:off x="3203575" y="908050"/>
            <a:ext cx="9953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(</a:t>
            </a:r>
            <a:r>
              <a:rPr lang="ru-RU" sz="2800">
                <a:latin typeface="Times New Roman" pitchFamily="18" charset="0"/>
              </a:rPr>
              <a:t>-4;5)</a:t>
            </a:r>
          </a:p>
        </p:txBody>
      </p:sp>
      <p:sp>
        <p:nvSpPr>
          <p:cNvPr id="20544" name="Text Box 64"/>
          <p:cNvSpPr txBox="1">
            <a:spLocks noChangeArrowheads="1"/>
          </p:cNvSpPr>
          <p:nvPr/>
        </p:nvSpPr>
        <p:spPr bwMode="auto">
          <a:xfrm>
            <a:off x="1619250" y="4868863"/>
            <a:ext cx="11144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(</a:t>
            </a:r>
            <a:r>
              <a:rPr lang="ru-RU" sz="2800">
                <a:latin typeface="Times New Roman" pitchFamily="18" charset="0"/>
              </a:rPr>
              <a:t>-8;-4)</a:t>
            </a:r>
          </a:p>
        </p:txBody>
      </p:sp>
      <p:sp>
        <p:nvSpPr>
          <p:cNvPr id="20545" name="Text Box 65"/>
          <p:cNvSpPr txBox="1">
            <a:spLocks noChangeArrowheads="1"/>
          </p:cNvSpPr>
          <p:nvPr/>
        </p:nvSpPr>
        <p:spPr bwMode="auto">
          <a:xfrm>
            <a:off x="7019925" y="4076700"/>
            <a:ext cx="9953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(</a:t>
            </a:r>
            <a:r>
              <a:rPr lang="ru-RU" sz="2800">
                <a:latin typeface="Times New Roman" pitchFamily="18" charset="0"/>
              </a:rPr>
              <a:t>9;-2)</a:t>
            </a:r>
          </a:p>
        </p:txBody>
      </p:sp>
      <p:sp>
        <p:nvSpPr>
          <p:cNvPr id="20546" name="Text Box 66"/>
          <p:cNvSpPr txBox="1">
            <a:spLocks noChangeArrowheads="1"/>
          </p:cNvSpPr>
          <p:nvPr/>
        </p:nvSpPr>
        <p:spPr bwMode="auto">
          <a:xfrm>
            <a:off x="1692275" y="2708275"/>
            <a:ext cx="9953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(</a:t>
            </a:r>
            <a:r>
              <a:rPr lang="ru-RU" sz="2800">
                <a:latin typeface="Times New Roman" pitchFamily="18" charset="0"/>
              </a:rPr>
              <a:t>-5;0)</a:t>
            </a:r>
          </a:p>
        </p:txBody>
      </p:sp>
      <p:sp>
        <p:nvSpPr>
          <p:cNvPr id="20547" name="Text Box 67"/>
          <p:cNvSpPr txBox="1">
            <a:spLocks noChangeArrowheads="1"/>
          </p:cNvSpPr>
          <p:nvPr/>
        </p:nvSpPr>
        <p:spPr bwMode="auto">
          <a:xfrm>
            <a:off x="7092950" y="2708275"/>
            <a:ext cx="876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(</a:t>
            </a:r>
            <a:r>
              <a:rPr lang="ru-RU" sz="2800">
                <a:latin typeface="Times New Roman" pitchFamily="18" charset="0"/>
              </a:rPr>
              <a:t>6;0)</a:t>
            </a:r>
          </a:p>
        </p:txBody>
      </p:sp>
      <p:sp>
        <p:nvSpPr>
          <p:cNvPr id="20548" name="Text Box 68"/>
          <p:cNvSpPr txBox="1">
            <a:spLocks noChangeArrowheads="1"/>
          </p:cNvSpPr>
          <p:nvPr/>
        </p:nvSpPr>
        <p:spPr bwMode="auto">
          <a:xfrm>
            <a:off x="5076825" y="4941888"/>
            <a:ext cx="9953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(</a:t>
            </a:r>
            <a:r>
              <a:rPr lang="ru-RU" sz="2800">
                <a:latin typeface="Times New Roman" pitchFamily="18" charset="0"/>
              </a:rPr>
              <a:t>0;-5)</a:t>
            </a:r>
          </a:p>
        </p:txBody>
      </p:sp>
      <p:sp>
        <p:nvSpPr>
          <p:cNvPr id="20549" name="Rectangle 69"/>
          <p:cNvSpPr>
            <a:spLocks noChangeArrowheads="1"/>
          </p:cNvSpPr>
          <p:nvPr/>
        </p:nvSpPr>
        <p:spPr bwMode="auto">
          <a:xfrm>
            <a:off x="250825" y="6269038"/>
            <a:ext cx="88392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4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  <a:t>Каждая точка такой плоскости имеет     </a:t>
            </a:r>
            <a:r>
              <a:rPr lang="ru-RU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  <a:t>две координаты</a:t>
            </a:r>
            <a:r>
              <a:rPr lang="ru-RU" sz="24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0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20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20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20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0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20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20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0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0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1000"/>
                                        <p:tgtEl>
                                          <p:spTgt spid="20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1000"/>
                                        <p:tgtEl>
                                          <p:spTgt spid="20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0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0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0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0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0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0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0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0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05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05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0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20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0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0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0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0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05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205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0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0" grpId="0" animBg="1"/>
      <p:bldP spid="20521" grpId="0" animBg="1"/>
      <p:bldP spid="20522" grpId="0" animBg="1"/>
      <p:bldP spid="20523" grpId="0" animBg="1"/>
      <p:bldP spid="20524" grpId="0" animBg="1"/>
      <p:bldP spid="20525" grpId="0" animBg="1"/>
      <p:bldP spid="20526" grpId="0" animBg="1"/>
      <p:bldP spid="20527" grpId="0"/>
      <p:bldP spid="20528" grpId="0"/>
      <p:bldP spid="20529" grpId="0"/>
      <p:bldP spid="20530" grpId="0"/>
      <p:bldP spid="20531" grpId="0"/>
      <p:bldP spid="20532" grpId="0"/>
      <p:bldP spid="20533" grpId="0"/>
      <p:bldP spid="20534" grpId="0" animBg="1"/>
      <p:bldP spid="20535" grpId="0" animBg="1"/>
      <p:bldP spid="20536" grpId="0"/>
      <p:bldP spid="20537" grpId="0" animBg="1"/>
      <p:bldP spid="20538" grpId="0" animBg="1"/>
      <p:bldP spid="20539" grpId="0" animBg="1"/>
      <p:bldP spid="20540" grpId="0" animBg="1"/>
      <p:bldP spid="20541" grpId="0" animBg="1"/>
      <p:bldP spid="20542" grpId="0" animBg="1"/>
      <p:bldP spid="20543" grpId="0"/>
      <p:bldP spid="20544" grpId="0"/>
      <p:bldP spid="20545" grpId="0"/>
      <p:bldP spid="20546" grpId="0"/>
      <p:bldP spid="20547" grpId="0"/>
      <p:bldP spid="20548" grpId="0"/>
      <p:bldP spid="205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8671236-3476-48E1-9051-8D9B512BFA89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5183188" y="285750"/>
            <a:ext cx="3960812" cy="20891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/>
              <a:t>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/>
              <a:t>   Как определить положение каждой точки, из которых состоит фигура? 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549275"/>
            <a:ext cx="4549775" cy="568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 descr="Без имени-1"/>
          <p:cNvPicPr>
            <a:picLocks noChangeAspect="1" noChangeArrowheads="1"/>
          </p:cNvPicPr>
          <p:nvPr/>
        </p:nvPicPr>
        <p:blipFill>
          <a:blip r:embed="rId3"/>
          <a:srcRect b="5553"/>
          <a:stretch>
            <a:fillRect/>
          </a:stretch>
        </p:blipFill>
        <p:spPr bwMode="auto">
          <a:xfrm>
            <a:off x="5724525" y="2276475"/>
            <a:ext cx="2886075" cy="407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4250" y="6308725"/>
            <a:ext cx="539750" cy="54927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Oval 2"/>
          <p:cNvSpPr>
            <a:spLocks noChangeArrowheads="1"/>
          </p:cNvSpPr>
          <p:nvPr/>
        </p:nvSpPr>
        <p:spPr bwMode="auto">
          <a:xfrm>
            <a:off x="7261225" y="3251200"/>
            <a:ext cx="334963" cy="350838"/>
          </a:xfrm>
          <a:prstGeom prst="ellipse">
            <a:avLst/>
          </a:prstGeom>
          <a:solidFill>
            <a:srgbClr val="3333CC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895725" y="-134938"/>
            <a:ext cx="542925" cy="1006476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 b="1">
                <a:latin typeface="Times New Roman" pitchFamily="18" charset="0"/>
              </a:rPr>
              <a:t>y</a:t>
            </a:r>
            <a:endParaRPr lang="ru-RU" sz="6000" b="1">
              <a:latin typeface="Times New Roman" pitchFamily="18" charset="0"/>
            </a:endParaRPr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>
            <a:off x="296863" y="3429000"/>
            <a:ext cx="8470900" cy="158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 flipH="1" flipV="1">
            <a:off x="4572000" y="368300"/>
            <a:ext cx="15875" cy="6489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8334375" y="2481263"/>
            <a:ext cx="809625" cy="10064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 b="1">
                <a:latin typeface="Times New Roman" pitchFamily="18" charset="0"/>
              </a:rPr>
              <a:t>x</a:t>
            </a:r>
            <a:endParaRPr lang="ru-RU" sz="6000" b="1">
              <a:latin typeface="Times New Roman" pitchFamily="18" charset="0"/>
            </a:endParaRPr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5157788" y="3429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4945063" y="3279775"/>
            <a:ext cx="0" cy="17938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244475" y="2697163"/>
            <a:ext cx="8686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>
            <a:off x="196850" y="1981200"/>
            <a:ext cx="86407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3" name="Line 11"/>
          <p:cNvSpPr>
            <a:spLocks noChangeShapeType="1"/>
          </p:cNvSpPr>
          <p:nvPr/>
        </p:nvSpPr>
        <p:spPr bwMode="auto">
          <a:xfrm>
            <a:off x="228600" y="1249363"/>
            <a:ext cx="87026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>
            <a:off x="244475" y="533400"/>
            <a:ext cx="86709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>
            <a:off x="228600" y="4130675"/>
            <a:ext cx="86407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>
            <a:off x="0" y="4860925"/>
            <a:ext cx="88995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>
            <a:off x="228600" y="5578475"/>
            <a:ext cx="8626475" cy="1428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8" name="Line 16"/>
          <p:cNvSpPr>
            <a:spLocks noChangeShapeType="1"/>
          </p:cNvSpPr>
          <p:nvPr/>
        </p:nvSpPr>
        <p:spPr bwMode="auto">
          <a:xfrm>
            <a:off x="228600" y="6294438"/>
            <a:ext cx="8518525" cy="142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9" name="Line 17"/>
          <p:cNvSpPr>
            <a:spLocks noChangeShapeType="1"/>
          </p:cNvSpPr>
          <p:nvPr/>
        </p:nvSpPr>
        <p:spPr bwMode="auto">
          <a:xfrm>
            <a:off x="5273675" y="198438"/>
            <a:ext cx="0" cy="646112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50" name="Line 18"/>
          <p:cNvSpPr>
            <a:spLocks noChangeShapeType="1"/>
          </p:cNvSpPr>
          <p:nvPr/>
        </p:nvSpPr>
        <p:spPr bwMode="auto">
          <a:xfrm>
            <a:off x="5989638" y="212725"/>
            <a:ext cx="0" cy="64008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51" name="Line 19"/>
          <p:cNvSpPr>
            <a:spLocks noChangeShapeType="1"/>
          </p:cNvSpPr>
          <p:nvPr/>
        </p:nvSpPr>
        <p:spPr bwMode="auto">
          <a:xfrm>
            <a:off x="6705600" y="198438"/>
            <a:ext cx="30163" cy="64309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52" name="Line 20"/>
          <p:cNvSpPr>
            <a:spLocks noChangeShapeType="1"/>
          </p:cNvSpPr>
          <p:nvPr/>
        </p:nvSpPr>
        <p:spPr bwMode="auto">
          <a:xfrm>
            <a:off x="7437438" y="212725"/>
            <a:ext cx="0" cy="64468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53" name="Line 21"/>
          <p:cNvSpPr>
            <a:spLocks noChangeShapeType="1"/>
          </p:cNvSpPr>
          <p:nvPr/>
        </p:nvSpPr>
        <p:spPr bwMode="auto">
          <a:xfrm>
            <a:off x="8137525" y="212725"/>
            <a:ext cx="15875" cy="643255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54" name="Line 22"/>
          <p:cNvSpPr>
            <a:spLocks noChangeShapeType="1"/>
          </p:cNvSpPr>
          <p:nvPr/>
        </p:nvSpPr>
        <p:spPr bwMode="auto">
          <a:xfrm>
            <a:off x="8793163" y="212725"/>
            <a:ext cx="30162" cy="643255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55" name="Line 23"/>
          <p:cNvSpPr>
            <a:spLocks noChangeShapeType="1"/>
          </p:cNvSpPr>
          <p:nvPr/>
        </p:nvSpPr>
        <p:spPr bwMode="auto">
          <a:xfrm>
            <a:off x="3840163" y="0"/>
            <a:ext cx="0" cy="66452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56" name="Line 24"/>
          <p:cNvSpPr>
            <a:spLocks noChangeShapeType="1"/>
          </p:cNvSpPr>
          <p:nvPr/>
        </p:nvSpPr>
        <p:spPr bwMode="auto">
          <a:xfrm>
            <a:off x="3108325" y="182563"/>
            <a:ext cx="15875" cy="644683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57" name="Line 25"/>
          <p:cNvSpPr>
            <a:spLocks noChangeShapeType="1"/>
          </p:cNvSpPr>
          <p:nvPr/>
        </p:nvSpPr>
        <p:spPr bwMode="auto">
          <a:xfrm>
            <a:off x="2392363" y="0"/>
            <a:ext cx="0" cy="6675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58" name="Line 26"/>
          <p:cNvSpPr>
            <a:spLocks noChangeShapeType="1"/>
          </p:cNvSpPr>
          <p:nvPr/>
        </p:nvSpPr>
        <p:spPr bwMode="auto">
          <a:xfrm flipH="1">
            <a:off x="1646238" y="182563"/>
            <a:ext cx="14287" cy="64309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59" name="Line 27"/>
          <p:cNvSpPr>
            <a:spLocks noChangeShapeType="1"/>
          </p:cNvSpPr>
          <p:nvPr/>
        </p:nvSpPr>
        <p:spPr bwMode="auto">
          <a:xfrm>
            <a:off x="944563" y="0"/>
            <a:ext cx="15875" cy="66452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60" name="Line 28"/>
          <p:cNvSpPr>
            <a:spLocks noChangeShapeType="1"/>
          </p:cNvSpPr>
          <p:nvPr/>
        </p:nvSpPr>
        <p:spPr bwMode="auto">
          <a:xfrm>
            <a:off x="242888" y="0"/>
            <a:ext cx="1587" cy="6659563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61" name="Text Box 29"/>
          <p:cNvSpPr txBox="1">
            <a:spLocks noChangeArrowheads="1"/>
          </p:cNvSpPr>
          <p:nvPr/>
        </p:nvSpPr>
        <p:spPr bwMode="auto">
          <a:xfrm>
            <a:off x="-257175" y="3355975"/>
            <a:ext cx="9613900" cy="914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latin typeface="Times New Roman" pitchFamily="18" charset="0"/>
              </a:rPr>
              <a:t>    -5</a:t>
            </a:r>
            <a:r>
              <a:rPr lang="ru-RU" sz="3200" b="1">
                <a:latin typeface="Times New Roman" pitchFamily="18" charset="0"/>
              </a:rPr>
              <a:t>  </a:t>
            </a:r>
            <a:r>
              <a:rPr lang="ru-RU" sz="5400" b="1">
                <a:latin typeface="Times New Roman" pitchFamily="18" charset="0"/>
              </a:rPr>
              <a:t>-4 -3 -2 -1      1  2  3  4  5  6</a:t>
            </a:r>
            <a:r>
              <a:rPr lang="ru-RU" sz="3200">
                <a:latin typeface="Times New Roman" pitchFamily="18" charset="0"/>
              </a:rPr>
              <a:t>   </a:t>
            </a:r>
          </a:p>
        </p:txBody>
      </p:sp>
      <p:sp>
        <p:nvSpPr>
          <p:cNvPr id="18462" name="Text Box 30"/>
          <p:cNvSpPr txBox="1">
            <a:spLocks noChangeArrowheads="1"/>
          </p:cNvSpPr>
          <p:nvPr/>
        </p:nvSpPr>
        <p:spPr bwMode="auto">
          <a:xfrm>
            <a:off x="4560888" y="0"/>
            <a:ext cx="696912" cy="92360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4</a:t>
            </a:r>
          </a:p>
          <a:p>
            <a:r>
              <a:rPr lang="ru-RU" sz="4800" b="1">
                <a:latin typeface="Times New Roman" pitchFamily="18" charset="0"/>
              </a:rPr>
              <a:t>3</a:t>
            </a:r>
          </a:p>
          <a:p>
            <a:r>
              <a:rPr lang="ru-RU" sz="4800" b="1">
                <a:latin typeface="Times New Roman" pitchFamily="18" charset="0"/>
              </a:rPr>
              <a:t>2</a:t>
            </a:r>
          </a:p>
          <a:p>
            <a:r>
              <a:rPr lang="ru-RU" sz="4800" b="1">
                <a:latin typeface="Times New Roman" pitchFamily="18" charset="0"/>
              </a:rPr>
              <a:t>1</a:t>
            </a:r>
          </a:p>
          <a:p>
            <a:endParaRPr lang="ru-RU" sz="5400" b="1">
              <a:latin typeface="Times New Roman" pitchFamily="18" charset="0"/>
            </a:endParaRPr>
          </a:p>
          <a:p>
            <a:r>
              <a:rPr lang="ru-RU" sz="4800" b="1">
                <a:latin typeface="Times New Roman" pitchFamily="18" charset="0"/>
              </a:rPr>
              <a:t>-1</a:t>
            </a:r>
          </a:p>
          <a:p>
            <a:r>
              <a:rPr lang="ru-RU" sz="4800" b="1">
                <a:latin typeface="Times New Roman" pitchFamily="18" charset="0"/>
              </a:rPr>
              <a:t>-2</a:t>
            </a:r>
          </a:p>
          <a:p>
            <a:r>
              <a:rPr lang="ru-RU" sz="4800" b="1">
                <a:latin typeface="Times New Roman" pitchFamily="18" charset="0"/>
              </a:rPr>
              <a:t>-3</a:t>
            </a:r>
          </a:p>
          <a:p>
            <a:r>
              <a:rPr lang="ru-RU" sz="4800" b="1">
                <a:latin typeface="Times New Roman" pitchFamily="18" charset="0"/>
              </a:rPr>
              <a:t>-4</a:t>
            </a:r>
          </a:p>
          <a:p>
            <a:endParaRPr lang="ru-RU" sz="5400" b="1">
              <a:latin typeface="Times New Roman" pitchFamily="18" charset="0"/>
            </a:endParaRPr>
          </a:p>
          <a:p>
            <a:endParaRPr lang="ru-RU" sz="5400" b="1">
              <a:latin typeface="Times New Roman" pitchFamily="18" charset="0"/>
            </a:endParaRPr>
          </a:p>
          <a:p>
            <a:endParaRPr lang="ru-RU" sz="5400" b="1">
              <a:latin typeface="Times New Roman" pitchFamily="18" charset="0"/>
            </a:endParaRPr>
          </a:p>
        </p:txBody>
      </p:sp>
      <p:sp>
        <p:nvSpPr>
          <p:cNvPr id="18463" name="Line 31"/>
          <p:cNvSpPr>
            <a:spLocks noChangeShapeType="1"/>
          </p:cNvSpPr>
          <p:nvPr/>
        </p:nvSpPr>
        <p:spPr bwMode="auto">
          <a:xfrm>
            <a:off x="4465638" y="1235075"/>
            <a:ext cx="2428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64" name="Line 32"/>
          <p:cNvSpPr>
            <a:spLocks noChangeShapeType="1"/>
          </p:cNvSpPr>
          <p:nvPr/>
        </p:nvSpPr>
        <p:spPr bwMode="auto">
          <a:xfrm>
            <a:off x="4572000" y="3429000"/>
            <a:ext cx="1782763" cy="15875"/>
          </a:xfrm>
          <a:prstGeom prst="line">
            <a:avLst/>
          </a:prstGeom>
          <a:noFill/>
          <a:ln w="9525">
            <a:solidFill>
              <a:srgbClr val="FF006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81" name="Line 33"/>
          <p:cNvSpPr>
            <a:spLocks noChangeShapeType="1"/>
          </p:cNvSpPr>
          <p:nvPr/>
        </p:nvSpPr>
        <p:spPr bwMode="auto">
          <a:xfrm>
            <a:off x="4541838" y="3429000"/>
            <a:ext cx="2887662" cy="15875"/>
          </a:xfrm>
          <a:prstGeom prst="line">
            <a:avLst/>
          </a:prstGeom>
          <a:noFill/>
          <a:ln w="76200">
            <a:solidFill>
              <a:srgbClr val="FF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82" name="Text Box 34"/>
          <p:cNvSpPr txBox="1">
            <a:spLocks noChangeArrowheads="1"/>
          </p:cNvSpPr>
          <p:nvPr/>
        </p:nvSpPr>
        <p:spPr bwMode="auto">
          <a:xfrm>
            <a:off x="5414963" y="0"/>
            <a:ext cx="3503612" cy="15557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600" b="1">
                <a:solidFill>
                  <a:srgbClr val="0000FF"/>
                </a:solidFill>
                <a:latin typeface="Times New Roman" pitchFamily="18" charset="0"/>
              </a:rPr>
              <a:t>А(4;0)</a:t>
            </a:r>
          </a:p>
        </p:txBody>
      </p:sp>
      <p:sp>
        <p:nvSpPr>
          <p:cNvPr id="27683" name="Line 35"/>
          <p:cNvSpPr>
            <a:spLocks noChangeShapeType="1"/>
          </p:cNvSpPr>
          <p:nvPr/>
        </p:nvSpPr>
        <p:spPr bwMode="auto">
          <a:xfrm flipH="1">
            <a:off x="3055938" y="3413125"/>
            <a:ext cx="1455737" cy="33338"/>
          </a:xfrm>
          <a:prstGeom prst="line">
            <a:avLst/>
          </a:prstGeom>
          <a:noFill/>
          <a:ln w="76200">
            <a:solidFill>
              <a:srgbClr val="FF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84" name="Oval 36"/>
          <p:cNvSpPr>
            <a:spLocks noChangeArrowheads="1"/>
          </p:cNvSpPr>
          <p:nvPr/>
        </p:nvSpPr>
        <p:spPr bwMode="auto">
          <a:xfrm>
            <a:off x="2982913" y="3241675"/>
            <a:ext cx="304800" cy="288925"/>
          </a:xfrm>
          <a:prstGeom prst="ellipse">
            <a:avLst/>
          </a:prstGeom>
          <a:solidFill>
            <a:srgbClr val="800080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85" name="Text Box 37"/>
          <p:cNvSpPr txBox="1">
            <a:spLocks noChangeArrowheads="1"/>
          </p:cNvSpPr>
          <p:nvPr/>
        </p:nvSpPr>
        <p:spPr bwMode="auto">
          <a:xfrm>
            <a:off x="192088" y="0"/>
            <a:ext cx="3841750" cy="15557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600" b="1">
                <a:solidFill>
                  <a:srgbClr val="990099"/>
                </a:solidFill>
                <a:latin typeface="Times New Roman" pitchFamily="18" charset="0"/>
              </a:rPr>
              <a:t>В(-2;0)</a:t>
            </a:r>
          </a:p>
        </p:txBody>
      </p:sp>
      <p:sp>
        <p:nvSpPr>
          <p:cNvPr id="18470" name="Oval 38"/>
          <p:cNvSpPr>
            <a:spLocks noChangeArrowheads="1"/>
          </p:cNvSpPr>
          <p:nvPr/>
        </p:nvSpPr>
        <p:spPr bwMode="auto">
          <a:xfrm>
            <a:off x="4464050" y="3308350"/>
            <a:ext cx="223838" cy="223838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87" name="Oval 39"/>
          <p:cNvSpPr>
            <a:spLocks noChangeArrowheads="1"/>
          </p:cNvSpPr>
          <p:nvPr/>
        </p:nvSpPr>
        <p:spPr bwMode="auto">
          <a:xfrm>
            <a:off x="1476375" y="3279775"/>
            <a:ext cx="319088" cy="336550"/>
          </a:xfrm>
          <a:prstGeom prst="ellipse">
            <a:avLst/>
          </a:prstGeom>
          <a:gradFill rotWithShape="1">
            <a:gsLst>
              <a:gs pos="0">
                <a:srgbClr val="760000"/>
              </a:gs>
              <a:gs pos="50000">
                <a:srgbClr val="FF0000"/>
              </a:gs>
              <a:gs pos="100000">
                <a:srgbClr val="760000"/>
              </a:gs>
            </a:gsLst>
            <a:lin ang="2700000" scaled="1"/>
          </a:gra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88" name="Oval 40"/>
          <p:cNvSpPr>
            <a:spLocks noChangeArrowheads="1"/>
          </p:cNvSpPr>
          <p:nvPr/>
        </p:nvSpPr>
        <p:spPr bwMode="auto">
          <a:xfrm>
            <a:off x="8616950" y="3316288"/>
            <a:ext cx="304800" cy="304800"/>
          </a:xfrm>
          <a:prstGeom prst="ellipse">
            <a:avLst/>
          </a:prstGeom>
          <a:solidFill>
            <a:srgbClr val="800080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89" name="Text Box 41"/>
          <p:cNvSpPr txBox="1">
            <a:spLocks noChangeArrowheads="1"/>
          </p:cNvSpPr>
          <p:nvPr/>
        </p:nvSpPr>
        <p:spPr bwMode="auto">
          <a:xfrm>
            <a:off x="4964113" y="5302250"/>
            <a:ext cx="3773487" cy="15557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 b="1">
                <a:solidFill>
                  <a:srgbClr val="9933FF"/>
                </a:solidFill>
                <a:latin typeface="Times New Roman" pitchFamily="18" charset="0"/>
              </a:rPr>
              <a:t>M</a:t>
            </a:r>
            <a:r>
              <a:rPr lang="ru-RU" sz="9600" b="1">
                <a:solidFill>
                  <a:srgbClr val="9933FF"/>
                </a:solidFill>
                <a:latin typeface="Times New Roman" pitchFamily="18" charset="0"/>
              </a:rPr>
              <a:t>(6;0)</a:t>
            </a:r>
          </a:p>
        </p:txBody>
      </p:sp>
      <p:sp>
        <p:nvSpPr>
          <p:cNvPr id="27690" name="Text Box 42"/>
          <p:cNvSpPr txBox="1">
            <a:spLocks noChangeArrowheads="1"/>
          </p:cNvSpPr>
          <p:nvPr/>
        </p:nvSpPr>
        <p:spPr bwMode="auto">
          <a:xfrm>
            <a:off x="0" y="5302250"/>
            <a:ext cx="3773488" cy="15557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 b="1">
                <a:solidFill>
                  <a:srgbClr val="D60093"/>
                </a:solidFill>
                <a:latin typeface="Times New Roman" pitchFamily="18" charset="0"/>
              </a:rPr>
              <a:t>F</a:t>
            </a:r>
            <a:r>
              <a:rPr lang="ru-RU" sz="9600" b="1">
                <a:solidFill>
                  <a:srgbClr val="D60093"/>
                </a:solidFill>
                <a:latin typeface="Times New Roman" pitchFamily="18" charset="0"/>
              </a:rPr>
              <a:t>(-4;0)</a:t>
            </a:r>
          </a:p>
        </p:txBody>
      </p:sp>
      <p:sp>
        <p:nvSpPr>
          <p:cNvPr id="27691" name="Line 43"/>
          <p:cNvSpPr>
            <a:spLocks noChangeShapeType="1"/>
          </p:cNvSpPr>
          <p:nvPr/>
        </p:nvSpPr>
        <p:spPr bwMode="auto">
          <a:xfrm flipH="1">
            <a:off x="1620838" y="3400425"/>
            <a:ext cx="2951162" cy="15875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92" name="Line 44"/>
          <p:cNvSpPr>
            <a:spLocks noChangeShapeType="1"/>
          </p:cNvSpPr>
          <p:nvPr/>
        </p:nvSpPr>
        <p:spPr bwMode="auto">
          <a:xfrm>
            <a:off x="4619625" y="3400425"/>
            <a:ext cx="4156075" cy="49213"/>
          </a:xfrm>
          <a:prstGeom prst="line">
            <a:avLst/>
          </a:prstGeom>
          <a:noFill/>
          <a:ln w="76200">
            <a:solidFill>
              <a:srgbClr val="0099FF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27693" name="Picture 45" descr="9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58800" y="2133600"/>
            <a:ext cx="85852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7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276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7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7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276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27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276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7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276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2" dur="1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3" dur="1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4" dur="1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5" dur="1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2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3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000"/>
                            </p:stCondLst>
                            <p:childTnLst>
                              <p:par>
                                <p:cTn id="1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nimBg="1"/>
      <p:bldP spid="27652" grpId="0" animBg="1"/>
      <p:bldP spid="27681" grpId="0" animBg="1"/>
      <p:bldP spid="27681" grpId="1" animBg="1"/>
      <p:bldP spid="27682" grpId="0"/>
      <p:bldP spid="27683" grpId="0" animBg="1"/>
      <p:bldP spid="27683" grpId="1" animBg="1"/>
      <p:bldP spid="27684" grpId="0" animBg="1"/>
      <p:bldP spid="27685" grpId="0"/>
      <p:bldP spid="27687" grpId="0" animBg="1"/>
      <p:bldP spid="27688" grpId="0" animBg="1"/>
      <p:bldP spid="27689" grpId="0"/>
      <p:bldP spid="27690" grpId="0" build="allAtOnce"/>
      <p:bldP spid="27691" grpId="0" animBg="1"/>
      <p:bldP spid="27691" grpId="1" animBg="1"/>
      <p:bldP spid="27692" grpId="0" animBg="1"/>
      <p:bldP spid="27692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895725" y="-134938"/>
            <a:ext cx="542925" cy="1006476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 b="1">
                <a:latin typeface="Times New Roman" pitchFamily="18" charset="0"/>
              </a:rPr>
              <a:t>y</a:t>
            </a:r>
            <a:endParaRPr lang="ru-RU" sz="6000" b="1">
              <a:latin typeface="Times New Roman" pitchFamily="18" charset="0"/>
            </a:endParaRPr>
          </a:p>
        </p:txBody>
      </p:sp>
      <p:sp>
        <p:nvSpPr>
          <p:cNvPr id="19459" name="Line 3"/>
          <p:cNvSpPr>
            <a:spLocks noChangeShapeType="1"/>
          </p:cNvSpPr>
          <p:nvPr/>
        </p:nvSpPr>
        <p:spPr bwMode="auto">
          <a:xfrm>
            <a:off x="296863" y="3429000"/>
            <a:ext cx="8470900" cy="158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 flipV="1">
            <a:off x="4587875" y="304800"/>
            <a:ext cx="0" cy="6553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8334375" y="2481263"/>
            <a:ext cx="809625" cy="10064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 b="1">
                <a:latin typeface="Times New Roman" pitchFamily="18" charset="0"/>
              </a:rPr>
              <a:t>x</a:t>
            </a:r>
            <a:endParaRPr lang="ru-RU" sz="6000" b="1">
              <a:latin typeface="Times New Roman" pitchFamily="18" charset="0"/>
            </a:endParaRPr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5157788" y="3429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4945063" y="3279775"/>
            <a:ext cx="0" cy="17938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244475" y="2697163"/>
            <a:ext cx="8686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228600" y="1981200"/>
            <a:ext cx="86407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228600" y="1249363"/>
            <a:ext cx="87026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>
            <a:off x="244475" y="533400"/>
            <a:ext cx="86709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8" name="Line 12"/>
          <p:cNvSpPr>
            <a:spLocks noChangeShapeType="1"/>
          </p:cNvSpPr>
          <p:nvPr/>
        </p:nvSpPr>
        <p:spPr bwMode="auto">
          <a:xfrm>
            <a:off x="228600" y="4130675"/>
            <a:ext cx="86407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9" name="Line 13"/>
          <p:cNvSpPr>
            <a:spLocks noChangeShapeType="1"/>
          </p:cNvSpPr>
          <p:nvPr/>
        </p:nvSpPr>
        <p:spPr bwMode="auto">
          <a:xfrm>
            <a:off x="0" y="4860925"/>
            <a:ext cx="88995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0" name="Line 14"/>
          <p:cNvSpPr>
            <a:spLocks noChangeShapeType="1"/>
          </p:cNvSpPr>
          <p:nvPr/>
        </p:nvSpPr>
        <p:spPr bwMode="auto">
          <a:xfrm>
            <a:off x="228600" y="5578475"/>
            <a:ext cx="8626475" cy="1428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1" name="Line 15"/>
          <p:cNvSpPr>
            <a:spLocks noChangeShapeType="1"/>
          </p:cNvSpPr>
          <p:nvPr/>
        </p:nvSpPr>
        <p:spPr bwMode="auto">
          <a:xfrm>
            <a:off x="228600" y="6294438"/>
            <a:ext cx="8518525" cy="142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2" name="Line 16"/>
          <p:cNvSpPr>
            <a:spLocks noChangeShapeType="1"/>
          </p:cNvSpPr>
          <p:nvPr/>
        </p:nvSpPr>
        <p:spPr bwMode="auto">
          <a:xfrm>
            <a:off x="5273675" y="198438"/>
            <a:ext cx="0" cy="646112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>
            <a:off x="5989638" y="212725"/>
            <a:ext cx="0" cy="64008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4" name="Line 18"/>
          <p:cNvSpPr>
            <a:spLocks noChangeShapeType="1"/>
          </p:cNvSpPr>
          <p:nvPr/>
        </p:nvSpPr>
        <p:spPr bwMode="auto">
          <a:xfrm>
            <a:off x="6705600" y="198438"/>
            <a:ext cx="30163" cy="64309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5" name="Line 19"/>
          <p:cNvSpPr>
            <a:spLocks noChangeShapeType="1"/>
          </p:cNvSpPr>
          <p:nvPr/>
        </p:nvSpPr>
        <p:spPr bwMode="auto">
          <a:xfrm>
            <a:off x="7437438" y="212725"/>
            <a:ext cx="0" cy="64468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6" name="Line 20"/>
          <p:cNvSpPr>
            <a:spLocks noChangeShapeType="1"/>
          </p:cNvSpPr>
          <p:nvPr/>
        </p:nvSpPr>
        <p:spPr bwMode="auto">
          <a:xfrm>
            <a:off x="8137525" y="212725"/>
            <a:ext cx="15875" cy="643255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7" name="Line 21"/>
          <p:cNvSpPr>
            <a:spLocks noChangeShapeType="1"/>
          </p:cNvSpPr>
          <p:nvPr/>
        </p:nvSpPr>
        <p:spPr bwMode="auto">
          <a:xfrm>
            <a:off x="8793163" y="212725"/>
            <a:ext cx="30162" cy="643255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8" name="Line 22"/>
          <p:cNvSpPr>
            <a:spLocks noChangeShapeType="1"/>
          </p:cNvSpPr>
          <p:nvPr/>
        </p:nvSpPr>
        <p:spPr bwMode="auto">
          <a:xfrm>
            <a:off x="3840163" y="0"/>
            <a:ext cx="0" cy="66452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9" name="Line 23"/>
          <p:cNvSpPr>
            <a:spLocks noChangeShapeType="1"/>
          </p:cNvSpPr>
          <p:nvPr/>
        </p:nvSpPr>
        <p:spPr bwMode="auto">
          <a:xfrm>
            <a:off x="3108325" y="182563"/>
            <a:ext cx="15875" cy="644683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80" name="Line 24"/>
          <p:cNvSpPr>
            <a:spLocks noChangeShapeType="1"/>
          </p:cNvSpPr>
          <p:nvPr/>
        </p:nvSpPr>
        <p:spPr bwMode="auto">
          <a:xfrm>
            <a:off x="2392363" y="0"/>
            <a:ext cx="0" cy="6675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81" name="Line 25"/>
          <p:cNvSpPr>
            <a:spLocks noChangeShapeType="1"/>
          </p:cNvSpPr>
          <p:nvPr/>
        </p:nvSpPr>
        <p:spPr bwMode="auto">
          <a:xfrm flipH="1">
            <a:off x="1646238" y="182563"/>
            <a:ext cx="14287" cy="64309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82" name="Line 26"/>
          <p:cNvSpPr>
            <a:spLocks noChangeShapeType="1"/>
          </p:cNvSpPr>
          <p:nvPr/>
        </p:nvSpPr>
        <p:spPr bwMode="auto">
          <a:xfrm>
            <a:off x="944563" y="0"/>
            <a:ext cx="15875" cy="66452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83" name="Line 27"/>
          <p:cNvSpPr>
            <a:spLocks noChangeShapeType="1"/>
          </p:cNvSpPr>
          <p:nvPr/>
        </p:nvSpPr>
        <p:spPr bwMode="auto">
          <a:xfrm>
            <a:off x="242888" y="0"/>
            <a:ext cx="1587" cy="6659563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84" name="Text Box 28"/>
          <p:cNvSpPr txBox="1">
            <a:spLocks noChangeArrowheads="1"/>
          </p:cNvSpPr>
          <p:nvPr/>
        </p:nvSpPr>
        <p:spPr bwMode="auto">
          <a:xfrm>
            <a:off x="-277813" y="3451225"/>
            <a:ext cx="9613901" cy="9144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latin typeface="Times New Roman" pitchFamily="18" charset="0"/>
              </a:rPr>
              <a:t>    -5</a:t>
            </a:r>
            <a:r>
              <a:rPr lang="ru-RU" sz="3200" b="1">
                <a:latin typeface="Times New Roman" pitchFamily="18" charset="0"/>
              </a:rPr>
              <a:t>  </a:t>
            </a:r>
            <a:r>
              <a:rPr lang="ru-RU" sz="5400" b="1">
                <a:latin typeface="Times New Roman" pitchFamily="18" charset="0"/>
              </a:rPr>
              <a:t>-4 -3 -2 -1      1  2  3  4  5  6</a:t>
            </a:r>
            <a:r>
              <a:rPr lang="ru-RU" sz="3200">
                <a:latin typeface="Times New Roman" pitchFamily="18" charset="0"/>
              </a:rPr>
              <a:t>   </a:t>
            </a:r>
          </a:p>
        </p:txBody>
      </p:sp>
      <p:sp>
        <p:nvSpPr>
          <p:cNvPr id="19485" name="Text Box 29"/>
          <p:cNvSpPr txBox="1">
            <a:spLocks noChangeArrowheads="1"/>
          </p:cNvSpPr>
          <p:nvPr/>
        </p:nvSpPr>
        <p:spPr bwMode="auto">
          <a:xfrm>
            <a:off x="3873500" y="0"/>
            <a:ext cx="696913" cy="92360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latin typeface="Times New Roman" pitchFamily="18" charset="0"/>
              </a:rPr>
              <a:t>4</a:t>
            </a:r>
          </a:p>
          <a:p>
            <a:r>
              <a:rPr lang="ru-RU" sz="4800" b="1">
                <a:latin typeface="Times New Roman" pitchFamily="18" charset="0"/>
              </a:rPr>
              <a:t> 3</a:t>
            </a:r>
          </a:p>
          <a:p>
            <a:r>
              <a:rPr lang="ru-RU" sz="4800" b="1">
                <a:latin typeface="Times New Roman" pitchFamily="18" charset="0"/>
              </a:rPr>
              <a:t> 2</a:t>
            </a:r>
          </a:p>
          <a:p>
            <a:r>
              <a:rPr lang="ru-RU" sz="4800" b="1">
                <a:latin typeface="Times New Roman" pitchFamily="18" charset="0"/>
              </a:rPr>
              <a:t> 1</a:t>
            </a:r>
          </a:p>
          <a:p>
            <a:endParaRPr lang="ru-RU" sz="5400" b="1">
              <a:latin typeface="Times New Roman" pitchFamily="18" charset="0"/>
            </a:endParaRPr>
          </a:p>
          <a:p>
            <a:r>
              <a:rPr lang="ru-RU" sz="4800" b="1">
                <a:latin typeface="Times New Roman" pitchFamily="18" charset="0"/>
              </a:rPr>
              <a:t>-1</a:t>
            </a:r>
          </a:p>
          <a:p>
            <a:r>
              <a:rPr lang="ru-RU" sz="4800" b="1">
                <a:latin typeface="Times New Roman" pitchFamily="18" charset="0"/>
              </a:rPr>
              <a:t>-2</a:t>
            </a:r>
          </a:p>
          <a:p>
            <a:r>
              <a:rPr lang="ru-RU" sz="4800" b="1">
                <a:latin typeface="Times New Roman" pitchFamily="18" charset="0"/>
              </a:rPr>
              <a:t>-3</a:t>
            </a:r>
          </a:p>
          <a:p>
            <a:r>
              <a:rPr lang="ru-RU" sz="4800" b="1">
                <a:latin typeface="Times New Roman" pitchFamily="18" charset="0"/>
              </a:rPr>
              <a:t>-4</a:t>
            </a:r>
          </a:p>
          <a:p>
            <a:endParaRPr lang="ru-RU" sz="5400" b="1">
              <a:latin typeface="Times New Roman" pitchFamily="18" charset="0"/>
            </a:endParaRPr>
          </a:p>
          <a:p>
            <a:endParaRPr lang="ru-RU" sz="5400" b="1">
              <a:latin typeface="Times New Roman" pitchFamily="18" charset="0"/>
            </a:endParaRPr>
          </a:p>
          <a:p>
            <a:endParaRPr lang="ru-RU" sz="5400" b="1">
              <a:latin typeface="Times New Roman" pitchFamily="18" charset="0"/>
            </a:endParaRPr>
          </a:p>
        </p:txBody>
      </p:sp>
      <p:sp>
        <p:nvSpPr>
          <p:cNvPr id="19486" name="Line 30"/>
          <p:cNvSpPr>
            <a:spLocks noChangeShapeType="1"/>
          </p:cNvSpPr>
          <p:nvPr/>
        </p:nvSpPr>
        <p:spPr bwMode="auto">
          <a:xfrm>
            <a:off x="4465638" y="1235075"/>
            <a:ext cx="2428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87" name="Line 31"/>
          <p:cNvSpPr>
            <a:spLocks noChangeShapeType="1"/>
          </p:cNvSpPr>
          <p:nvPr/>
        </p:nvSpPr>
        <p:spPr bwMode="auto">
          <a:xfrm>
            <a:off x="4572000" y="3429000"/>
            <a:ext cx="1782763" cy="15875"/>
          </a:xfrm>
          <a:prstGeom prst="line">
            <a:avLst/>
          </a:prstGeom>
          <a:noFill/>
          <a:ln w="9525">
            <a:solidFill>
              <a:srgbClr val="FF006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04" name="Line 32"/>
          <p:cNvSpPr>
            <a:spLocks noChangeShapeType="1"/>
          </p:cNvSpPr>
          <p:nvPr/>
        </p:nvSpPr>
        <p:spPr bwMode="auto">
          <a:xfrm flipH="1" flipV="1">
            <a:off x="4575175" y="1941513"/>
            <a:ext cx="15875" cy="1503362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705" name="Text Box 33"/>
          <p:cNvSpPr txBox="1">
            <a:spLocks noChangeArrowheads="1"/>
          </p:cNvSpPr>
          <p:nvPr/>
        </p:nvSpPr>
        <p:spPr bwMode="auto">
          <a:xfrm>
            <a:off x="5640388" y="250825"/>
            <a:ext cx="3503612" cy="15557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600" b="1">
                <a:solidFill>
                  <a:srgbClr val="0000FF"/>
                </a:solidFill>
                <a:latin typeface="Times New Roman" pitchFamily="18" charset="0"/>
              </a:rPr>
              <a:t>А(0;2)</a:t>
            </a:r>
          </a:p>
        </p:txBody>
      </p:sp>
      <p:sp>
        <p:nvSpPr>
          <p:cNvPr id="28706" name="Oval 34"/>
          <p:cNvSpPr>
            <a:spLocks noChangeArrowheads="1"/>
          </p:cNvSpPr>
          <p:nvPr/>
        </p:nvSpPr>
        <p:spPr bwMode="auto">
          <a:xfrm>
            <a:off x="4410075" y="1092200"/>
            <a:ext cx="304800" cy="288925"/>
          </a:xfrm>
          <a:prstGeom prst="ellipse">
            <a:avLst/>
          </a:prstGeom>
          <a:solidFill>
            <a:srgbClr val="800080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707" name="Text Box 35"/>
          <p:cNvSpPr txBox="1">
            <a:spLocks noChangeArrowheads="1"/>
          </p:cNvSpPr>
          <p:nvPr/>
        </p:nvSpPr>
        <p:spPr bwMode="auto">
          <a:xfrm>
            <a:off x="225425" y="288925"/>
            <a:ext cx="3435350" cy="15557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600" b="1">
                <a:solidFill>
                  <a:srgbClr val="990099"/>
                </a:solidFill>
                <a:latin typeface="Times New Roman" pitchFamily="18" charset="0"/>
              </a:rPr>
              <a:t>В(0;3)</a:t>
            </a:r>
          </a:p>
        </p:txBody>
      </p:sp>
      <p:sp>
        <p:nvSpPr>
          <p:cNvPr id="19492" name="Oval 36"/>
          <p:cNvSpPr>
            <a:spLocks noChangeArrowheads="1"/>
          </p:cNvSpPr>
          <p:nvPr/>
        </p:nvSpPr>
        <p:spPr bwMode="auto">
          <a:xfrm>
            <a:off x="4464050" y="3308350"/>
            <a:ext cx="223838" cy="223838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709" name="Text Box 37"/>
          <p:cNvSpPr txBox="1">
            <a:spLocks noChangeArrowheads="1"/>
          </p:cNvSpPr>
          <p:nvPr/>
        </p:nvSpPr>
        <p:spPr bwMode="auto">
          <a:xfrm>
            <a:off x="4964113" y="5302250"/>
            <a:ext cx="4179887" cy="15557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 b="1">
                <a:solidFill>
                  <a:srgbClr val="9933FF"/>
                </a:solidFill>
                <a:latin typeface="Times New Roman" pitchFamily="18" charset="0"/>
              </a:rPr>
              <a:t>M</a:t>
            </a:r>
            <a:r>
              <a:rPr lang="ru-RU" sz="9600" b="1">
                <a:solidFill>
                  <a:srgbClr val="9933FF"/>
                </a:solidFill>
                <a:latin typeface="Times New Roman" pitchFamily="18" charset="0"/>
              </a:rPr>
              <a:t>(0;-4)</a:t>
            </a:r>
          </a:p>
        </p:txBody>
      </p:sp>
      <p:sp>
        <p:nvSpPr>
          <p:cNvPr id="28710" name="Text Box 38"/>
          <p:cNvSpPr txBox="1">
            <a:spLocks noChangeArrowheads="1"/>
          </p:cNvSpPr>
          <p:nvPr/>
        </p:nvSpPr>
        <p:spPr bwMode="auto">
          <a:xfrm>
            <a:off x="0" y="5302250"/>
            <a:ext cx="3773488" cy="15557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 b="1">
                <a:solidFill>
                  <a:srgbClr val="D60093"/>
                </a:solidFill>
                <a:latin typeface="Times New Roman" pitchFamily="18" charset="0"/>
              </a:rPr>
              <a:t>F</a:t>
            </a:r>
            <a:r>
              <a:rPr lang="ru-RU" sz="9600" b="1">
                <a:solidFill>
                  <a:srgbClr val="D60093"/>
                </a:solidFill>
                <a:latin typeface="Times New Roman" pitchFamily="18" charset="0"/>
              </a:rPr>
              <a:t>(0;-2)</a:t>
            </a:r>
          </a:p>
        </p:txBody>
      </p:sp>
      <p:sp>
        <p:nvSpPr>
          <p:cNvPr id="28711" name="Line 39"/>
          <p:cNvSpPr>
            <a:spLocks noChangeShapeType="1"/>
          </p:cNvSpPr>
          <p:nvPr/>
        </p:nvSpPr>
        <p:spPr bwMode="auto">
          <a:xfrm>
            <a:off x="4573588" y="3479800"/>
            <a:ext cx="0" cy="14605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712" name="Oval 40"/>
          <p:cNvSpPr>
            <a:spLocks noChangeArrowheads="1"/>
          </p:cNvSpPr>
          <p:nvPr/>
        </p:nvSpPr>
        <p:spPr bwMode="auto">
          <a:xfrm>
            <a:off x="4389438" y="1824038"/>
            <a:ext cx="334962" cy="350837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713" name="Oval 41"/>
          <p:cNvSpPr>
            <a:spLocks noChangeArrowheads="1"/>
          </p:cNvSpPr>
          <p:nvPr/>
        </p:nvSpPr>
        <p:spPr bwMode="auto">
          <a:xfrm>
            <a:off x="4410075" y="4706938"/>
            <a:ext cx="319088" cy="33655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714" name="Oval 42"/>
          <p:cNvSpPr>
            <a:spLocks noChangeArrowheads="1"/>
          </p:cNvSpPr>
          <p:nvPr/>
        </p:nvSpPr>
        <p:spPr bwMode="auto">
          <a:xfrm>
            <a:off x="4414838" y="6122988"/>
            <a:ext cx="304800" cy="3048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715" name="Line 43"/>
          <p:cNvSpPr>
            <a:spLocks noChangeShapeType="1"/>
          </p:cNvSpPr>
          <p:nvPr/>
        </p:nvSpPr>
        <p:spPr bwMode="auto">
          <a:xfrm flipH="1" flipV="1">
            <a:off x="4564063" y="1239838"/>
            <a:ext cx="33337" cy="2297112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716" name="Line 44"/>
          <p:cNvSpPr>
            <a:spLocks noChangeShapeType="1"/>
          </p:cNvSpPr>
          <p:nvPr/>
        </p:nvSpPr>
        <p:spPr bwMode="auto">
          <a:xfrm>
            <a:off x="4556125" y="3432175"/>
            <a:ext cx="33338" cy="2868613"/>
          </a:xfrm>
          <a:prstGeom prst="line">
            <a:avLst/>
          </a:prstGeom>
          <a:noFill/>
          <a:ln w="76200">
            <a:solidFill>
              <a:srgbClr val="0099FF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28717" name="Picture 45" descr="gr0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229618">
            <a:off x="4180682" y="5509419"/>
            <a:ext cx="1949450" cy="176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8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287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8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28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500"/>
                                        <p:tgtEl>
                                          <p:spTgt spid="287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8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8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8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287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28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287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8" dur="1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9" dur="1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0" dur="1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1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8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9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0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28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18228E-6 L 2.77778E-7 -0.85797 " pathEditMode="relative" rAng="0" ptsTypes="AA">
                                      <p:cBhvr>
                                        <p:cTn id="156" dur="5000" fill="hold"/>
                                        <p:tgtEl>
                                          <p:spTgt spid="287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  <p:bldP spid="28704" grpId="0" animBg="1"/>
      <p:bldP spid="28704" grpId="1" animBg="1"/>
      <p:bldP spid="28705" grpId="0"/>
      <p:bldP spid="28706" grpId="0" animBg="1"/>
      <p:bldP spid="28707" grpId="0"/>
      <p:bldP spid="28709" grpId="0"/>
      <p:bldP spid="28710" grpId="0"/>
      <p:bldP spid="28711" grpId="0" animBg="1"/>
      <p:bldP spid="28711" grpId="1" animBg="1"/>
      <p:bldP spid="28712" grpId="0" animBg="1"/>
      <p:bldP spid="28713" grpId="0" animBg="1"/>
      <p:bldP spid="28714" grpId="0" animBg="1"/>
      <p:bldP spid="28715" grpId="0" animBg="1"/>
      <p:bldP spid="28715" grpId="1" animBg="1"/>
      <p:bldP spid="28716" grpId="0" animBg="1"/>
      <p:bldP spid="28716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 l="17322" r="19385"/>
          <a:stretch>
            <a:fillRect/>
          </a:stretch>
        </p:blipFill>
        <p:spPr bwMode="auto">
          <a:xfrm>
            <a:off x="900113" y="211138"/>
            <a:ext cx="7993062" cy="62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Line 3"/>
          <p:cNvSpPr>
            <a:spLocks noChangeShapeType="1"/>
          </p:cNvSpPr>
          <p:nvPr/>
        </p:nvSpPr>
        <p:spPr bwMode="auto">
          <a:xfrm>
            <a:off x="1116013" y="3284538"/>
            <a:ext cx="7416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 flipV="1">
            <a:off x="4643438" y="404813"/>
            <a:ext cx="0" cy="58324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859338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1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5219700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2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5651500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3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6011863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4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6443663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5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6804025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6</a:t>
            </a: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7164388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7</a:t>
            </a: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7596188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8</a:t>
            </a: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1331913" y="3284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-8</a:t>
            </a: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1692275" y="3284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-7</a:t>
            </a:r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2124075" y="3284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-6</a:t>
            </a: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2484438" y="3284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-5</a:t>
            </a:r>
          </a:p>
        </p:txBody>
      </p:sp>
      <p:sp>
        <p:nvSpPr>
          <p:cNvPr id="20497" name="Text Box 17"/>
          <p:cNvSpPr txBox="1">
            <a:spLocks noChangeArrowheads="1"/>
          </p:cNvSpPr>
          <p:nvPr/>
        </p:nvSpPr>
        <p:spPr bwMode="auto">
          <a:xfrm>
            <a:off x="2916238" y="3284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-4</a:t>
            </a:r>
          </a:p>
        </p:txBody>
      </p:sp>
      <p:sp>
        <p:nvSpPr>
          <p:cNvPr id="20498" name="Text Box 18"/>
          <p:cNvSpPr txBox="1">
            <a:spLocks noChangeArrowheads="1"/>
          </p:cNvSpPr>
          <p:nvPr/>
        </p:nvSpPr>
        <p:spPr bwMode="auto">
          <a:xfrm>
            <a:off x="3276600" y="3284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-3</a:t>
            </a:r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3636963" y="3284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-2</a:t>
            </a:r>
          </a:p>
        </p:txBody>
      </p:sp>
      <p:sp>
        <p:nvSpPr>
          <p:cNvPr id="20500" name="Text Box 20"/>
          <p:cNvSpPr txBox="1">
            <a:spLocks noChangeArrowheads="1"/>
          </p:cNvSpPr>
          <p:nvPr/>
        </p:nvSpPr>
        <p:spPr bwMode="auto">
          <a:xfrm>
            <a:off x="4068763" y="3284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-1</a:t>
            </a:r>
          </a:p>
        </p:txBody>
      </p:sp>
      <p:sp>
        <p:nvSpPr>
          <p:cNvPr id="20501" name="Text Box 21"/>
          <p:cNvSpPr txBox="1">
            <a:spLocks noChangeArrowheads="1"/>
          </p:cNvSpPr>
          <p:nvPr/>
        </p:nvSpPr>
        <p:spPr bwMode="auto">
          <a:xfrm>
            <a:off x="4643438" y="270827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1</a:t>
            </a:r>
          </a:p>
        </p:txBody>
      </p:sp>
      <p:sp>
        <p:nvSpPr>
          <p:cNvPr id="20502" name="Text Box 22"/>
          <p:cNvSpPr txBox="1">
            <a:spLocks noChangeArrowheads="1"/>
          </p:cNvSpPr>
          <p:nvPr/>
        </p:nvSpPr>
        <p:spPr bwMode="auto">
          <a:xfrm>
            <a:off x="4643438" y="234950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2</a:t>
            </a:r>
          </a:p>
        </p:txBody>
      </p:sp>
      <p:sp>
        <p:nvSpPr>
          <p:cNvPr id="20503" name="Text Box 23"/>
          <p:cNvSpPr txBox="1">
            <a:spLocks noChangeArrowheads="1"/>
          </p:cNvSpPr>
          <p:nvPr/>
        </p:nvSpPr>
        <p:spPr bwMode="auto">
          <a:xfrm>
            <a:off x="4643438" y="19891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3</a:t>
            </a:r>
          </a:p>
        </p:txBody>
      </p:sp>
      <p:sp>
        <p:nvSpPr>
          <p:cNvPr id="20504" name="Text Box 24"/>
          <p:cNvSpPr txBox="1">
            <a:spLocks noChangeArrowheads="1"/>
          </p:cNvSpPr>
          <p:nvPr/>
        </p:nvSpPr>
        <p:spPr bwMode="auto">
          <a:xfrm>
            <a:off x="4643438" y="15573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4</a:t>
            </a:r>
          </a:p>
        </p:txBody>
      </p:sp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4643438" y="119697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5</a:t>
            </a:r>
          </a:p>
        </p:txBody>
      </p:sp>
      <p:sp>
        <p:nvSpPr>
          <p:cNvPr id="20506" name="Text Box 26"/>
          <p:cNvSpPr txBox="1">
            <a:spLocks noChangeArrowheads="1"/>
          </p:cNvSpPr>
          <p:nvPr/>
        </p:nvSpPr>
        <p:spPr bwMode="auto">
          <a:xfrm>
            <a:off x="4643438" y="76517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6</a:t>
            </a:r>
          </a:p>
        </p:txBody>
      </p:sp>
      <p:sp>
        <p:nvSpPr>
          <p:cNvPr id="20507" name="Text Box 27"/>
          <p:cNvSpPr txBox="1">
            <a:spLocks noChangeArrowheads="1"/>
          </p:cNvSpPr>
          <p:nvPr/>
        </p:nvSpPr>
        <p:spPr bwMode="auto">
          <a:xfrm>
            <a:off x="4284663" y="54435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-6</a:t>
            </a:r>
          </a:p>
        </p:txBody>
      </p:sp>
      <p:sp>
        <p:nvSpPr>
          <p:cNvPr id="20508" name="Text Box 28"/>
          <p:cNvSpPr txBox="1">
            <a:spLocks noChangeArrowheads="1"/>
          </p:cNvSpPr>
          <p:nvPr/>
        </p:nvSpPr>
        <p:spPr bwMode="auto">
          <a:xfrm>
            <a:off x="4284663" y="5084763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-5</a:t>
            </a:r>
          </a:p>
        </p:txBody>
      </p:sp>
      <p:sp>
        <p:nvSpPr>
          <p:cNvPr id="20509" name="Text Box 29"/>
          <p:cNvSpPr txBox="1">
            <a:spLocks noChangeArrowheads="1"/>
          </p:cNvSpPr>
          <p:nvPr/>
        </p:nvSpPr>
        <p:spPr bwMode="auto">
          <a:xfrm>
            <a:off x="4284663" y="4652963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</a:rPr>
              <a:t>-4</a:t>
            </a:r>
          </a:p>
        </p:txBody>
      </p:sp>
      <p:sp>
        <p:nvSpPr>
          <p:cNvPr id="20510" name="Text Box 30"/>
          <p:cNvSpPr txBox="1">
            <a:spLocks noChangeArrowheads="1"/>
          </p:cNvSpPr>
          <p:nvPr/>
        </p:nvSpPr>
        <p:spPr bwMode="auto">
          <a:xfrm>
            <a:off x="4284663" y="4292600"/>
            <a:ext cx="374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-3</a:t>
            </a:r>
          </a:p>
        </p:txBody>
      </p:sp>
      <p:sp>
        <p:nvSpPr>
          <p:cNvPr id="20511" name="Text Box 31"/>
          <p:cNvSpPr txBox="1">
            <a:spLocks noChangeArrowheads="1"/>
          </p:cNvSpPr>
          <p:nvPr/>
        </p:nvSpPr>
        <p:spPr bwMode="auto">
          <a:xfrm>
            <a:off x="4284663" y="39322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-2</a:t>
            </a:r>
          </a:p>
        </p:txBody>
      </p:sp>
      <p:sp>
        <p:nvSpPr>
          <p:cNvPr id="20512" name="Text Box 32"/>
          <p:cNvSpPr txBox="1">
            <a:spLocks noChangeArrowheads="1"/>
          </p:cNvSpPr>
          <p:nvPr/>
        </p:nvSpPr>
        <p:spPr bwMode="auto">
          <a:xfrm>
            <a:off x="4284663" y="35004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-1</a:t>
            </a:r>
          </a:p>
        </p:txBody>
      </p:sp>
      <p:sp>
        <p:nvSpPr>
          <p:cNvPr id="20513" name="Text Box 33"/>
          <p:cNvSpPr txBox="1">
            <a:spLocks noChangeArrowheads="1"/>
          </p:cNvSpPr>
          <p:nvPr/>
        </p:nvSpPr>
        <p:spPr bwMode="auto">
          <a:xfrm>
            <a:off x="4284663" y="580548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-7</a:t>
            </a:r>
          </a:p>
        </p:txBody>
      </p:sp>
      <p:sp>
        <p:nvSpPr>
          <p:cNvPr id="20514" name="Text Box 34"/>
          <p:cNvSpPr txBox="1">
            <a:spLocks noChangeArrowheads="1"/>
          </p:cNvSpPr>
          <p:nvPr/>
        </p:nvSpPr>
        <p:spPr bwMode="auto">
          <a:xfrm>
            <a:off x="4356100" y="299720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0</a:t>
            </a:r>
          </a:p>
        </p:txBody>
      </p:sp>
      <p:sp>
        <p:nvSpPr>
          <p:cNvPr id="20515" name="AutoShape 35"/>
          <p:cNvSpPr>
            <a:spLocks noChangeArrowheads="1"/>
          </p:cNvSpPr>
          <p:nvPr/>
        </p:nvSpPr>
        <p:spPr bwMode="auto">
          <a:xfrm flipV="1">
            <a:off x="4572000" y="3213100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16" name="Text Box 36"/>
          <p:cNvSpPr txBox="1">
            <a:spLocks noChangeArrowheads="1"/>
          </p:cNvSpPr>
          <p:nvPr/>
        </p:nvSpPr>
        <p:spPr bwMode="auto">
          <a:xfrm>
            <a:off x="8316913" y="335756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latin typeface="Times New Roman" pitchFamily="18" charset="0"/>
              </a:rPr>
              <a:t>Х</a:t>
            </a:r>
          </a:p>
        </p:txBody>
      </p:sp>
      <p:sp>
        <p:nvSpPr>
          <p:cNvPr id="20517" name="Text Box 37"/>
          <p:cNvSpPr txBox="1">
            <a:spLocks noChangeArrowheads="1"/>
          </p:cNvSpPr>
          <p:nvPr/>
        </p:nvSpPr>
        <p:spPr bwMode="auto">
          <a:xfrm>
            <a:off x="4284663" y="404813"/>
            <a:ext cx="32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latin typeface="Times New Roman" pitchFamily="18" charset="0"/>
              </a:rPr>
              <a:t>Y</a:t>
            </a:r>
            <a:endParaRPr lang="ru-RU" b="1" i="1">
              <a:latin typeface="Times New Roman" pitchFamily="18" charset="0"/>
            </a:endParaRPr>
          </a:p>
        </p:txBody>
      </p:sp>
      <p:sp>
        <p:nvSpPr>
          <p:cNvPr id="20518" name="Text Box 38"/>
          <p:cNvSpPr txBox="1">
            <a:spLocks noChangeArrowheads="1"/>
          </p:cNvSpPr>
          <p:nvPr/>
        </p:nvSpPr>
        <p:spPr bwMode="auto">
          <a:xfrm>
            <a:off x="7956550" y="328453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imes New Roman" pitchFamily="18" charset="0"/>
              </a:rPr>
              <a:t>9</a:t>
            </a:r>
            <a:endParaRPr lang="ru-RU" b="1">
              <a:latin typeface="Times New Roman" pitchFamily="18" charset="0"/>
            </a:endParaRPr>
          </a:p>
        </p:txBody>
      </p:sp>
      <p:sp>
        <p:nvSpPr>
          <p:cNvPr id="20519" name="Text Box 39"/>
          <p:cNvSpPr txBox="1">
            <a:spLocks noChangeArrowheads="1"/>
          </p:cNvSpPr>
          <p:nvPr/>
        </p:nvSpPr>
        <p:spPr bwMode="auto">
          <a:xfrm>
            <a:off x="4643438" y="404813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imes New Roman" pitchFamily="18" charset="0"/>
              </a:rPr>
              <a:t>7</a:t>
            </a:r>
            <a:endParaRPr lang="ru-RU" b="1">
              <a:latin typeface="Times New Roman" pitchFamily="18" charset="0"/>
            </a:endParaRPr>
          </a:p>
        </p:txBody>
      </p:sp>
      <p:sp>
        <p:nvSpPr>
          <p:cNvPr id="21544" name="Text Box 40"/>
          <p:cNvSpPr txBox="1">
            <a:spLocks noChangeArrowheads="1"/>
          </p:cNvSpPr>
          <p:nvPr/>
        </p:nvSpPr>
        <p:spPr bwMode="auto">
          <a:xfrm>
            <a:off x="1116013" y="549275"/>
            <a:ext cx="1222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К </a:t>
            </a:r>
            <a:r>
              <a:rPr lang="ru-RU" sz="2800">
                <a:latin typeface="Times New Roman" pitchFamily="18" charset="0"/>
              </a:rPr>
              <a:t>(4;3)</a:t>
            </a:r>
          </a:p>
        </p:txBody>
      </p:sp>
      <p:sp>
        <p:nvSpPr>
          <p:cNvPr id="21545" name="Line 41"/>
          <p:cNvSpPr>
            <a:spLocks noChangeShapeType="1"/>
          </p:cNvSpPr>
          <p:nvPr/>
        </p:nvSpPr>
        <p:spPr bwMode="auto">
          <a:xfrm>
            <a:off x="4716463" y="3284538"/>
            <a:ext cx="1439862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46" name="Line 42"/>
          <p:cNvSpPr>
            <a:spLocks noChangeShapeType="1"/>
          </p:cNvSpPr>
          <p:nvPr/>
        </p:nvSpPr>
        <p:spPr bwMode="auto">
          <a:xfrm flipV="1">
            <a:off x="6156325" y="2133600"/>
            <a:ext cx="0" cy="1150938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47" name="AutoShape 43"/>
          <p:cNvSpPr>
            <a:spLocks noChangeArrowheads="1"/>
          </p:cNvSpPr>
          <p:nvPr/>
        </p:nvSpPr>
        <p:spPr bwMode="auto">
          <a:xfrm flipV="1">
            <a:off x="6084888" y="2060575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48" name="Text Box 44"/>
          <p:cNvSpPr txBox="1">
            <a:spLocks noChangeArrowheads="1"/>
          </p:cNvSpPr>
          <p:nvPr/>
        </p:nvSpPr>
        <p:spPr bwMode="auto">
          <a:xfrm>
            <a:off x="1042988" y="549275"/>
            <a:ext cx="14192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М </a:t>
            </a:r>
            <a:r>
              <a:rPr lang="ru-RU" sz="2800">
                <a:latin typeface="Times New Roman" pitchFamily="18" charset="0"/>
              </a:rPr>
              <a:t>(-6;4)</a:t>
            </a:r>
          </a:p>
        </p:txBody>
      </p:sp>
      <p:sp>
        <p:nvSpPr>
          <p:cNvPr id="21549" name="Line 45"/>
          <p:cNvSpPr>
            <a:spLocks noChangeShapeType="1"/>
          </p:cNvSpPr>
          <p:nvPr/>
        </p:nvSpPr>
        <p:spPr bwMode="auto">
          <a:xfrm>
            <a:off x="2268538" y="3284538"/>
            <a:ext cx="2303462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50" name="Line 46"/>
          <p:cNvSpPr>
            <a:spLocks noChangeShapeType="1"/>
          </p:cNvSpPr>
          <p:nvPr/>
        </p:nvSpPr>
        <p:spPr bwMode="auto">
          <a:xfrm flipV="1">
            <a:off x="2268538" y="1773238"/>
            <a:ext cx="0" cy="151130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51" name="AutoShape 47"/>
          <p:cNvSpPr>
            <a:spLocks noChangeArrowheads="1"/>
          </p:cNvSpPr>
          <p:nvPr/>
        </p:nvSpPr>
        <p:spPr bwMode="auto">
          <a:xfrm flipV="1">
            <a:off x="2195513" y="1700213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52" name="Text Box 48"/>
          <p:cNvSpPr txBox="1">
            <a:spLocks noChangeArrowheads="1"/>
          </p:cNvSpPr>
          <p:nvPr/>
        </p:nvSpPr>
        <p:spPr bwMode="auto">
          <a:xfrm>
            <a:off x="1042988" y="549275"/>
            <a:ext cx="13414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N</a:t>
            </a:r>
            <a:r>
              <a:rPr lang="ru-RU" sz="2800" b="1">
                <a:latin typeface="Times New Roman" pitchFamily="18" charset="0"/>
              </a:rPr>
              <a:t> </a:t>
            </a:r>
            <a:r>
              <a:rPr lang="ru-RU" sz="2800">
                <a:latin typeface="Times New Roman" pitchFamily="18" charset="0"/>
              </a:rPr>
              <a:t>(</a:t>
            </a:r>
            <a:r>
              <a:rPr lang="en-US" sz="2800">
                <a:latin typeface="Times New Roman" pitchFamily="18" charset="0"/>
              </a:rPr>
              <a:t>7</a:t>
            </a:r>
            <a:r>
              <a:rPr lang="ru-RU" sz="2800">
                <a:latin typeface="Times New Roman" pitchFamily="18" charset="0"/>
              </a:rPr>
              <a:t>;</a:t>
            </a:r>
            <a:r>
              <a:rPr lang="en-US" sz="2800">
                <a:latin typeface="Times New Roman" pitchFamily="18" charset="0"/>
              </a:rPr>
              <a:t>-7</a:t>
            </a:r>
            <a:r>
              <a:rPr lang="ru-RU" sz="2800">
                <a:latin typeface="Times New Roman" pitchFamily="18" charset="0"/>
              </a:rPr>
              <a:t>)</a:t>
            </a:r>
          </a:p>
        </p:txBody>
      </p:sp>
      <p:sp>
        <p:nvSpPr>
          <p:cNvPr id="21553" name="Line 49"/>
          <p:cNvSpPr>
            <a:spLocks noChangeShapeType="1"/>
          </p:cNvSpPr>
          <p:nvPr/>
        </p:nvSpPr>
        <p:spPr bwMode="auto">
          <a:xfrm flipV="1">
            <a:off x="7380288" y="3284538"/>
            <a:ext cx="0" cy="273685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54" name="Line 50"/>
          <p:cNvSpPr>
            <a:spLocks noChangeShapeType="1"/>
          </p:cNvSpPr>
          <p:nvPr/>
        </p:nvSpPr>
        <p:spPr bwMode="auto">
          <a:xfrm>
            <a:off x="4716463" y="3284538"/>
            <a:ext cx="2663825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55" name="AutoShape 51"/>
          <p:cNvSpPr>
            <a:spLocks noChangeArrowheads="1"/>
          </p:cNvSpPr>
          <p:nvPr/>
        </p:nvSpPr>
        <p:spPr bwMode="auto">
          <a:xfrm flipV="1">
            <a:off x="7308850" y="5949950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56" name="Text Box 52"/>
          <p:cNvSpPr txBox="1">
            <a:spLocks noChangeArrowheads="1"/>
          </p:cNvSpPr>
          <p:nvPr/>
        </p:nvSpPr>
        <p:spPr bwMode="auto">
          <a:xfrm>
            <a:off x="1116013" y="549275"/>
            <a:ext cx="1439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L</a:t>
            </a:r>
            <a:r>
              <a:rPr lang="ru-RU" sz="2800" b="1">
                <a:latin typeface="Times New Roman" pitchFamily="18" charset="0"/>
              </a:rPr>
              <a:t> </a:t>
            </a:r>
            <a:r>
              <a:rPr lang="ru-RU" sz="2800">
                <a:latin typeface="Times New Roman" pitchFamily="18" charset="0"/>
              </a:rPr>
              <a:t>(</a:t>
            </a:r>
            <a:r>
              <a:rPr lang="en-US" sz="2800">
                <a:latin typeface="Times New Roman" pitchFamily="18" charset="0"/>
              </a:rPr>
              <a:t>-3</a:t>
            </a:r>
            <a:r>
              <a:rPr lang="ru-RU" sz="2800">
                <a:latin typeface="Times New Roman" pitchFamily="18" charset="0"/>
              </a:rPr>
              <a:t>;</a:t>
            </a:r>
            <a:r>
              <a:rPr lang="en-US" sz="2800">
                <a:latin typeface="Times New Roman" pitchFamily="18" charset="0"/>
              </a:rPr>
              <a:t>-5</a:t>
            </a:r>
            <a:r>
              <a:rPr lang="ru-RU" sz="2800">
                <a:latin typeface="Times New Roman" pitchFamily="18" charset="0"/>
              </a:rPr>
              <a:t>)</a:t>
            </a:r>
          </a:p>
        </p:txBody>
      </p:sp>
      <p:sp>
        <p:nvSpPr>
          <p:cNvPr id="21557" name="Line 53"/>
          <p:cNvSpPr>
            <a:spLocks noChangeShapeType="1"/>
          </p:cNvSpPr>
          <p:nvPr/>
        </p:nvSpPr>
        <p:spPr bwMode="auto">
          <a:xfrm>
            <a:off x="3492500" y="3284538"/>
            <a:ext cx="10795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58" name="Line 54"/>
          <p:cNvSpPr>
            <a:spLocks noChangeShapeType="1"/>
          </p:cNvSpPr>
          <p:nvPr/>
        </p:nvSpPr>
        <p:spPr bwMode="auto">
          <a:xfrm flipV="1">
            <a:off x="3492500" y="3284538"/>
            <a:ext cx="0" cy="1944687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59" name="AutoShape 55"/>
          <p:cNvSpPr>
            <a:spLocks noChangeArrowheads="1"/>
          </p:cNvSpPr>
          <p:nvPr/>
        </p:nvSpPr>
        <p:spPr bwMode="auto">
          <a:xfrm flipV="1">
            <a:off x="3419475" y="5157788"/>
            <a:ext cx="142875" cy="142875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1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21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1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92137E-6 L 0.5316 0.15101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6" y="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000"/>
                                        <p:tgtEl>
                                          <p:spTgt spid="21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215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215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1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1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92137E-6 L 0.10364 0.09851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15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21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215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215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1000"/>
                                        <p:tgtEl>
                                          <p:spTgt spid="21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21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92137E-6 L 0.70642 0.74907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215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3" y="3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1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1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1000"/>
                                        <p:tgtEl>
                                          <p:spTgt spid="21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215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9" dur="500"/>
                                        <p:tgtEl>
                                          <p:spTgt spid="21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1000"/>
                                        <p:tgtEl>
                                          <p:spTgt spid="21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21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92137E-6 L 0.22049 0.68593 " pathEditMode="relative" rAng="0" ptsTypes="AA">
                                      <p:cBhvr>
                                        <p:cTn id="124" dur="2000" fill="hold"/>
                                        <p:tgtEl>
                                          <p:spTgt spid="21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44" grpId="0"/>
      <p:bldP spid="21544" grpId="1"/>
      <p:bldP spid="21545" grpId="0" animBg="1"/>
      <p:bldP spid="21545" grpId="1" animBg="1"/>
      <p:bldP spid="21546" grpId="0" animBg="1"/>
      <p:bldP spid="21546" grpId="1" animBg="1"/>
      <p:bldP spid="21547" grpId="0" animBg="1"/>
      <p:bldP spid="21548" grpId="0"/>
      <p:bldP spid="21548" grpId="1"/>
      <p:bldP spid="21549" grpId="0" animBg="1"/>
      <p:bldP spid="21549" grpId="1" animBg="1"/>
      <p:bldP spid="21550" grpId="0" animBg="1"/>
      <p:bldP spid="21550" grpId="1" animBg="1"/>
      <p:bldP spid="21551" grpId="0" animBg="1"/>
      <p:bldP spid="21552" grpId="0"/>
      <p:bldP spid="21552" grpId="1"/>
      <p:bldP spid="21553" grpId="0" animBg="1"/>
      <p:bldP spid="21553" grpId="1" animBg="1"/>
      <p:bldP spid="21554" grpId="0" animBg="1"/>
      <p:bldP spid="21554" grpId="1" animBg="1"/>
      <p:bldP spid="21555" grpId="0" animBg="1"/>
      <p:bldP spid="21556" grpId="0"/>
      <p:bldP spid="21556" grpId="1"/>
      <p:bldP spid="21557" grpId="0" animBg="1"/>
      <p:bldP spid="21558" grpId="0" animBg="1"/>
      <p:bldP spid="2155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900113" y="260350"/>
          <a:ext cx="7011987" cy="6188075"/>
        </p:xfrm>
        <a:graphic>
          <a:graphicData uri="http://schemas.openxmlformats.org/presentationml/2006/ole">
            <p:oleObj spid="_x0000_s1026" name="Формула" r:id="rId3" imgW="2145960" imgH="2590560" progId="Equation.3">
              <p:embed/>
            </p:oleObj>
          </a:graphicData>
        </a:graphic>
      </p:graphicFrame>
      <p:sp>
        <p:nvSpPr>
          <p:cNvPr id="11275" name="AutoShape 11"/>
          <p:cNvSpPr>
            <a:spLocks noChangeArrowheads="1"/>
          </p:cNvSpPr>
          <p:nvPr/>
        </p:nvSpPr>
        <p:spPr bwMode="auto">
          <a:xfrm>
            <a:off x="6948488" y="476250"/>
            <a:ext cx="647700" cy="720725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6" name="AutoShape 12"/>
          <p:cNvSpPr>
            <a:spLocks noChangeArrowheads="1"/>
          </p:cNvSpPr>
          <p:nvPr/>
        </p:nvSpPr>
        <p:spPr bwMode="auto">
          <a:xfrm>
            <a:off x="6804025" y="1557338"/>
            <a:ext cx="792163" cy="720725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7" name="AutoShape 13"/>
          <p:cNvSpPr>
            <a:spLocks noChangeArrowheads="1"/>
          </p:cNvSpPr>
          <p:nvPr/>
        </p:nvSpPr>
        <p:spPr bwMode="auto">
          <a:xfrm>
            <a:off x="6948488" y="2636838"/>
            <a:ext cx="792162" cy="720725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8" name="AutoShape 14"/>
          <p:cNvSpPr>
            <a:spLocks noChangeArrowheads="1"/>
          </p:cNvSpPr>
          <p:nvPr/>
        </p:nvSpPr>
        <p:spPr bwMode="auto">
          <a:xfrm>
            <a:off x="6948488" y="3716338"/>
            <a:ext cx="719137" cy="720725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9" name="AutoShape 15"/>
          <p:cNvSpPr>
            <a:spLocks noChangeArrowheads="1"/>
          </p:cNvSpPr>
          <p:nvPr/>
        </p:nvSpPr>
        <p:spPr bwMode="auto">
          <a:xfrm>
            <a:off x="6877050" y="4652963"/>
            <a:ext cx="647700" cy="720725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80" name="AutoShape 16"/>
          <p:cNvSpPr>
            <a:spLocks noChangeArrowheads="1"/>
          </p:cNvSpPr>
          <p:nvPr/>
        </p:nvSpPr>
        <p:spPr bwMode="auto">
          <a:xfrm>
            <a:off x="6877050" y="5661025"/>
            <a:ext cx="647700" cy="720725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 animBg="1"/>
      <p:bldP spid="11276" grpId="0" animBg="1"/>
      <p:bldP spid="11277" grpId="0" animBg="1"/>
      <p:bldP spid="11278" grpId="0" animBg="1"/>
      <p:bldP spid="11279" grpId="0" animBg="1"/>
      <p:bldP spid="1128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school02-1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9338" y="1773238"/>
            <a:ext cx="1481137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6" descr="school02-1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9700" y="3644900"/>
            <a:ext cx="13081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7" descr="school-supplie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71775" y="1196975"/>
            <a:ext cx="2138363" cy="153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Box 11"/>
          <p:cNvSpPr txBox="1">
            <a:spLocks noChangeArrowheads="1"/>
          </p:cNvSpPr>
          <p:nvPr/>
        </p:nvSpPr>
        <p:spPr bwMode="auto">
          <a:xfrm>
            <a:off x="3203575" y="3213100"/>
            <a:ext cx="1800225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1" u="sng"/>
              <a:t>п.45</a:t>
            </a:r>
            <a:r>
              <a:rPr lang="ru-RU" sz="2800" u="sng"/>
              <a:t> </a:t>
            </a:r>
          </a:p>
          <a:p>
            <a:pPr>
              <a:spcBef>
                <a:spcPct val="50000"/>
              </a:spcBef>
            </a:pPr>
            <a:r>
              <a:rPr lang="ru-RU" sz="2800"/>
              <a:t>№ 1417;        1418; 1419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4486B5-7915-4EB4-A63E-46AF4FB7D112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323850" y="476250"/>
            <a:ext cx="7777163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</a:rPr>
              <a:t>Цели урока:</a:t>
            </a:r>
            <a:r>
              <a:rPr lang="ru-RU">
                <a:latin typeface="Times New Roman" pitchFamily="18" charset="0"/>
              </a:rPr>
              <a:t> </a:t>
            </a:r>
          </a:p>
          <a:p>
            <a:pPr algn="ctr"/>
            <a:endParaRPr lang="ru-RU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ru-RU" sz="2200">
                <a:latin typeface="Times New Roman" pitchFamily="18" charset="0"/>
              </a:rPr>
              <a:t> </a:t>
            </a:r>
            <a:r>
              <a:rPr lang="ru-RU" sz="2400" b="1" u="sng">
                <a:latin typeface="Times New Roman" pitchFamily="18" charset="0"/>
              </a:rPr>
              <a:t>Обучающая:</a:t>
            </a:r>
            <a:r>
              <a:rPr lang="ru-RU" sz="2400">
                <a:latin typeface="Times New Roman" pitchFamily="18" charset="0"/>
              </a:rPr>
              <a:t> познакомить учащихся с новыми понятиями: “координатная плоскость”, “система координат”, “прямоугольная система координат”, их использование в практических целях и в жизни человека; научить учащихся ориентироваться на координатной плоскости, находить координаты заданных точек, и по заданным координатам точки определять ее положение на координатной плоскости; </a:t>
            </a:r>
          </a:p>
          <a:p>
            <a:pPr algn="just">
              <a:buFontTx/>
              <a:buChar char="•"/>
            </a:pPr>
            <a:r>
              <a:rPr lang="ru-RU" sz="2400" b="1" u="sng">
                <a:latin typeface="Times New Roman" pitchFamily="18" charset="0"/>
              </a:rPr>
              <a:t>Развивающая</a:t>
            </a:r>
            <a:r>
              <a:rPr lang="ru-RU" sz="2400">
                <a:latin typeface="Times New Roman" pitchFamily="18" charset="0"/>
              </a:rPr>
              <a:t>: развивать познавательную активность, творческие способности учащихся; </a:t>
            </a:r>
          </a:p>
          <a:p>
            <a:pPr algn="just">
              <a:buFontTx/>
              <a:buChar char="•"/>
            </a:pPr>
            <a:r>
              <a:rPr lang="ru-RU" sz="2400" b="1" u="sng">
                <a:latin typeface="Times New Roman" pitchFamily="18" charset="0"/>
              </a:rPr>
              <a:t>Воспитательная</a:t>
            </a:r>
            <a:r>
              <a:rPr lang="ru-RU" sz="2400" b="1">
                <a:latin typeface="Times New Roman" pitchFamily="18" charset="0"/>
              </a:rPr>
              <a:t>:</a:t>
            </a:r>
            <a:r>
              <a:rPr lang="ru-RU" sz="2400">
                <a:latin typeface="Times New Roman" pitchFamily="18" charset="0"/>
              </a:rPr>
              <a:t> воспитание интереса к предмету с привлечением мультимедийных возможностей компьютера.</a:t>
            </a:r>
          </a:p>
          <a:p>
            <a:pPr algn="just">
              <a:buFont typeface="Symbol" pitchFamily="18" charset="2"/>
              <a:buChar char=""/>
            </a:pPr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348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3906838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pl-PL" sz="2400">
                <a:latin typeface="Times New Roman" pitchFamily="18" charset="0"/>
              </a:rPr>
              <a:t>  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/>
          <a:srcRect t="9947"/>
          <a:stretch>
            <a:fillRect/>
          </a:stretch>
        </p:blipFill>
        <p:spPr bwMode="auto">
          <a:xfrm>
            <a:off x="1187450" y="1557338"/>
            <a:ext cx="7488238" cy="4570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2532" name="WordArt 4"/>
          <p:cNvSpPr>
            <a:spLocks noChangeArrowheads="1" noChangeShapeType="1" noTextEdit="1"/>
          </p:cNvSpPr>
          <p:nvPr/>
        </p:nvSpPr>
        <p:spPr bwMode="auto">
          <a:xfrm>
            <a:off x="2627313" y="333375"/>
            <a:ext cx="4465637" cy="9350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66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99"/>
                    </a:gs>
                    <a:gs pos="50000">
                      <a:srgbClr val="996633"/>
                    </a:gs>
                    <a:gs pos="100000">
                      <a:srgbClr val="FFFF99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Вишня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school-supplies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288" y="5445125"/>
            <a:ext cx="1704975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Line 6"/>
          <p:cNvSpPr>
            <a:spLocks noChangeShapeType="1"/>
          </p:cNvSpPr>
          <p:nvPr/>
        </p:nvSpPr>
        <p:spPr bwMode="auto">
          <a:xfrm flipV="1">
            <a:off x="2268538" y="3500438"/>
            <a:ext cx="0" cy="28813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80" name="Line 7"/>
          <p:cNvSpPr>
            <a:spLocks noChangeShapeType="1"/>
          </p:cNvSpPr>
          <p:nvPr/>
        </p:nvSpPr>
        <p:spPr bwMode="auto">
          <a:xfrm flipV="1">
            <a:off x="1187450" y="5157788"/>
            <a:ext cx="2663825" cy="1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81" name="Text Box 8"/>
          <p:cNvSpPr txBox="1">
            <a:spLocks noChangeArrowheads="1"/>
          </p:cNvSpPr>
          <p:nvPr/>
        </p:nvSpPr>
        <p:spPr bwMode="auto">
          <a:xfrm>
            <a:off x="3563938" y="5084763"/>
            <a:ext cx="2873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latin typeface="Arial" charset="0"/>
              </a:rPr>
              <a:t>х</a:t>
            </a:r>
          </a:p>
        </p:txBody>
      </p:sp>
      <p:sp>
        <p:nvSpPr>
          <p:cNvPr id="24582" name="Text Box 9"/>
          <p:cNvSpPr txBox="1">
            <a:spLocks noChangeArrowheads="1"/>
          </p:cNvSpPr>
          <p:nvPr/>
        </p:nvSpPr>
        <p:spPr bwMode="auto">
          <a:xfrm>
            <a:off x="1908175" y="3500438"/>
            <a:ext cx="2873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latin typeface="Arial" charset="0"/>
              </a:rPr>
              <a:t>у</a:t>
            </a:r>
          </a:p>
        </p:txBody>
      </p:sp>
      <p:sp>
        <p:nvSpPr>
          <p:cNvPr id="24583" name="AutoShape 10"/>
          <p:cNvSpPr>
            <a:spLocks noChangeArrowheads="1"/>
          </p:cNvSpPr>
          <p:nvPr/>
        </p:nvSpPr>
        <p:spPr bwMode="auto">
          <a:xfrm>
            <a:off x="2195513" y="5084763"/>
            <a:ext cx="144462" cy="142875"/>
          </a:xfrm>
          <a:prstGeom prst="smileyFace">
            <a:avLst>
              <a:gd name="adj" fmla="val 4653"/>
            </a:avLst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4" name="AutoShape 11"/>
          <p:cNvSpPr>
            <a:spLocks noChangeArrowheads="1"/>
          </p:cNvSpPr>
          <p:nvPr/>
        </p:nvSpPr>
        <p:spPr bwMode="auto">
          <a:xfrm>
            <a:off x="2484438" y="4292600"/>
            <a:ext cx="73025" cy="71438"/>
          </a:xfrm>
          <a:custGeom>
            <a:avLst/>
            <a:gdLst>
              <a:gd name="T0" fmla="*/ 123443 w 21600"/>
              <a:gd name="T1" fmla="*/ 0 h 21600"/>
              <a:gd name="T2" fmla="*/ 36151 w 21600"/>
              <a:gd name="T3" fmla="*/ 34598 h 21600"/>
              <a:gd name="T4" fmla="*/ 0 w 21600"/>
              <a:gd name="T5" fmla="*/ 118134 h 21600"/>
              <a:gd name="T6" fmla="*/ 36151 w 21600"/>
              <a:gd name="T7" fmla="*/ 201670 h 21600"/>
              <a:gd name="T8" fmla="*/ 123443 w 21600"/>
              <a:gd name="T9" fmla="*/ 236268 h 21600"/>
              <a:gd name="T10" fmla="*/ 210731 w 21600"/>
              <a:gd name="T11" fmla="*/ 201670 h 21600"/>
              <a:gd name="T12" fmla="*/ 246882 w 21600"/>
              <a:gd name="T13" fmla="*/ 118134 h 21600"/>
              <a:gd name="T14" fmla="*/ 210731 w 21600"/>
              <a:gd name="T15" fmla="*/ 34598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5" name="AutoShape 12"/>
          <p:cNvSpPr>
            <a:spLocks noChangeArrowheads="1"/>
          </p:cNvSpPr>
          <p:nvPr/>
        </p:nvSpPr>
        <p:spPr bwMode="auto">
          <a:xfrm>
            <a:off x="1979613" y="5445125"/>
            <a:ext cx="73025" cy="71438"/>
          </a:xfrm>
          <a:custGeom>
            <a:avLst/>
            <a:gdLst>
              <a:gd name="T0" fmla="*/ 123443 w 21600"/>
              <a:gd name="T1" fmla="*/ 0 h 21600"/>
              <a:gd name="T2" fmla="*/ 36151 w 21600"/>
              <a:gd name="T3" fmla="*/ 34598 h 21600"/>
              <a:gd name="T4" fmla="*/ 0 w 21600"/>
              <a:gd name="T5" fmla="*/ 118134 h 21600"/>
              <a:gd name="T6" fmla="*/ 36151 w 21600"/>
              <a:gd name="T7" fmla="*/ 201670 h 21600"/>
              <a:gd name="T8" fmla="*/ 123443 w 21600"/>
              <a:gd name="T9" fmla="*/ 236268 h 21600"/>
              <a:gd name="T10" fmla="*/ 210731 w 21600"/>
              <a:gd name="T11" fmla="*/ 201670 h 21600"/>
              <a:gd name="T12" fmla="*/ 246882 w 21600"/>
              <a:gd name="T13" fmla="*/ 118134 h 21600"/>
              <a:gd name="T14" fmla="*/ 210731 w 21600"/>
              <a:gd name="T15" fmla="*/ 34598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6" name="AutoShape 13"/>
          <p:cNvSpPr>
            <a:spLocks noChangeArrowheads="1"/>
          </p:cNvSpPr>
          <p:nvPr/>
        </p:nvSpPr>
        <p:spPr bwMode="auto">
          <a:xfrm>
            <a:off x="3059113" y="4868863"/>
            <a:ext cx="73025" cy="71437"/>
          </a:xfrm>
          <a:custGeom>
            <a:avLst/>
            <a:gdLst>
              <a:gd name="T0" fmla="*/ 123443 w 21600"/>
              <a:gd name="T1" fmla="*/ 0 h 21600"/>
              <a:gd name="T2" fmla="*/ 36151 w 21600"/>
              <a:gd name="T3" fmla="*/ 34597 h 21600"/>
              <a:gd name="T4" fmla="*/ 0 w 21600"/>
              <a:gd name="T5" fmla="*/ 118132 h 21600"/>
              <a:gd name="T6" fmla="*/ 36151 w 21600"/>
              <a:gd name="T7" fmla="*/ 201664 h 21600"/>
              <a:gd name="T8" fmla="*/ 123443 w 21600"/>
              <a:gd name="T9" fmla="*/ 236261 h 21600"/>
              <a:gd name="T10" fmla="*/ 210731 w 21600"/>
              <a:gd name="T11" fmla="*/ 201664 h 21600"/>
              <a:gd name="T12" fmla="*/ 246882 w 21600"/>
              <a:gd name="T13" fmla="*/ 118132 h 21600"/>
              <a:gd name="T14" fmla="*/ 210731 w 21600"/>
              <a:gd name="T15" fmla="*/ 3459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4587" name="Picture 14" descr="sun-regular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655763" cy="157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15" descr="График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113" y="3500438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89" name="Group 16"/>
          <p:cNvGrpSpPr>
            <a:grpSpLocks/>
          </p:cNvGrpSpPr>
          <p:nvPr/>
        </p:nvGrpSpPr>
        <p:grpSpPr bwMode="auto">
          <a:xfrm>
            <a:off x="6516688" y="188913"/>
            <a:ext cx="2160587" cy="1655762"/>
            <a:chOff x="3833" y="164"/>
            <a:chExt cx="1769" cy="1544"/>
          </a:xfrm>
        </p:grpSpPr>
        <p:pic>
          <p:nvPicPr>
            <p:cNvPr id="24592" name="Picture 17" descr="Сетка 35х30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33" y="187"/>
              <a:ext cx="1746" cy="1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93" name="Text Box 18"/>
            <p:cNvSpPr txBox="1">
              <a:spLocks noChangeArrowheads="1"/>
            </p:cNvSpPr>
            <p:nvPr/>
          </p:nvSpPr>
          <p:spPr bwMode="auto">
            <a:xfrm>
              <a:off x="5421" y="969"/>
              <a:ext cx="181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 i="1"/>
                <a:t>х</a:t>
              </a:r>
            </a:p>
          </p:txBody>
        </p:sp>
        <p:sp>
          <p:nvSpPr>
            <p:cNvPr id="24594" name="Text Box 19"/>
            <p:cNvSpPr txBox="1">
              <a:spLocks noChangeArrowheads="1"/>
            </p:cNvSpPr>
            <p:nvPr/>
          </p:nvSpPr>
          <p:spPr bwMode="auto">
            <a:xfrm>
              <a:off x="4537" y="164"/>
              <a:ext cx="181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i="1"/>
                <a:t>y</a:t>
              </a:r>
              <a:endParaRPr lang="ru-RU" b="1" i="1"/>
            </a:p>
          </p:txBody>
        </p:sp>
        <p:sp>
          <p:nvSpPr>
            <p:cNvPr id="24595" name="Text Box 20"/>
            <p:cNvSpPr txBox="1">
              <a:spLocks noChangeArrowheads="1"/>
            </p:cNvSpPr>
            <p:nvPr/>
          </p:nvSpPr>
          <p:spPr bwMode="auto">
            <a:xfrm>
              <a:off x="4537" y="993"/>
              <a:ext cx="181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/>
                <a:t>0</a:t>
              </a:r>
            </a:p>
          </p:txBody>
        </p:sp>
        <p:sp>
          <p:nvSpPr>
            <p:cNvPr id="24596" name="Text Box 21"/>
            <p:cNvSpPr txBox="1">
              <a:spLocks noChangeArrowheads="1"/>
            </p:cNvSpPr>
            <p:nvPr/>
          </p:nvSpPr>
          <p:spPr bwMode="auto">
            <a:xfrm>
              <a:off x="4718" y="993"/>
              <a:ext cx="181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1</a:t>
              </a:r>
            </a:p>
          </p:txBody>
        </p:sp>
        <p:sp>
          <p:nvSpPr>
            <p:cNvPr id="24597" name="Line 22"/>
            <p:cNvSpPr>
              <a:spLocks noChangeShapeType="1"/>
            </p:cNvSpPr>
            <p:nvPr/>
          </p:nvSpPr>
          <p:spPr bwMode="auto">
            <a:xfrm flipV="1">
              <a:off x="4678" y="210"/>
              <a:ext cx="0" cy="14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8" name="Line 23"/>
            <p:cNvSpPr>
              <a:spLocks noChangeShapeType="1"/>
            </p:cNvSpPr>
            <p:nvPr/>
          </p:nvSpPr>
          <p:spPr bwMode="auto">
            <a:xfrm>
              <a:off x="4660" y="1591"/>
              <a:ext cx="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9" name="Line 24"/>
            <p:cNvSpPr>
              <a:spLocks noChangeShapeType="1"/>
            </p:cNvSpPr>
            <p:nvPr/>
          </p:nvSpPr>
          <p:spPr bwMode="auto">
            <a:xfrm>
              <a:off x="4660" y="1487"/>
              <a:ext cx="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0" name="Line 25"/>
            <p:cNvSpPr>
              <a:spLocks noChangeShapeType="1"/>
            </p:cNvSpPr>
            <p:nvPr/>
          </p:nvSpPr>
          <p:spPr bwMode="auto">
            <a:xfrm>
              <a:off x="4660" y="1396"/>
              <a:ext cx="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1" name="Line 26"/>
            <p:cNvSpPr>
              <a:spLocks noChangeShapeType="1"/>
            </p:cNvSpPr>
            <p:nvPr/>
          </p:nvSpPr>
          <p:spPr bwMode="auto">
            <a:xfrm>
              <a:off x="4660" y="1292"/>
              <a:ext cx="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2" name="Line 27"/>
            <p:cNvSpPr>
              <a:spLocks noChangeShapeType="1"/>
            </p:cNvSpPr>
            <p:nvPr/>
          </p:nvSpPr>
          <p:spPr bwMode="auto">
            <a:xfrm>
              <a:off x="4660" y="1197"/>
              <a:ext cx="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3" name="Line 28"/>
            <p:cNvSpPr>
              <a:spLocks noChangeShapeType="1"/>
            </p:cNvSpPr>
            <p:nvPr/>
          </p:nvSpPr>
          <p:spPr bwMode="auto">
            <a:xfrm>
              <a:off x="4660" y="1096"/>
              <a:ext cx="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4" name="Line 29"/>
            <p:cNvSpPr>
              <a:spLocks noChangeShapeType="1"/>
            </p:cNvSpPr>
            <p:nvPr/>
          </p:nvSpPr>
          <p:spPr bwMode="auto">
            <a:xfrm>
              <a:off x="4660" y="1005"/>
              <a:ext cx="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5" name="Line 30"/>
            <p:cNvSpPr>
              <a:spLocks noChangeShapeType="1"/>
            </p:cNvSpPr>
            <p:nvPr/>
          </p:nvSpPr>
          <p:spPr bwMode="auto">
            <a:xfrm>
              <a:off x="4660" y="900"/>
              <a:ext cx="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6" name="Line 31"/>
            <p:cNvSpPr>
              <a:spLocks noChangeShapeType="1"/>
            </p:cNvSpPr>
            <p:nvPr/>
          </p:nvSpPr>
          <p:spPr bwMode="auto">
            <a:xfrm>
              <a:off x="4660" y="796"/>
              <a:ext cx="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7" name="Line 32"/>
            <p:cNvSpPr>
              <a:spLocks noChangeShapeType="1"/>
            </p:cNvSpPr>
            <p:nvPr/>
          </p:nvSpPr>
          <p:spPr bwMode="auto">
            <a:xfrm>
              <a:off x="4660" y="697"/>
              <a:ext cx="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8" name="Line 33"/>
            <p:cNvSpPr>
              <a:spLocks noChangeShapeType="1"/>
            </p:cNvSpPr>
            <p:nvPr/>
          </p:nvSpPr>
          <p:spPr bwMode="auto">
            <a:xfrm>
              <a:off x="4660" y="601"/>
              <a:ext cx="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9" name="Line 34"/>
            <p:cNvSpPr>
              <a:spLocks noChangeShapeType="1"/>
            </p:cNvSpPr>
            <p:nvPr/>
          </p:nvSpPr>
          <p:spPr bwMode="auto">
            <a:xfrm>
              <a:off x="4660" y="500"/>
              <a:ext cx="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0" name="Line 35"/>
            <p:cNvSpPr>
              <a:spLocks noChangeShapeType="1"/>
            </p:cNvSpPr>
            <p:nvPr/>
          </p:nvSpPr>
          <p:spPr bwMode="auto">
            <a:xfrm>
              <a:off x="4660" y="405"/>
              <a:ext cx="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1" name="Line 36"/>
            <p:cNvSpPr>
              <a:spLocks noChangeShapeType="1"/>
            </p:cNvSpPr>
            <p:nvPr/>
          </p:nvSpPr>
          <p:spPr bwMode="auto">
            <a:xfrm>
              <a:off x="4660" y="305"/>
              <a:ext cx="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2" name="Text Box 37"/>
            <p:cNvSpPr txBox="1">
              <a:spLocks noChangeArrowheads="1"/>
            </p:cNvSpPr>
            <p:nvPr/>
          </p:nvSpPr>
          <p:spPr bwMode="auto">
            <a:xfrm>
              <a:off x="4560" y="809"/>
              <a:ext cx="182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1</a:t>
              </a:r>
            </a:p>
          </p:txBody>
        </p:sp>
        <p:sp>
          <p:nvSpPr>
            <p:cNvPr id="24613" name="Line 38"/>
            <p:cNvSpPr>
              <a:spLocks noChangeShapeType="1"/>
            </p:cNvSpPr>
            <p:nvPr/>
          </p:nvSpPr>
          <p:spPr bwMode="auto">
            <a:xfrm>
              <a:off x="3856" y="1004"/>
              <a:ext cx="170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4" name="Line 39"/>
            <p:cNvSpPr>
              <a:spLocks noChangeShapeType="1"/>
            </p:cNvSpPr>
            <p:nvPr/>
          </p:nvSpPr>
          <p:spPr bwMode="auto">
            <a:xfrm>
              <a:off x="4009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5" name="Line 40"/>
            <p:cNvSpPr>
              <a:spLocks noChangeShapeType="1"/>
            </p:cNvSpPr>
            <p:nvPr/>
          </p:nvSpPr>
          <p:spPr bwMode="auto">
            <a:xfrm>
              <a:off x="4104" y="985"/>
              <a:ext cx="0" cy="3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6" name="Line 41"/>
            <p:cNvSpPr>
              <a:spLocks noChangeShapeType="1"/>
            </p:cNvSpPr>
            <p:nvPr/>
          </p:nvSpPr>
          <p:spPr bwMode="auto">
            <a:xfrm>
              <a:off x="4201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7" name="Line 42"/>
            <p:cNvSpPr>
              <a:spLocks noChangeShapeType="1"/>
            </p:cNvSpPr>
            <p:nvPr/>
          </p:nvSpPr>
          <p:spPr bwMode="auto">
            <a:xfrm>
              <a:off x="4296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8" name="Line 43"/>
            <p:cNvSpPr>
              <a:spLocks noChangeShapeType="1"/>
            </p:cNvSpPr>
            <p:nvPr/>
          </p:nvSpPr>
          <p:spPr bwMode="auto">
            <a:xfrm>
              <a:off x="4395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9" name="Line 44"/>
            <p:cNvSpPr>
              <a:spLocks noChangeShapeType="1"/>
            </p:cNvSpPr>
            <p:nvPr/>
          </p:nvSpPr>
          <p:spPr bwMode="auto">
            <a:xfrm>
              <a:off x="4491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0" name="Line 45"/>
            <p:cNvSpPr>
              <a:spLocks noChangeShapeType="1"/>
            </p:cNvSpPr>
            <p:nvPr/>
          </p:nvSpPr>
          <p:spPr bwMode="auto">
            <a:xfrm>
              <a:off x="4587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1" name="Line 46"/>
            <p:cNvSpPr>
              <a:spLocks noChangeShapeType="1"/>
            </p:cNvSpPr>
            <p:nvPr/>
          </p:nvSpPr>
          <p:spPr bwMode="auto">
            <a:xfrm>
              <a:off x="4680" y="969"/>
              <a:ext cx="0" cy="3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2" name="Line 47"/>
            <p:cNvSpPr>
              <a:spLocks noChangeShapeType="1"/>
            </p:cNvSpPr>
            <p:nvPr/>
          </p:nvSpPr>
          <p:spPr bwMode="auto">
            <a:xfrm>
              <a:off x="4780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3" name="Line 48"/>
            <p:cNvSpPr>
              <a:spLocks noChangeShapeType="1"/>
            </p:cNvSpPr>
            <p:nvPr/>
          </p:nvSpPr>
          <p:spPr bwMode="auto">
            <a:xfrm>
              <a:off x="4877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4" name="Line 49"/>
            <p:cNvSpPr>
              <a:spLocks noChangeShapeType="1"/>
            </p:cNvSpPr>
            <p:nvPr/>
          </p:nvSpPr>
          <p:spPr bwMode="auto">
            <a:xfrm>
              <a:off x="4974" y="985"/>
              <a:ext cx="0" cy="3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5" name="Line 50"/>
            <p:cNvSpPr>
              <a:spLocks noChangeShapeType="1"/>
            </p:cNvSpPr>
            <p:nvPr/>
          </p:nvSpPr>
          <p:spPr bwMode="auto">
            <a:xfrm>
              <a:off x="5073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6" name="Line 51"/>
            <p:cNvSpPr>
              <a:spLocks noChangeShapeType="1"/>
            </p:cNvSpPr>
            <p:nvPr/>
          </p:nvSpPr>
          <p:spPr bwMode="auto">
            <a:xfrm>
              <a:off x="5169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7" name="Line 52"/>
            <p:cNvSpPr>
              <a:spLocks noChangeShapeType="1"/>
            </p:cNvSpPr>
            <p:nvPr/>
          </p:nvSpPr>
          <p:spPr bwMode="auto">
            <a:xfrm>
              <a:off x="5266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8" name="Line 53"/>
            <p:cNvSpPr>
              <a:spLocks noChangeShapeType="1"/>
            </p:cNvSpPr>
            <p:nvPr/>
          </p:nvSpPr>
          <p:spPr bwMode="auto">
            <a:xfrm>
              <a:off x="5362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9" name="Line 54"/>
            <p:cNvSpPr>
              <a:spLocks noChangeShapeType="1"/>
            </p:cNvSpPr>
            <p:nvPr/>
          </p:nvSpPr>
          <p:spPr bwMode="auto">
            <a:xfrm>
              <a:off x="5458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30" name="Line 55"/>
            <p:cNvSpPr>
              <a:spLocks noChangeShapeType="1"/>
            </p:cNvSpPr>
            <p:nvPr/>
          </p:nvSpPr>
          <p:spPr bwMode="auto">
            <a:xfrm>
              <a:off x="3907" y="985"/>
              <a:ext cx="0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31" name="Oval 56"/>
            <p:cNvSpPr>
              <a:spLocks noChangeArrowheads="1"/>
            </p:cNvSpPr>
            <p:nvPr/>
          </p:nvSpPr>
          <p:spPr bwMode="auto">
            <a:xfrm>
              <a:off x="4770" y="791"/>
              <a:ext cx="23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32" name="Oval 57"/>
            <p:cNvSpPr>
              <a:spLocks noChangeArrowheads="1"/>
            </p:cNvSpPr>
            <p:nvPr/>
          </p:nvSpPr>
          <p:spPr bwMode="auto">
            <a:xfrm>
              <a:off x="4870" y="492"/>
              <a:ext cx="23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33" name="Oval 58"/>
            <p:cNvSpPr>
              <a:spLocks noChangeArrowheads="1"/>
            </p:cNvSpPr>
            <p:nvPr/>
          </p:nvSpPr>
          <p:spPr bwMode="auto">
            <a:xfrm>
              <a:off x="4579" y="791"/>
              <a:ext cx="22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34" name="Oval 59"/>
            <p:cNvSpPr>
              <a:spLocks noChangeArrowheads="1"/>
            </p:cNvSpPr>
            <p:nvPr/>
          </p:nvSpPr>
          <p:spPr bwMode="auto">
            <a:xfrm>
              <a:off x="4967" y="993"/>
              <a:ext cx="22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35" name="Oval 60"/>
            <p:cNvSpPr>
              <a:spLocks noChangeArrowheads="1"/>
            </p:cNvSpPr>
            <p:nvPr/>
          </p:nvSpPr>
          <p:spPr bwMode="auto">
            <a:xfrm>
              <a:off x="4774" y="299"/>
              <a:ext cx="22" cy="22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36" name="Oval 61"/>
            <p:cNvSpPr>
              <a:spLocks noChangeArrowheads="1"/>
            </p:cNvSpPr>
            <p:nvPr/>
          </p:nvSpPr>
          <p:spPr bwMode="auto">
            <a:xfrm>
              <a:off x="4384" y="394"/>
              <a:ext cx="22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37" name="Oval 62"/>
            <p:cNvSpPr>
              <a:spLocks noChangeArrowheads="1"/>
            </p:cNvSpPr>
            <p:nvPr/>
          </p:nvSpPr>
          <p:spPr bwMode="auto">
            <a:xfrm>
              <a:off x="4190" y="299"/>
              <a:ext cx="22" cy="22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38" name="Oval 63"/>
            <p:cNvSpPr>
              <a:spLocks noChangeArrowheads="1"/>
            </p:cNvSpPr>
            <p:nvPr/>
          </p:nvSpPr>
          <p:spPr bwMode="auto">
            <a:xfrm>
              <a:off x="4386" y="595"/>
              <a:ext cx="23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39" name="Oval 64"/>
            <p:cNvSpPr>
              <a:spLocks noChangeArrowheads="1"/>
            </p:cNvSpPr>
            <p:nvPr/>
          </p:nvSpPr>
          <p:spPr bwMode="auto">
            <a:xfrm>
              <a:off x="4094" y="693"/>
              <a:ext cx="22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40" name="Oval 65"/>
            <p:cNvSpPr>
              <a:spLocks noChangeArrowheads="1"/>
            </p:cNvSpPr>
            <p:nvPr/>
          </p:nvSpPr>
          <p:spPr bwMode="auto">
            <a:xfrm>
              <a:off x="4383" y="693"/>
              <a:ext cx="22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41" name="Oval 66"/>
            <p:cNvSpPr>
              <a:spLocks noChangeArrowheads="1"/>
            </p:cNvSpPr>
            <p:nvPr/>
          </p:nvSpPr>
          <p:spPr bwMode="auto">
            <a:xfrm>
              <a:off x="4094" y="1188"/>
              <a:ext cx="22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42" name="Oval 67"/>
            <p:cNvSpPr>
              <a:spLocks noChangeArrowheads="1"/>
            </p:cNvSpPr>
            <p:nvPr/>
          </p:nvSpPr>
          <p:spPr bwMode="auto">
            <a:xfrm>
              <a:off x="4094" y="889"/>
              <a:ext cx="22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43" name="Oval 68"/>
            <p:cNvSpPr>
              <a:spLocks noChangeArrowheads="1"/>
            </p:cNvSpPr>
            <p:nvPr/>
          </p:nvSpPr>
          <p:spPr bwMode="auto">
            <a:xfrm>
              <a:off x="4485" y="1286"/>
              <a:ext cx="22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44" name="Oval 69"/>
            <p:cNvSpPr>
              <a:spLocks noChangeArrowheads="1"/>
            </p:cNvSpPr>
            <p:nvPr/>
          </p:nvSpPr>
          <p:spPr bwMode="auto">
            <a:xfrm>
              <a:off x="4287" y="1384"/>
              <a:ext cx="22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45" name="Oval 70"/>
            <p:cNvSpPr>
              <a:spLocks noChangeArrowheads="1"/>
            </p:cNvSpPr>
            <p:nvPr/>
          </p:nvSpPr>
          <p:spPr bwMode="auto">
            <a:xfrm>
              <a:off x="4774" y="1384"/>
              <a:ext cx="22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46" name="Oval 71"/>
            <p:cNvSpPr>
              <a:spLocks noChangeArrowheads="1"/>
            </p:cNvSpPr>
            <p:nvPr/>
          </p:nvSpPr>
          <p:spPr bwMode="auto">
            <a:xfrm>
              <a:off x="4967" y="1286"/>
              <a:ext cx="22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47" name="Oval 72"/>
            <p:cNvSpPr>
              <a:spLocks noChangeArrowheads="1"/>
            </p:cNvSpPr>
            <p:nvPr/>
          </p:nvSpPr>
          <p:spPr bwMode="auto">
            <a:xfrm>
              <a:off x="5258" y="889"/>
              <a:ext cx="22" cy="23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48" name="Oval 73"/>
            <p:cNvSpPr>
              <a:spLocks noChangeArrowheads="1"/>
            </p:cNvSpPr>
            <p:nvPr/>
          </p:nvSpPr>
          <p:spPr bwMode="auto">
            <a:xfrm>
              <a:off x="4575" y="492"/>
              <a:ext cx="23" cy="2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49" name="Line 74"/>
            <p:cNvSpPr>
              <a:spLocks noChangeShapeType="1"/>
            </p:cNvSpPr>
            <p:nvPr/>
          </p:nvSpPr>
          <p:spPr bwMode="auto">
            <a:xfrm flipH="1" flipV="1">
              <a:off x="4786" y="809"/>
              <a:ext cx="181" cy="184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50" name="Line 75"/>
            <p:cNvSpPr>
              <a:spLocks noChangeShapeType="1"/>
            </p:cNvSpPr>
            <p:nvPr/>
          </p:nvSpPr>
          <p:spPr bwMode="auto">
            <a:xfrm flipH="1" flipV="1">
              <a:off x="4604" y="803"/>
              <a:ext cx="170" cy="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51" name="Line 76"/>
            <p:cNvSpPr>
              <a:spLocks noChangeShapeType="1"/>
            </p:cNvSpPr>
            <p:nvPr/>
          </p:nvSpPr>
          <p:spPr bwMode="auto">
            <a:xfrm flipV="1">
              <a:off x="4581" y="509"/>
              <a:ext cx="295" cy="30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52" name="Line 77"/>
            <p:cNvSpPr>
              <a:spLocks noChangeShapeType="1"/>
            </p:cNvSpPr>
            <p:nvPr/>
          </p:nvSpPr>
          <p:spPr bwMode="auto">
            <a:xfrm flipH="1" flipV="1">
              <a:off x="4786" y="302"/>
              <a:ext cx="90" cy="207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53" name="Line 78"/>
            <p:cNvSpPr>
              <a:spLocks noChangeShapeType="1"/>
            </p:cNvSpPr>
            <p:nvPr/>
          </p:nvSpPr>
          <p:spPr bwMode="auto">
            <a:xfrm flipH="1">
              <a:off x="4377" y="302"/>
              <a:ext cx="409" cy="115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54" name="Line 79"/>
            <p:cNvSpPr>
              <a:spLocks noChangeShapeType="1"/>
            </p:cNvSpPr>
            <p:nvPr/>
          </p:nvSpPr>
          <p:spPr bwMode="auto">
            <a:xfrm flipH="1" flipV="1">
              <a:off x="4196" y="302"/>
              <a:ext cx="204" cy="115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55" name="Line 80"/>
            <p:cNvSpPr>
              <a:spLocks noChangeShapeType="1"/>
            </p:cNvSpPr>
            <p:nvPr/>
          </p:nvSpPr>
          <p:spPr bwMode="auto">
            <a:xfrm>
              <a:off x="4196" y="302"/>
              <a:ext cx="204" cy="30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56" name="Line 81"/>
            <p:cNvSpPr>
              <a:spLocks noChangeShapeType="1"/>
            </p:cNvSpPr>
            <p:nvPr/>
          </p:nvSpPr>
          <p:spPr bwMode="auto">
            <a:xfrm flipH="1">
              <a:off x="4116" y="602"/>
              <a:ext cx="295" cy="91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57" name="Line 82"/>
            <p:cNvSpPr>
              <a:spLocks noChangeShapeType="1"/>
            </p:cNvSpPr>
            <p:nvPr/>
          </p:nvSpPr>
          <p:spPr bwMode="auto">
            <a:xfrm>
              <a:off x="4105" y="705"/>
              <a:ext cx="295" cy="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58" name="Line 83"/>
            <p:cNvSpPr>
              <a:spLocks noChangeShapeType="1"/>
            </p:cNvSpPr>
            <p:nvPr/>
          </p:nvSpPr>
          <p:spPr bwMode="auto">
            <a:xfrm flipH="1">
              <a:off x="4105" y="716"/>
              <a:ext cx="295" cy="184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59" name="Line 84"/>
            <p:cNvSpPr>
              <a:spLocks noChangeShapeType="1"/>
            </p:cNvSpPr>
            <p:nvPr/>
          </p:nvSpPr>
          <p:spPr bwMode="auto">
            <a:xfrm>
              <a:off x="4105" y="900"/>
              <a:ext cx="0" cy="30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60" name="Line 85"/>
            <p:cNvSpPr>
              <a:spLocks noChangeShapeType="1"/>
            </p:cNvSpPr>
            <p:nvPr/>
          </p:nvSpPr>
          <p:spPr bwMode="auto">
            <a:xfrm>
              <a:off x="4105" y="1200"/>
              <a:ext cx="386" cy="92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61" name="Line 86"/>
            <p:cNvSpPr>
              <a:spLocks noChangeShapeType="1"/>
            </p:cNvSpPr>
            <p:nvPr/>
          </p:nvSpPr>
          <p:spPr bwMode="auto">
            <a:xfrm flipH="1">
              <a:off x="4298" y="1292"/>
              <a:ext cx="204" cy="92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62" name="Line 87"/>
            <p:cNvSpPr>
              <a:spLocks noChangeShapeType="1"/>
            </p:cNvSpPr>
            <p:nvPr/>
          </p:nvSpPr>
          <p:spPr bwMode="auto">
            <a:xfrm>
              <a:off x="4287" y="1395"/>
              <a:ext cx="499" cy="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63" name="Line 88"/>
            <p:cNvSpPr>
              <a:spLocks noChangeShapeType="1"/>
            </p:cNvSpPr>
            <p:nvPr/>
          </p:nvSpPr>
          <p:spPr bwMode="auto">
            <a:xfrm flipV="1">
              <a:off x="4786" y="1297"/>
              <a:ext cx="204" cy="93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64" name="Line 89"/>
            <p:cNvSpPr>
              <a:spLocks noChangeShapeType="1"/>
            </p:cNvSpPr>
            <p:nvPr/>
          </p:nvSpPr>
          <p:spPr bwMode="auto">
            <a:xfrm flipV="1">
              <a:off x="4978" y="900"/>
              <a:ext cx="295" cy="392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65" name="Line 90"/>
            <p:cNvSpPr>
              <a:spLocks noChangeShapeType="1"/>
            </p:cNvSpPr>
            <p:nvPr/>
          </p:nvSpPr>
          <p:spPr bwMode="auto">
            <a:xfrm flipH="1">
              <a:off x="4967" y="900"/>
              <a:ext cx="295" cy="116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9965" name="WordArt 93"/>
          <p:cNvSpPr>
            <a:spLocks noChangeArrowheads="1" noChangeShapeType="1" noTextEdit="1"/>
          </p:cNvSpPr>
          <p:nvPr/>
        </p:nvSpPr>
        <p:spPr bwMode="auto">
          <a:xfrm>
            <a:off x="1692275" y="2133600"/>
            <a:ext cx="5543550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 cap="rnd">
                  <a:solidFill>
                    <a:srgbClr val="009900"/>
                  </a:solidFill>
                  <a:prstDash val="sysDot"/>
                  <a:round/>
                  <a:headEnd/>
                  <a:tailEnd/>
                </a:ln>
                <a:solidFill>
                  <a:srgbClr val="FFFF66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за внимание!</a:t>
            </a:r>
          </a:p>
        </p:txBody>
      </p:sp>
      <p:sp>
        <p:nvSpPr>
          <p:cNvPr id="79966" name="Rectangle 9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9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9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96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F6BC7B9-5F64-4483-9A19-48E4F2AFD256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300037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smtClean="0">
                <a:solidFill>
                  <a:srgbClr val="000000"/>
                </a:solidFill>
                <a:latin typeface="Times New Roman" pitchFamily="18" charset="0"/>
              </a:rPr>
              <a:t>Рене Декарт</a:t>
            </a:r>
            <a:r>
              <a:rPr lang="ru-RU" sz="2000" smtClean="0">
                <a:latin typeface="Times New Roman" pitchFamily="18" charset="0"/>
              </a:rPr>
              <a:t>                                                                         </a:t>
            </a:r>
            <a:r>
              <a:rPr lang="ru-RU" sz="1800" smtClean="0">
                <a:latin typeface="Times New Roman" pitchFamily="18" charset="0"/>
              </a:rPr>
              <a:t>            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339975" y="4365625"/>
            <a:ext cx="4346575" cy="21717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i="1" smtClean="0">
                <a:solidFill>
                  <a:srgbClr val="000000"/>
                </a:solidFill>
              </a:rPr>
              <a:t>В 17 веке французкие математики</a:t>
            </a:r>
            <a:r>
              <a:rPr lang="ru-RU" sz="2000" i="1" smtClean="0">
                <a:solidFill>
                  <a:schemeClr val="tx2"/>
                </a:solidFill>
              </a:rPr>
              <a:t> </a:t>
            </a:r>
            <a:r>
              <a:rPr lang="ru-RU" sz="2000" i="1" smtClean="0">
                <a:solidFill>
                  <a:srgbClr val="FF3399"/>
                </a:solidFill>
              </a:rPr>
              <a:t>Рене Декарт</a:t>
            </a:r>
            <a:r>
              <a:rPr lang="ru-RU" sz="2000" i="1" smtClean="0">
                <a:solidFill>
                  <a:schemeClr val="tx2"/>
                </a:solidFill>
              </a:rPr>
              <a:t> и </a:t>
            </a:r>
            <a:r>
              <a:rPr lang="ru-RU" sz="2000" i="1" smtClean="0">
                <a:solidFill>
                  <a:srgbClr val="FF3399"/>
                </a:solidFill>
              </a:rPr>
              <a:t>Пьер Ферма</a:t>
            </a:r>
            <a:r>
              <a:rPr lang="ru-RU" sz="2000" i="1" smtClean="0">
                <a:solidFill>
                  <a:schemeClr val="tx2"/>
                </a:solidFill>
              </a:rPr>
              <a:t> </a:t>
            </a:r>
            <a:r>
              <a:rPr lang="ru-RU" sz="2000" i="1" smtClean="0">
                <a:solidFill>
                  <a:srgbClr val="000000"/>
                </a:solidFill>
              </a:rPr>
              <a:t>впервые открыли значение использования координат в математике</a:t>
            </a:r>
            <a:r>
              <a:rPr lang="ru-RU" sz="2000" i="1" smtClean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809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765175"/>
            <a:ext cx="2870200" cy="327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Изображение">
            <a:hlinkClick r:id="rId2" tooltip="Изображение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333375"/>
            <a:ext cx="247332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180px-Pierre_de_Fermat">
            <a:hlinkClick r:id="rId4" tooltip="Пьер Ферма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19475" y="260350"/>
            <a:ext cx="225742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Изображение">
            <a:hlinkClick r:id="rId6" tooltip="Изображение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63938" y="3860800"/>
            <a:ext cx="2278062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6588125" y="3284538"/>
            <a:ext cx="1460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Рене Декарт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3708400" y="3357563"/>
            <a:ext cx="1463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Пьер Ферма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6300788" y="5157788"/>
            <a:ext cx="23479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Times New Roman" pitchFamily="18" charset="0"/>
              </a:rPr>
              <a:t>Готфрид Вильгельм </a:t>
            </a:r>
          </a:p>
          <a:p>
            <a:pPr algn="ctr"/>
            <a:r>
              <a:rPr lang="ru-RU" b="1">
                <a:latin typeface="Times New Roman" pitchFamily="18" charset="0"/>
              </a:rPr>
              <a:t>фон Лейбниц </a:t>
            </a:r>
          </a:p>
        </p:txBody>
      </p:sp>
      <p:pic>
        <p:nvPicPr>
          <p:cNvPr id="18441" name="Picture 9" descr="Картинка 12 из 15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5288" y="260350"/>
            <a:ext cx="244475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755650" y="3500438"/>
            <a:ext cx="1208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Клавдий </a:t>
            </a:r>
          </a:p>
          <a:p>
            <a:r>
              <a:rPr lang="ru-RU" b="1">
                <a:latin typeface="Times New Roman" pitchFamily="18" charset="0"/>
              </a:rPr>
              <a:t>Птолемей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/>
      <p:bldP spid="18440" grpId="0"/>
      <p:bldP spid="184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042988" y="1125538"/>
            <a:ext cx="7777162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ru-RU" sz="2800">
                <a:latin typeface="Times New Roman" pitchFamily="18" charset="0"/>
              </a:rPr>
              <a:t>Какая прямая называется координатной прямой?</a:t>
            </a:r>
          </a:p>
          <a:p>
            <a:pPr marL="457200" indent="-457200">
              <a:buFontTx/>
              <a:buAutoNum type="arabicPeriod"/>
            </a:pPr>
            <a:r>
              <a:rPr lang="ru-RU" sz="2800">
                <a:latin typeface="Times New Roman" pitchFamily="18" charset="0"/>
              </a:rPr>
              <a:t>Определите координаты точек на координатной прямой:</a:t>
            </a:r>
          </a:p>
          <a:p>
            <a:pPr marL="457200" indent="-457200">
              <a:buFontTx/>
              <a:buAutoNum type="arabicPeriod"/>
            </a:pPr>
            <a:endParaRPr lang="ru-RU" sz="2800">
              <a:latin typeface="Times New Roman" pitchFamily="18" charset="0"/>
            </a:endParaRPr>
          </a:p>
          <a:p>
            <a:pPr marL="457200" indent="-457200">
              <a:buFontTx/>
              <a:buAutoNum type="arabicPeriod"/>
            </a:pPr>
            <a:endParaRPr lang="ru-RU" sz="2800">
              <a:latin typeface="Times New Roman" pitchFamily="18" charset="0"/>
            </a:endParaRPr>
          </a:p>
          <a:p>
            <a:pPr marL="457200" indent="-457200">
              <a:buFontTx/>
              <a:buAutoNum type="arabicPeriod"/>
            </a:pPr>
            <a:endParaRPr lang="ru-RU" sz="2800">
              <a:latin typeface="Times New Roman" pitchFamily="18" charset="0"/>
            </a:endParaRPr>
          </a:p>
          <a:p>
            <a:pPr marL="457200" indent="-457200">
              <a:buFontTx/>
              <a:buAutoNum type="arabicPeriod"/>
            </a:pPr>
            <a:r>
              <a:rPr lang="ru-RU" sz="2800">
                <a:latin typeface="Times New Roman" pitchFamily="18" charset="0"/>
              </a:rPr>
              <a:t>Какие прямые называются перпендикулярными?</a:t>
            </a:r>
          </a:p>
          <a:p>
            <a:pPr marL="457200" indent="-457200">
              <a:buFontTx/>
              <a:buAutoNum type="arabicPeriod"/>
            </a:pPr>
            <a:r>
              <a:rPr lang="ru-RU" sz="2800">
                <a:latin typeface="Times New Roman" pitchFamily="18" charset="0"/>
              </a:rPr>
              <a:t>С помощью каких чертежных инструментов строят перпендикулярные прямые?</a:t>
            </a:r>
          </a:p>
        </p:txBody>
      </p:sp>
      <p:sp>
        <p:nvSpPr>
          <p:cNvPr id="12291" name="WordArt 3"/>
          <p:cNvSpPr>
            <a:spLocks noChangeArrowheads="1" noChangeShapeType="1" noTextEdit="1"/>
          </p:cNvSpPr>
          <p:nvPr/>
        </p:nvSpPr>
        <p:spPr bwMode="auto">
          <a:xfrm>
            <a:off x="2268538" y="404813"/>
            <a:ext cx="5111750" cy="8636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rgbClr val="85472B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Ответьте устно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/>
          <a:srcRect l="44788" t="-5714"/>
          <a:stretch>
            <a:fillRect/>
          </a:stretch>
        </p:blipFill>
        <p:spPr bwMode="auto">
          <a:xfrm>
            <a:off x="1187450" y="2997200"/>
            <a:ext cx="74168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AutoShape 5"/>
          <p:cNvSpPr>
            <a:spLocks noChangeArrowheads="1"/>
          </p:cNvSpPr>
          <p:nvPr/>
        </p:nvSpPr>
        <p:spPr bwMode="auto">
          <a:xfrm flipV="1">
            <a:off x="4356100" y="3429000"/>
            <a:ext cx="144463" cy="144463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 flipV="1">
            <a:off x="7308850" y="3429000"/>
            <a:ext cx="144463" cy="144463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AutoShape 7"/>
          <p:cNvSpPr>
            <a:spLocks noChangeArrowheads="1"/>
          </p:cNvSpPr>
          <p:nvPr/>
        </p:nvSpPr>
        <p:spPr bwMode="auto">
          <a:xfrm flipV="1">
            <a:off x="5508625" y="3429000"/>
            <a:ext cx="144463" cy="144463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6" name="AutoShape 8"/>
          <p:cNvSpPr>
            <a:spLocks noChangeArrowheads="1"/>
          </p:cNvSpPr>
          <p:nvPr/>
        </p:nvSpPr>
        <p:spPr bwMode="auto">
          <a:xfrm flipV="1">
            <a:off x="1979613" y="3429000"/>
            <a:ext cx="144462" cy="144463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7" name="AutoShape 9"/>
          <p:cNvSpPr>
            <a:spLocks noChangeArrowheads="1"/>
          </p:cNvSpPr>
          <p:nvPr/>
        </p:nvSpPr>
        <p:spPr bwMode="auto">
          <a:xfrm flipV="1">
            <a:off x="3779838" y="3429000"/>
            <a:ext cx="144462" cy="144463"/>
          </a:xfrm>
          <a:prstGeom prst="flowChartConnector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2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2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2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12293" grpId="0" animBg="1"/>
      <p:bldP spid="12294" grpId="0" animBg="1"/>
      <p:bldP spid="12295" grpId="0" animBg="1"/>
      <p:bldP spid="12296" grpId="0" animBg="1"/>
      <p:bldP spid="1229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88913"/>
            <a:ext cx="7931150" cy="634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1331913" y="1268413"/>
            <a:ext cx="38163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Times New Roman" pitchFamily="18" charset="0"/>
              </a:rPr>
              <a:t>Чтобы найти свое место в зале,</a:t>
            </a:r>
          </a:p>
          <a:p>
            <a:pPr algn="ctr"/>
            <a:r>
              <a:rPr lang="ru-RU" sz="2800">
                <a:latin typeface="Times New Roman" pitchFamily="18" charset="0"/>
              </a:rPr>
              <a:t>сначала мы ищем свой ряд, затем своё место.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ic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609600"/>
            <a:ext cx="7416800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Line 3"/>
          <p:cNvSpPr>
            <a:spLocks noChangeShapeType="1"/>
          </p:cNvSpPr>
          <p:nvPr/>
        </p:nvSpPr>
        <p:spPr bwMode="auto">
          <a:xfrm flipV="1">
            <a:off x="1114425" y="554038"/>
            <a:ext cx="0" cy="43926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 flipV="1">
            <a:off x="1114425" y="4941888"/>
            <a:ext cx="7561263" cy="31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692275" y="4868863"/>
            <a:ext cx="6913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b="1">
              <a:latin typeface="Arial" charset="0"/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498725" y="5229225"/>
            <a:ext cx="49482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</a:rPr>
              <a:t>3 ряд 8 место, совсем не тоже самое,</a:t>
            </a:r>
          </a:p>
          <a:p>
            <a:pPr algn="ctr"/>
            <a:r>
              <a:rPr lang="ru-RU" sz="2400">
                <a:latin typeface="Times New Roman" pitchFamily="18" charset="0"/>
              </a:rPr>
              <a:t>что 8 ряд 3 место.</a:t>
            </a:r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3924300" y="2492375"/>
            <a:ext cx="1152525" cy="647700"/>
          </a:xfrm>
          <a:prstGeom prst="wedgeRoundRectCallout">
            <a:avLst>
              <a:gd name="adj1" fmla="val -75894"/>
              <a:gd name="adj2" fmla="val 12867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>
                <a:latin typeface="Times New Roman" pitchFamily="18" charset="0"/>
              </a:rPr>
              <a:t>3 ряд</a:t>
            </a:r>
          </a:p>
          <a:p>
            <a:pPr algn="ctr"/>
            <a:r>
              <a:rPr lang="ru-RU" b="1">
                <a:latin typeface="Times New Roman" pitchFamily="18" charset="0"/>
              </a:rPr>
              <a:t>8 место</a:t>
            </a:r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auto">
          <a:xfrm>
            <a:off x="2555875" y="1341438"/>
            <a:ext cx="1152525" cy="647700"/>
          </a:xfrm>
          <a:prstGeom prst="wedgeRoundRectCallout">
            <a:avLst>
              <a:gd name="adj1" fmla="val -79199"/>
              <a:gd name="adj2" fmla="val 12450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>
                <a:latin typeface="Times New Roman" pitchFamily="18" charset="0"/>
              </a:rPr>
              <a:t>8 ряд</a:t>
            </a:r>
          </a:p>
          <a:p>
            <a:pPr algn="ctr"/>
            <a:r>
              <a:rPr lang="ru-RU" b="1">
                <a:latin typeface="Times New Roman" pitchFamily="18" charset="0"/>
              </a:rPr>
              <a:t>3 место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700"/>
                            </p:stCondLst>
                            <p:childTnLst>
                              <p:par>
                                <p:cTn id="2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3700"/>
                            </p:stCondLst>
                            <p:childTnLst>
                              <p:par>
                                <p:cTn id="3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  <p:bldP spid="13316" grpId="0" animBg="1"/>
      <p:bldP spid="13318" grpId="0"/>
      <p:bldP spid="13319" grpId="0" animBg="1"/>
      <p:bldP spid="133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а 86 из 15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260350"/>
            <a:ext cx="3887788" cy="291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Картинка 106 из 172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1550" y="4437063"/>
            <a:ext cx="7848600" cy="190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Картинка 28 из 258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32363" y="260350"/>
            <a:ext cx="3910012" cy="293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971550" y="3357563"/>
            <a:ext cx="79216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Times New Roman" pitchFamily="18" charset="0"/>
              </a:rPr>
              <a:t>Чтобы найти свое место в поезде сначала мы ищем свой вагон, затем номер своего места.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а 7 из 16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333375"/>
            <a:ext cx="3817938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 descr="2-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3284538"/>
            <a:ext cx="4826000" cy="30337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5364" name="Picture 4" descr="Картинка 1837 из 2147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4149725"/>
            <a:ext cx="2303462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619250" y="2349500"/>
            <a:ext cx="3046413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300" b="1">
                <a:latin typeface="Times New Roman" pitchFamily="18" charset="0"/>
              </a:rPr>
              <a:t>Широта – параллели,</a:t>
            </a:r>
          </a:p>
          <a:p>
            <a:pPr algn="ctr"/>
            <a:r>
              <a:rPr lang="ru-RU" sz="2300" b="1">
                <a:latin typeface="Times New Roman" pitchFamily="18" charset="0"/>
              </a:rPr>
              <a:t>долгота - меридианы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187450" y="476250"/>
            <a:ext cx="309562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Arial" charset="0"/>
              </a:rPr>
              <a:t>Система географических координат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5867400" y="3500438"/>
            <a:ext cx="2881313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pl-PL" sz="2800">
                <a:latin typeface="Times New Roman" pitchFamily="18" charset="0"/>
              </a:rPr>
              <a:t>Нанесенные на глобусы и карты параллели и меридианы составляют градусную сетку.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tmFilter="0,0; .5, 1; 1, 1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8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8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0.0104 L -0.60625 -0.57748 " pathEditMode="relative" rAng="0" ptsTypes="AA">
                                      <p:cBhvr>
                                        <p:cTn id="31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" y="-2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5366" grpId="0"/>
      <p:bldP spid="15367" grpId="0"/>
    </p:bldLst>
  </p:timing>
</p:sld>
</file>

<file path=ppt/theme/theme1.xml><?xml version="1.0" encoding="utf-8"?>
<a:theme xmlns:a="http://schemas.openxmlformats.org/drawingml/2006/main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380</TotalTime>
  <Words>618</Words>
  <Application>Microsoft Office PowerPoint</Application>
  <PresentationFormat>Экран (4:3)</PresentationFormat>
  <Paragraphs>229</Paragraphs>
  <Slides>21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Шары</vt:lpstr>
      <vt:lpstr>Формула</vt:lpstr>
      <vt:lpstr>Координатная плоскость</vt:lpstr>
      <vt:lpstr>Слайд 2</vt:lpstr>
      <vt:lpstr>Рене Декарт                                                                                   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Юлия</cp:lastModifiedBy>
  <cp:revision>10</cp:revision>
  <dcterms:created xsi:type="dcterms:W3CDTF">2011-04-19T17:44:32Z</dcterms:created>
  <dcterms:modified xsi:type="dcterms:W3CDTF">2018-07-09T20:18:33Z</dcterms:modified>
</cp:coreProperties>
</file>