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8" r:id="rId3"/>
    <p:sldId id="286" r:id="rId4"/>
    <p:sldId id="280" r:id="rId5"/>
    <p:sldId id="284" r:id="rId6"/>
    <p:sldId id="282" r:id="rId7"/>
    <p:sldId id="285" r:id="rId8"/>
    <p:sldId id="283" r:id="rId9"/>
    <p:sldId id="263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5" r:id="rId18"/>
    <p:sldId id="274" r:id="rId19"/>
    <p:sldId id="257" r:id="rId20"/>
    <p:sldId id="260" r:id="rId21"/>
    <p:sldId id="281" r:id="rId22"/>
    <p:sldId id="261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5/22/2018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828800"/>
            <a:ext cx="8305800" cy="2895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Умножение и деление </a:t>
            </a:r>
            <a:b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на однозначное число</a:t>
            </a:r>
            <a:b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Умножение 8"/>
          <p:cNvGrpSpPr>
            <a:grpSpLocks/>
          </p:cNvGrpSpPr>
          <p:nvPr/>
        </p:nvGrpSpPr>
        <p:grpSpPr bwMode="auto">
          <a:xfrm>
            <a:off x="990600" y="457200"/>
            <a:ext cx="1176337" cy="1316038"/>
            <a:chOff x="1137" y="1832"/>
            <a:chExt cx="741" cy="829"/>
          </a:xfrm>
        </p:grpSpPr>
        <p:pic>
          <p:nvPicPr>
            <p:cNvPr id="5" name="Умножение 8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37" y="1832"/>
              <a:ext cx="741" cy="829"/>
            </a:xfrm>
            <a:prstGeom prst="rect">
              <a:avLst/>
            </a:prstGeom>
            <a:noFill/>
          </p:spPr>
        </p:pic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1164" y="1843"/>
              <a:ext cx="484" cy="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</p:grpSp>
      <p:pic>
        <p:nvPicPr>
          <p:cNvPr id="7" name="TextBox 10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657600"/>
            <a:ext cx="2786062" cy="2590800"/>
          </a:xfrm>
          <a:prstGeom prst="rect">
            <a:avLst/>
          </a:prstGeom>
          <a:noFill/>
        </p:spPr>
      </p:pic>
      <p:pic>
        <p:nvPicPr>
          <p:cNvPr id="8" name="TextBox 6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-457200"/>
            <a:ext cx="3041650" cy="2646363"/>
          </a:xfrm>
          <a:prstGeom prst="rect">
            <a:avLst/>
          </a:prstGeom>
          <a:noFill/>
        </p:spPr>
      </p:pic>
      <p:pic>
        <p:nvPicPr>
          <p:cNvPr id="9" name="TextBox 7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1000" y="2895600"/>
            <a:ext cx="3797300" cy="2693988"/>
          </a:xfrm>
          <a:prstGeom prst="rect">
            <a:avLst/>
          </a:prstGeom>
          <a:noFill/>
        </p:spPr>
      </p:pic>
      <p:grpSp>
        <p:nvGrpSpPr>
          <p:cNvPr id="10" name="Равно 9"/>
          <p:cNvGrpSpPr>
            <a:grpSpLocks/>
          </p:cNvGrpSpPr>
          <p:nvPr/>
        </p:nvGrpSpPr>
        <p:grpSpPr bwMode="auto">
          <a:xfrm>
            <a:off x="7239000" y="5181600"/>
            <a:ext cx="1470025" cy="847725"/>
            <a:chOff x="4558" y="2070"/>
            <a:chExt cx="926" cy="534"/>
          </a:xfrm>
        </p:grpSpPr>
        <p:pic>
          <p:nvPicPr>
            <p:cNvPr id="11" name="Равно 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58" y="2070"/>
              <a:ext cx="926" cy="534"/>
            </a:xfrm>
            <a:prstGeom prst="rect">
              <a:avLst/>
            </a:prstGeom>
            <a:noFill/>
          </p:spPr>
        </p:pic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4588" y="2081"/>
              <a:ext cx="667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315200" cy="1143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Задача №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810.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Сосна – 600 лет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315200" cy="1143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Задача №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810.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9248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Сосна – 600 лет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Ель – ? лет, в 2 раза больше, чем  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010400" y="2438400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7392194" y="2132806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3886200" y="1828800"/>
            <a:ext cx="3810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315200" cy="1143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Задача №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810.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46021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Сосна – 600 лет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Ель – ? лет, в 2 раза больше, чем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Дуб – ? лет, на 80 лет больше, чем  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858000" y="24384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7011194" y="2132806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3581400" y="1828800"/>
            <a:ext cx="3733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162800" y="2971800"/>
            <a:ext cx="838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7733903" y="2705497"/>
            <a:ext cx="5341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>
            <a:off x="7467600" y="24384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315200" cy="1143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Задача №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810.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46021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Сосна – 600 лет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Ель – ? лет, в 2 раза больше, чем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Дуб – ? лет, на 80 лет больше, чем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      Решение.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858000" y="24384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7087394" y="2132806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3581400" y="1828800"/>
            <a:ext cx="3810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010400" y="3048000"/>
            <a:ext cx="1219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7924800" y="2743200"/>
            <a:ext cx="6103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>
            <a:off x="7543800" y="24384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315200" cy="1143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Задача №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810.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46021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Сосна – 600 лет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Ель – ? лет, в 2 раза больше, чем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Дуб – ? лет, на 80 лет больше, чем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Решение.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1) 600 лет </a:t>
            </a:r>
            <a:r>
              <a:rPr lang="ru-RU" sz="3200" b="1" dirty="0" smtClean="0">
                <a:solidFill>
                  <a:srgbClr val="002060"/>
                </a:solidFill>
              </a:rPr>
              <a:t>× 2 = 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934200" y="24384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7087394" y="2132806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3733800" y="1828800"/>
            <a:ext cx="3657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010400" y="3048000"/>
            <a:ext cx="1219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7924800" y="2743200"/>
            <a:ext cx="6103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>
            <a:off x="7543800" y="24384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315200" cy="1143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Задача №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810.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6021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Сосна – 600 лет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Ель – ? лет, в 2 раза больше, чем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Дуб – ? лет, на 80 лет больше, чем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Решение.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1) 600 лет </a:t>
            </a:r>
            <a:r>
              <a:rPr lang="ru-RU" sz="3200" b="1" dirty="0" smtClean="0">
                <a:solidFill>
                  <a:srgbClr val="002060"/>
                </a:solidFill>
              </a:rPr>
              <a:t>× 2 = 1200 лет может прожить ель.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705600" y="2438400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7087394" y="2132806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3733800" y="1828800"/>
            <a:ext cx="3657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858000" y="3048000"/>
            <a:ext cx="1371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7924800" y="2743200"/>
            <a:ext cx="6103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>
            <a:off x="7543800" y="24384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315200" cy="1143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Задача №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810.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6021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Сосна – 600 лет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Ель – ? лет, в 2 раза больше, чем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Дуб – ? лет, на 80 лет больше, чем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Решение.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1) 600 лет </a:t>
            </a:r>
            <a:r>
              <a:rPr lang="ru-RU" sz="3200" b="1" dirty="0" smtClean="0">
                <a:solidFill>
                  <a:srgbClr val="002060"/>
                </a:solidFill>
              </a:rPr>
              <a:t>× 2 = 1200 лет может прожить ель.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2) 1200 лет + 800 лет = 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705600" y="2438400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7087394" y="2132806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3733800" y="1828800"/>
            <a:ext cx="3657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858000" y="3048000"/>
            <a:ext cx="1371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7924800" y="2743200"/>
            <a:ext cx="6103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>
            <a:off x="7543800" y="24384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315200" cy="1143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Задача №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810.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6021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Сосна – 600 лет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Ель – ? лет, в 2 раза больше, чем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Дуб – ? лет, на 80 лет больше, чем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Решение.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1) 600 лет </a:t>
            </a:r>
            <a:r>
              <a:rPr lang="ru-RU" sz="3200" b="1" dirty="0" smtClean="0">
                <a:solidFill>
                  <a:srgbClr val="002060"/>
                </a:solidFill>
              </a:rPr>
              <a:t>× 2 = 1200 лет может прожить ель.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2) 1200 лет + 800 лет = 2000 лет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705600" y="2438400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7087394" y="2132806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3733800" y="1828800"/>
            <a:ext cx="3657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858000" y="3048000"/>
            <a:ext cx="1371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7924800" y="2743200"/>
            <a:ext cx="6103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>
            <a:off x="7543800" y="24384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315200" cy="1143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Задача №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810.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6021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Сосна – 600 лет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Ель – ? лет, в 2 раза больше, чем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Дуб – ? лет, на 80 лет больше, чем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Решение.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1) 600 лет </a:t>
            </a:r>
            <a:r>
              <a:rPr lang="ru-RU" sz="3200" b="1" dirty="0" smtClean="0">
                <a:solidFill>
                  <a:srgbClr val="002060"/>
                </a:solidFill>
              </a:rPr>
              <a:t>× 2 = 1200 лет может прожить ель.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2) 1200 лет + 800 лет = 2000 лет.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Ответ: 2000 лет может прожить дуб.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705600" y="2438400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7087394" y="2132806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3733800" y="1828800"/>
            <a:ext cx="3657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858000" y="3048000"/>
            <a:ext cx="1371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7924800" y="2743200"/>
            <a:ext cx="6103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>
            <a:off x="7543800" y="24384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21700" cy="1397000"/>
          </a:xfrm>
          <a:prstGeom prst="rect">
            <a:avLst/>
          </a:prstGeom>
        </p:spPr>
      </p:pic>
      <p:pic>
        <p:nvPicPr>
          <p:cNvPr id="3" name="Picture 9" descr="151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406900" y="1755775"/>
            <a:ext cx="4584700" cy="42179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4800" y="1752600"/>
            <a:ext cx="4267200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i="1" dirty="0" smtClean="0">
                <a:solidFill>
                  <a:srgbClr val="0000FF"/>
                </a:solidFill>
              </a:rPr>
              <a:t>Столетняя сосна </a:t>
            </a:r>
            <a:r>
              <a:rPr lang="ru-RU" sz="2400" dirty="0" smtClean="0">
                <a:solidFill>
                  <a:srgbClr val="0000FF"/>
                </a:solidFill>
              </a:rPr>
              <a:t>при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подсечке может дать </a:t>
            </a:r>
            <a:r>
              <a:rPr lang="ru-RU" sz="2400" b="1" i="1" dirty="0" smtClean="0">
                <a:solidFill>
                  <a:srgbClr val="0000FF"/>
                </a:solidFill>
              </a:rPr>
              <a:t>16кг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смолы. Из смолы получают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скипидар и канифоль.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Скипидар применяется как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растворитель при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производстве лаков.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Канифолью натирают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смычки скрипок; она идёт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на изготовление лаков,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сургуча.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u="sng" dirty="0" smtClean="0">
                <a:solidFill>
                  <a:srgbClr val="00B050"/>
                </a:solidFill>
              </a:rPr>
              <a:t> Устные  упражнения</a:t>
            </a:r>
            <a:endParaRPr lang="ru-RU" sz="4400" b="1" u="sng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u="sng" dirty="0" smtClean="0">
                <a:solidFill>
                  <a:srgbClr val="7030A0"/>
                </a:solidFill>
              </a:rPr>
              <a:t>Какое число лишнее?</a:t>
            </a:r>
          </a:p>
          <a:p>
            <a:pPr>
              <a:buNone/>
            </a:pPr>
            <a:endParaRPr lang="ru-RU" b="1" i="1" u="sng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а)</a:t>
            </a: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9,  3,  15,  7,  1,  5</a:t>
            </a:r>
          </a:p>
          <a:p>
            <a:pPr>
              <a:buNone/>
            </a:pPr>
            <a:endParaRPr lang="ru-RU" sz="4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б)  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10,  12,  13,  16,  18,  20</a:t>
            </a: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850" y="285750"/>
            <a:ext cx="8242300" cy="1397000"/>
          </a:xfrm>
          <a:prstGeom prst="rect">
            <a:avLst/>
          </a:prstGeom>
        </p:spPr>
      </p:pic>
      <p:pic>
        <p:nvPicPr>
          <p:cNvPr id="3" name="Клип 6" descr="SDC1231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57200" y="1600200"/>
            <a:ext cx="3505200" cy="45640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19600" y="2133600"/>
            <a:ext cx="4114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ru-RU" sz="2400" b="1" i="1" dirty="0" smtClean="0">
                <a:solidFill>
                  <a:srgbClr val="0000FF"/>
                </a:solidFill>
              </a:rPr>
              <a:t>Берёза</a:t>
            </a:r>
            <a:r>
              <a:rPr lang="ru-RU" sz="2400" dirty="0" smtClean="0">
                <a:solidFill>
                  <a:srgbClr val="0000FF"/>
                </a:solidFill>
              </a:rPr>
              <a:t> весной, пока из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почек не распустились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листочки, даёт сладкий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сок. За весну одно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взрослое дерево может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дать до 4 вёдер сока.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1219200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1207 × 6 =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7242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1964 : 4 =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491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1327 × 6 =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7962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7130 : 5 =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1426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324 × 3 =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972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874 : 2 =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437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981200" y="0"/>
            <a:ext cx="4267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Проверка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ctangl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0"/>
            <a:ext cx="8242300" cy="1295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5800" y="1143001"/>
            <a:ext cx="21100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ru-RU" sz="3600" dirty="0" smtClean="0">
                <a:solidFill>
                  <a:srgbClr val="0000FF"/>
                </a:solidFill>
              </a:rPr>
              <a:t>Карточки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" y="2362200"/>
          <a:ext cx="8062938" cy="609600"/>
        </p:xfrm>
        <a:graphic>
          <a:graphicData uri="http://schemas.openxmlformats.org/drawingml/2006/table">
            <a:tbl>
              <a:tblPr/>
              <a:tblGrid>
                <a:gridCol w="2419336"/>
                <a:gridCol w="2857520"/>
                <a:gridCol w="2786082"/>
              </a:tblGrid>
              <a:tr h="60960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050 : 5 ∙ 9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1548 </a:t>
                      </a:r>
                      <a:r>
                        <a:rPr lang="ru-RU" sz="2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∙ </a:t>
                      </a:r>
                      <a:r>
                        <a:rPr lang="ru-RU" sz="2800" b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3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6 300 : 7 ∙ 8 </a:t>
                      </a:r>
                      <a:endParaRPr lang="ru-RU" sz="2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905000" y="4114800"/>
            <a:ext cx="165122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 уровень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990600" y="18288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 уровень)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28600" y="4724400"/>
          <a:ext cx="4355465" cy="490728"/>
        </p:xfrm>
        <a:graphic>
          <a:graphicData uri="http://schemas.openxmlformats.org/drawingml/2006/table">
            <a:tbl>
              <a:tblPr/>
              <a:tblGrid>
                <a:gridCol w="2209800"/>
                <a:gridCol w="214566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684 : 4 ∙ 3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9 612 : 2 ∙ 4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024755" y="4724400"/>
          <a:ext cx="4119245" cy="490728"/>
        </p:xfrm>
        <a:graphic>
          <a:graphicData uri="http://schemas.openxmlformats.org/drawingml/2006/table">
            <a:tbl>
              <a:tblPr/>
              <a:tblGrid>
                <a:gridCol w="2049145"/>
                <a:gridCol w="20701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8642 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2 ∙ 3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3996 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3 ∙ 4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477000" y="4191000"/>
            <a:ext cx="16688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(3 уровень)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2286000"/>
            <a:ext cx="7315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Спасибо</a:t>
            </a:r>
          </a:p>
          <a:p>
            <a:pPr algn="ctr"/>
            <a:r>
              <a:rPr lang="ru-RU" sz="7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за урок!</a:t>
            </a:r>
            <a:endParaRPr lang="ru-RU" sz="72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62000" y="0"/>
            <a:ext cx="7696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Заполните пустые клетки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28601" y="1371600"/>
          <a:ext cx="8381998" cy="4343400"/>
        </p:xfrm>
        <a:graphic>
          <a:graphicData uri="http://schemas.openxmlformats.org/drawingml/2006/table">
            <a:tbl>
              <a:tblPr/>
              <a:tblGrid>
                <a:gridCol w="1808567"/>
                <a:gridCol w="1293214"/>
                <a:gridCol w="1293750"/>
                <a:gridCol w="1293750"/>
                <a:gridCol w="1369442"/>
                <a:gridCol w="1323275"/>
              </a:tblGrid>
              <a:tr h="1600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6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б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6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 </a:t>
                      </a:r>
                      <a:r>
                        <a:rPr lang="ru-RU" sz="6600" b="1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×</a:t>
                      </a:r>
                      <a:r>
                        <a:rPr lang="ru-RU" sz="6600" b="1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б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6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6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0"/>
            <a:ext cx="7162800" cy="12192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Решите круговые примеры</a:t>
            </a:r>
            <a:endParaRPr lang="ru-RU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676400" y="1295400"/>
          <a:ext cx="5500726" cy="5257800"/>
        </p:xfrm>
        <a:graphic>
          <a:graphicData uri="http://schemas.openxmlformats.org/drawingml/2006/table">
            <a:tbl>
              <a:tblPr/>
              <a:tblGrid>
                <a:gridCol w="2750363"/>
                <a:gridCol w="2750363"/>
              </a:tblGrid>
              <a:tr h="9429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00B05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6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6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ea typeface="Times New Roman"/>
                          <a:cs typeface="Calibri"/>
                        </a:rPr>
                        <a:t>×</a:t>
                      </a:r>
                      <a:r>
                        <a:rPr lang="ru-RU" sz="6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6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805" marR="31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12:6</a:t>
                      </a:r>
                      <a:endParaRPr lang="ru-RU" sz="60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805" marR="31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9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00B05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60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40:5</a:t>
                      </a:r>
                      <a:endParaRPr lang="ru-RU" sz="60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805" marR="31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solidFill>
                            <a:srgbClr val="00B05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24:8</a:t>
                      </a:r>
                      <a:endParaRPr lang="ru-RU" sz="6000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805" marR="31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9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00B05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3</a:t>
                      </a:r>
                      <a:r>
                        <a:rPr lang="ru-RU" sz="6000" b="1" dirty="0" smtClean="0">
                          <a:solidFill>
                            <a:srgbClr val="00B050"/>
                          </a:solidFill>
                          <a:latin typeface="Calibri"/>
                          <a:ea typeface="Times New Roman"/>
                          <a:cs typeface="Calibri"/>
                        </a:rPr>
                        <a:t>×4</a:t>
                      </a:r>
                      <a:endParaRPr lang="ru-RU" sz="6000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805" marR="31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36:6</a:t>
                      </a:r>
                      <a:endParaRPr lang="ru-RU" sz="60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805" marR="31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9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00B05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60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60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×</a:t>
                      </a:r>
                      <a:r>
                        <a:rPr lang="ru-RU" sz="6000" b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ru-RU" sz="60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805" marR="31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ru-RU" sz="6000" b="1" dirty="0" smtClean="0"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Calibri"/>
                        </a:rPr>
                        <a:t>×</a:t>
                      </a:r>
                      <a:r>
                        <a:rPr lang="ru-RU" sz="6000" b="1" dirty="0" smtClean="0"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ru-RU" sz="6000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805" marR="31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9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smtClean="0">
                          <a:solidFill>
                            <a:srgbClr val="00B05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6000" b="1" dirty="0" smtClean="0"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6000" b="1" dirty="0" smtClean="0"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Calibri"/>
                        </a:rPr>
                        <a:t>×</a:t>
                      </a:r>
                      <a:r>
                        <a:rPr lang="ru-RU" sz="6000" b="1" dirty="0" smtClean="0"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ru-RU" sz="6000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805" marR="31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ru-RU" sz="60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Calibri"/>
                        </a:rPr>
                        <a:t>:</a:t>
                      </a:r>
                      <a:r>
                        <a:rPr lang="ru-RU" sz="60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60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1805" marR="31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47800" y="2209800"/>
            <a:ext cx="558999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/>
              <a:t>7 812 : 4 ∙ 3  =  </a:t>
            </a:r>
            <a:endParaRPr lang="ru-RU" sz="6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52600" y="609600"/>
            <a:ext cx="51370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Решите пример: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00200" y="2057400"/>
            <a:ext cx="55899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7 812 : 4 ∙ 3  =  </a:t>
            </a:r>
            <a:endParaRPr lang="ru-RU" sz="6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57600" y="144780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24400" y="144780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2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3000" y="1981200"/>
            <a:ext cx="55899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7 812 : 4 ∙ 3  =  </a:t>
            </a:r>
            <a:endParaRPr lang="ru-RU" sz="6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0400" y="144780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1</a:t>
            </a:r>
            <a:endParaRPr lang="ru-RU" sz="4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43400" y="137160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72200" y="1905000"/>
            <a:ext cx="210987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/>
              <a:t>5 859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  <a:latin typeface="Arial Black" pitchFamily="34" charset="0"/>
              </a:rPr>
              <a:t>ФИЗКУЛЬТМИНУТКА</a:t>
            </a:r>
            <a:endParaRPr lang="ru-RU" i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Физкультминутка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xmlns="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62000" y="1520032"/>
            <a:ext cx="7239000" cy="4972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6858000" cy="152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" y="1524000"/>
            <a:ext cx="4038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ru-RU" sz="4000" dirty="0" smtClean="0">
                <a:solidFill>
                  <a:srgbClr val="0000FF"/>
                </a:solidFill>
              </a:rPr>
              <a:t>Стр. 197, №810 </a:t>
            </a:r>
          </a:p>
        </p:txBody>
      </p:sp>
      <p:pic>
        <p:nvPicPr>
          <p:cNvPr id="4" name="Picture 8" descr="ел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228600"/>
            <a:ext cx="2286000" cy="3732213"/>
          </a:xfrm>
          <a:prstGeom prst="rect">
            <a:avLst/>
          </a:prstGeom>
          <a:noFill/>
        </p:spPr>
      </p:pic>
      <p:pic>
        <p:nvPicPr>
          <p:cNvPr id="5" name="Picture 10" descr="де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14600"/>
            <a:ext cx="4767262" cy="3767137"/>
          </a:xfrm>
          <a:prstGeom prst="rect">
            <a:avLst/>
          </a:prstGeom>
          <a:noFill/>
        </p:spPr>
      </p:pic>
      <p:pic>
        <p:nvPicPr>
          <p:cNvPr id="6" name="Picture 9" descr="сосн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89438" y="4102100"/>
            <a:ext cx="4919662" cy="2524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312</TotalTime>
  <Words>580</Words>
  <Application>Microsoft Office PowerPoint</Application>
  <PresentationFormat>Экран (4:3)</PresentationFormat>
  <Paragraphs>128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Техническая</vt:lpstr>
      <vt:lpstr>Умножение и деление   на однозначное число  </vt:lpstr>
      <vt:lpstr> Устные  упражнения</vt:lpstr>
      <vt:lpstr>Слайд 3</vt:lpstr>
      <vt:lpstr>Решите круговые примеры</vt:lpstr>
      <vt:lpstr>Слайд 5</vt:lpstr>
      <vt:lpstr>Слайд 6</vt:lpstr>
      <vt:lpstr>Слайд 7</vt:lpstr>
      <vt:lpstr>ФИЗКУЛЬТМИНУТКА</vt:lpstr>
      <vt:lpstr>Слайд 9</vt:lpstr>
      <vt:lpstr>Задача №810.</vt:lpstr>
      <vt:lpstr>Задача №810.</vt:lpstr>
      <vt:lpstr>Задача №810.</vt:lpstr>
      <vt:lpstr>Задача №810.</vt:lpstr>
      <vt:lpstr>Задача №810.</vt:lpstr>
      <vt:lpstr>Задача №810.</vt:lpstr>
      <vt:lpstr>Задача №810.</vt:lpstr>
      <vt:lpstr>Задача №810.</vt:lpstr>
      <vt:lpstr>Задача №810.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и деление многозначных чисел на однозначное число  </dc:title>
  <dc:creator>11111111111111111111</dc:creator>
  <cp:lastModifiedBy>11111111111111111111</cp:lastModifiedBy>
  <cp:revision>33</cp:revision>
  <dcterms:created xsi:type="dcterms:W3CDTF">2018-04-10T16:07:07Z</dcterms:created>
  <dcterms:modified xsi:type="dcterms:W3CDTF">2018-05-22T19:21:40Z</dcterms:modified>
</cp:coreProperties>
</file>