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notesSlides/notesSlide11.xml" ContentType="application/vnd.openxmlformats-officedocument.presentationml.notesSlide+xml"/>
  <Override PartName="/ppt/charts/chart4.xml" ContentType="application/vnd.openxmlformats-officedocument.drawingml.chart+xml"/>
  <Override PartName="/ppt/notesSlides/notesSlide12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13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5"/>
  </p:notesMasterIdLst>
  <p:sldIdLst>
    <p:sldId id="258" r:id="rId2"/>
    <p:sldId id="259" r:id="rId3"/>
    <p:sldId id="260" r:id="rId4"/>
    <p:sldId id="261" r:id="rId5"/>
    <p:sldId id="274" r:id="rId6"/>
    <p:sldId id="262" r:id="rId7"/>
    <p:sldId id="283" r:id="rId8"/>
    <p:sldId id="279" r:id="rId9"/>
    <p:sldId id="284" r:id="rId10"/>
    <p:sldId id="280" r:id="rId11"/>
    <p:sldId id="281" r:id="rId12"/>
    <p:sldId id="285" r:id="rId13"/>
    <p:sldId id="286" r:id="rId14"/>
    <p:sldId id="299" r:id="rId15"/>
    <p:sldId id="291" r:id="rId16"/>
    <p:sldId id="287" r:id="rId17"/>
    <p:sldId id="292" r:id="rId18"/>
    <p:sldId id="293" r:id="rId19"/>
    <p:sldId id="294" r:id="rId20"/>
    <p:sldId id="295" r:id="rId21"/>
    <p:sldId id="296" r:id="rId22"/>
    <p:sldId id="297" r:id="rId23"/>
    <p:sldId id="289" r:id="rId24"/>
  </p:sldIdLst>
  <p:sldSz cx="9144000" cy="6858000" type="screen4x3"/>
  <p:notesSz cx="6858000" cy="9144000"/>
  <p:custDataLst>
    <p:tags r:id="rId2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88F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143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0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657178301955032E-2"/>
          <c:y val="8.0871943244421568E-2"/>
          <c:w val="0.94342816411984209"/>
          <c:h val="0.8382175772543826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уровень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 formatCode="0%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8FF-40A4-AA1E-68335445F4B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Лист1!$C$2:$C$5</c:f>
              <c:numCache>
                <c:formatCode>0%</c:formatCode>
                <c:ptCount val="4"/>
                <c:pt idx="1">
                  <c:v>0.3000000000000001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8FF-40A4-AA1E-68335445F4BA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 уровень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  <c:pt idx="2" formatCode="0%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8FF-40A4-AA1E-68335445F4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4053504"/>
        <c:axId val="94055040"/>
      </c:barChart>
      <c:catAx>
        <c:axId val="940535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4055040"/>
        <c:crosses val="autoZero"/>
        <c:auto val="1"/>
        <c:lblAlgn val="ctr"/>
        <c:lblOffset val="100"/>
        <c:noMultiLvlLbl val="0"/>
      </c:catAx>
      <c:valAx>
        <c:axId val="9405504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940535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уровень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 formatCode="0%">
                  <c:v>0.30000000000000016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9ED-4D4F-87F1-82E5AB328578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Лист1!$C$2:$C$5</c:f>
              <c:numCache>
                <c:formatCode>0%</c:formatCode>
                <c:ptCount val="4"/>
                <c:pt idx="1">
                  <c:v>0.60000000000000031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9ED-4D4F-87F1-82E5AB328578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 уровень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  <c:pt idx="2" formatCode="0%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9ED-4D4F-87F1-82E5AB3285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9449472"/>
        <c:axId val="99467648"/>
      </c:barChart>
      <c:catAx>
        <c:axId val="994494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9467648"/>
        <c:crosses val="autoZero"/>
        <c:auto val="1"/>
        <c:lblAlgn val="ctr"/>
        <c:lblOffset val="100"/>
        <c:noMultiLvlLbl val="0"/>
      </c:catAx>
      <c:valAx>
        <c:axId val="9946764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9944947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2256392299106122E-2"/>
          <c:y val="4.5860013733201914E-2"/>
          <c:w val="0.86036247834853163"/>
          <c:h val="0.8970328300666515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уровень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1"/>
                <c:pt idx="0">
                  <c:v>Констатирующий этап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 formatCode="0%">
                  <c:v>0.35000000000000014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413-4CBF-B11D-7727ED9E757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1"/>
                <c:pt idx="0">
                  <c:v>Констатирующий этап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1">
                  <c:v>0.32000000000000017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413-4CBF-B11D-7727ED9E7572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 уровень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1"/>
                <c:pt idx="0">
                  <c:v>Констатирующий этап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2" formatCode="0%">
                  <c:v>0.58000000000000007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413-4CBF-B11D-7727ED9E75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9010048"/>
        <c:axId val="99011584"/>
      </c:barChart>
      <c:catAx>
        <c:axId val="990100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99011584"/>
        <c:crosses val="autoZero"/>
        <c:auto val="1"/>
        <c:lblAlgn val="ctr"/>
        <c:lblOffset val="100"/>
        <c:noMultiLvlLbl val="0"/>
      </c:catAx>
      <c:valAx>
        <c:axId val="9901158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9901004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24308499899052"/>
          <c:y val="2.8764562324446227E-2"/>
          <c:w val="0.51613670242439202"/>
          <c:h val="0.8741369078212460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уровень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1"/>
                <c:pt idx="0">
                  <c:v>Контрольный этап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 formatCode="0%">
                  <c:v>0.31000000000000016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355-4282-98C8-DB695B0A2FC6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1"/>
                <c:pt idx="0">
                  <c:v>Контрольный этап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1">
                  <c:v>0.55000000000000004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355-4282-98C8-DB695B0A2FC6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 этап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1"/>
                <c:pt idx="0">
                  <c:v>Контрольный этап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2" formatCode="0%">
                  <c:v>0.13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355-4282-98C8-DB695B0A2F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0660352"/>
        <c:axId val="100661888"/>
      </c:barChart>
      <c:catAx>
        <c:axId val="1006603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00661888"/>
        <c:crosses val="autoZero"/>
        <c:auto val="1"/>
        <c:lblAlgn val="ctr"/>
        <c:lblOffset val="100"/>
        <c:noMultiLvlLbl val="0"/>
      </c:catAx>
      <c:valAx>
        <c:axId val="10066188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0066035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уровень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 formatCode="0%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10-4D55-AB8E-8057390557A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Лист1!$C$2:$C$5</c:f>
              <c:numCache>
                <c:formatCode>0%</c:formatCode>
                <c:ptCount val="4"/>
                <c:pt idx="1">
                  <c:v>0.3000000000000001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810-4D55-AB8E-8057390557AB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 уровень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  <c:pt idx="2" formatCode="0%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810-4D55-AB8E-8057390557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4105216"/>
        <c:axId val="54106752"/>
      </c:barChart>
      <c:catAx>
        <c:axId val="541052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4106752"/>
        <c:crosses val="autoZero"/>
        <c:auto val="1"/>
        <c:lblAlgn val="ctr"/>
        <c:lblOffset val="100"/>
        <c:noMultiLvlLbl val="0"/>
      </c:catAx>
      <c:valAx>
        <c:axId val="5410675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5410521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978200641586471"/>
          <c:y val="5.9930633670791288E-2"/>
          <c:w val="0.79197834645669363"/>
          <c:h val="0.8565310586176736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уровень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 formatCode="0%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41A-4ADD-81A2-14FA34238357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Лист1!$C$2:$C$5</c:f>
              <c:numCache>
                <c:formatCode>0%</c:formatCode>
                <c:ptCount val="4"/>
                <c:pt idx="1">
                  <c:v>0.3000000000000001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41A-4ADD-81A2-14FA34238357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 уровень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  <c:pt idx="2" formatCode="0%">
                  <c:v>0.70000000000000018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41A-4ADD-81A2-14FA342383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7272960"/>
        <c:axId val="97274496"/>
      </c:barChart>
      <c:catAx>
        <c:axId val="972729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7274496"/>
        <c:crosses val="autoZero"/>
        <c:auto val="1"/>
        <c:lblAlgn val="ctr"/>
        <c:lblOffset val="100"/>
        <c:noMultiLvlLbl val="0"/>
      </c:catAx>
      <c:valAx>
        <c:axId val="9727449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9727296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уровень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 formatCode="0%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E8F-4FCF-A91C-5E5A425B8B5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Лист1!$C$2:$C$5</c:f>
              <c:numCache>
                <c:formatCode>0%</c:formatCode>
                <c:ptCount val="4"/>
                <c:pt idx="1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E8F-4FCF-A91C-5E5A425B8B5D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Низвий уровень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  <c:pt idx="2" formatCode="0%">
                  <c:v>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E8F-4FCF-A91C-5E5A425B8B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7048064"/>
        <c:axId val="97049600"/>
      </c:barChart>
      <c:catAx>
        <c:axId val="970480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7049600"/>
        <c:crosses val="autoZero"/>
        <c:auto val="1"/>
        <c:lblAlgn val="ctr"/>
        <c:lblOffset val="100"/>
        <c:noMultiLvlLbl val="0"/>
      </c:catAx>
      <c:valAx>
        <c:axId val="9704960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9704806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уровень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 formatCode="0%">
                  <c:v>0.15000000000000005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8A2-4479-BF3F-573AE2BB22D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Лист1!$C$2:$C$5</c:f>
              <c:numCache>
                <c:formatCode>0%</c:formatCode>
                <c:ptCount val="4"/>
                <c:pt idx="1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8A2-4479-BF3F-573AE2BB22D5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 уровень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  <c:pt idx="2" formatCode="0%">
                  <c:v>0.35000000000000009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8A2-4479-BF3F-573AE2BB22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8603008"/>
        <c:axId val="98604544"/>
      </c:barChart>
      <c:catAx>
        <c:axId val="986030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8604544"/>
        <c:crosses val="autoZero"/>
        <c:auto val="1"/>
        <c:lblAlgn val="ctr"/>
        <c:lblOffset val="100"/>
        <c:noMultiLvlLbl val="0"/>
      </c:catAx>
      <c:valAx>
        <c:axId val="9860454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9860300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уровень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 formatCode="0%">
                  <c:v>0.35000000000000009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FD1-4BF6-8109-8BC47BD9A4C6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Лист1!$C$2:$C$5</c:f>
              <c:numCache>
                <c:formatCode>0%</c:formatCode>
                <c:ptCount val="4"/>
                <c:pt idx="1">
                  <c:v>0.32000000000000012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FD1-4BF6-8109-8BC47BD9A4C6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 уровень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  <c:pt idx="2" formatCode="0%">
                  <c:v>0.58000000000000007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FD1-4BF6-8109-8BC47BD9A4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8556544"/>
        <c:axId val="98652544"/>
      </c:barChart>
      <c:catAx>
        <c:axId val="985565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8652544"/>
        <c:crosses val="autoZero"/>
        <c:auto val="1"/>
        <c:lblAlgn val="ctr"/>
        <c:lblOffset val="100"/>
        <c:noMultiLvlLbl val="0"/>
      </c:catAx>
      <c:valAx>
        <c:axId val="9865254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9855654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уровень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 formatCode="0%">
                  <c:v>0.30000000000000016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C9A-47D0-8013-BAEFED3781F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Лист1!$C$2:$C$5</c:f>
              <c:numCache>
                <c:formatCode>0%</c:formatCode>
                <c:ptCount val="4"/>
                <c:pt idx="1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C9A-47D0-8013-BAEFED3781F0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 уровень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  <c:pt idx="2" formatCode="0%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C9A-47D0-8013-BAEFED3781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8847744"/>
        <c:axId val="98861824"/>
      </c:barChart>
      <c:catAx>
        <c:axId val="988477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8861824"/>
        <c:crosses val="autoZero"/>
        <c:auto val="1"/>
        <c:lblAlgn val="ctr"/>
        <c:lblOffset val="100"/>
        <c:noMultiLvlLbl val="0"/>
      </c:catAx>
      <c:valAx>
        <c:axId val="9886182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9884774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уровень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 formatCode="0%">
                  <c:v>0.35000000000000014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511-463D-B7B3-BA220222FEFC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Лист1!$C$2:$C$5</c:f>
              <c:numCache>
                <c:formatCode>0%</c:formatCode>
                <c:ptCount val="4"/>
                <c:pt idx="1">
                  <c:v>0.55000000000000004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511-463D-B7B3-BA220222FEFC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 уровень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  <c:pt idx="2" formatCode="0%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511-463D-B7B3-BA220222FE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8914688"/>
        <c:axId val="98916224"/>
      </c:barChart>
      <c:catAx>
        <c:axId val="989146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8916224"/>
        <c:crosses val="autoZero"/>
        <c:auto val="1"/>
        <c:lblAlgn val="ctr"/>
        <c:lblOffset val="100"/>
        <c:noMultiLvlLbl val="0"/>
      </c:catAx>
      <c:valAx>
        <c:axId val="9891622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9891468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уровень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 formatCode="0%">
                  <c:v>0.30000000000000016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B53-44B6-9F98-F5D54B6E4838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Лист1!$C$2:$C$5</c:f>
              <c:numCache>
                <c:formatCode>0%</c:formatCode>
                <c:ptCount val="4"/>
                <c:pt idx="1">
                  <c:v>0.55000000000000004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B53-44B6-9F98-F5D54B6E4838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 уровень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  <c:pt idx="2" formatCode="0%">
                  <c:v>0.15000000000000008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B53-44B6-9F98-F5D54B6E48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9395072"/>
        <c:axId val="99396608"/>
      </c:barChart>
      <c:catAx>
        <c:axId val="993950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9396608"/>
        <c:crosses val="autoZero"/>
        <c:auto val="1"/>
        <c:lblAlgn val="ctr"/>
        <c:lblOffset val="100"/>
        <c:noMultiLvlLbl val="0"/>
      </c:catAx>
      <c:valAx>
        <c:axId val="9939660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9939507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27C4C9-88EF-425A-A23F-DE758F83C996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945422-C76A-4F95-9258-003EF7F210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741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8208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8208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8208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8208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8208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8208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8208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8208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8208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8208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8208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8208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45422-C76A-4F95-9258-003EF7F210B9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820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279D-7164-4650-8718-7A71120A21AC}" type="datetime1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42CA-40DA-4789-A332-BD9F910187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1B2E4-EC8E-4898-8023-64CFC6CDE1ED}" type="datetime1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42CA-40DA-4789-A332-BD9F910187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99210-65F8-43E0-8BC6-A124C24896DF}" type="datetime1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42CA-40DA-4789-A332-BD9F910187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78BC6-2B1F-47C7-B2F6-9424F04FF4F6}" type="datetime1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42CA-40DA-4789-A332-BD9F910187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3866E-A22E-4304-ADFC-8A1BDF8693C8}" type="datetime1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42CA-40DA-4789-A332-BD9F910187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A094A-4E69-45CC-8518-A07800CCC1D9}" type="datetime1">
              <a:rPr lang="ru-RU" smtClean="0"/>
              <a:pPr/>
              <a:t>10.07.2018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42CA-40DA-4789-A332-BD9F910187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F48EE-7E20-4ED3-A4C9-C8242434452B}" type="datetime1">
              <a:rPr lang="ru-RU" smtClean="0"/>
              <a:pPr/>
              <a:t>10.07.2018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42CA-40DA-4789-A332-BD9F910187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EE4C8-0965-48EF-9FEA-36654F2F2FE2}" type="datetime1">
              <a:rPr lang="ru-RU" smtClean="0"/>
              <a:pPr/>
              <a:t>10.07.2018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42CA-40DA-4789-A332-BD9F910187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220AF-BCCA-4D34-94A3-A87BC3BE0158}" type="datetime1">
              <a:rPr lang="ru-RU" smtClean="0"/>
              <a:pPr/>
              <a:t>10.07.2018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42CA-40DA-4789-A332-BD9F910187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0E9CD-D348-44FF-8F1E-1B10E3F074CB}" type="datetime1">
              <a:rPr lang="ru-RU" smtClean="0"/>
              <a:pPr/>
              <a:t>10.07.2018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42CA-40DA-4789-A332-BD9F910187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59707-F0D4-427E-AD2D-0AEA09AB47DF}" type="datetime1">
              <a:rPr lang="ru-RU" smtClean="0"/>
              <a:pPr/>
              <a:t>10.07.2018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42CA-40DA-4789-A332-BD9F910187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B4173B-7DFC-4FC8-A61F-AA41CC51CADA}" type="datetime1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E42CA-40DA-4789-A332-BD9F910187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Капля 4"/>
          <p:cNvSpPr/>
          <p:nvPr/>
        </p:nvSpPr>
        <p:spPr>
          <a:xfrm>
            <a:off x="223885" y="581860"/>
            <a:ext cx="8400628" cy="6015209"/>
          </a:xfrm>
          <a:prstGeom prst="teardrop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92" y="3194138"/>
            <a:ext cx="1265129" cy="13059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29556" y="388308"/>
            <a:ext cx="707624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 Использование художественной литературы в развитии связной речи дошкольников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63153" y="3285536"/>
            <a:ext cx="501534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Выполнила: Зубкова Христина Вячеславовна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Студентка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курса, 1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 группы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Специальность 44.02.01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Дошкольное образование</a:t>
            </a:r>
          </a:p>
          <a:p>
            <a:pPr algn="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Научный руководитель:</a:t>
            </a:r>
          </a:p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Гольская Оксана Генадьевна</a:t>
            </a:r>
            <a:endParaRPr lang="ru-RU" sz="2000" dirty="0" smtClean="0"/>
          </a:p>
          <a:p>
            <a:pPr algn="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78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34900" y="363557"/>
            <a:ext cx="8202324" cy="936433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127918" y="447052"/>
            <a:ext cx="73592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Констатирующий  этап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58" y="305309"/>
            <a:ext cx="920172" cy="955252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309640" y="1430810"/>
            <a:ext cx="8202324" cy="4838241"/>
          </a:xfrm>
          <a:prstGeom prst="roundRect">
            <a:avLst>
              <a:gd name="adj" fmla="val 1639"/>
            </a:avLst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0937" y="1410355"/>
            <a:ext cx="8129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2800" dirty="0" smtClean="0"/>
              <a:t>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Результаты диагностики 1 серия заданий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13722" y="6002625"/>
            <a:ext cx="2057400" cy="365125"/>
          </a:xfrm>
        </p:spPr>
        <p:txBody>
          <a:bodyPr/>
          <a:lstStyle/>
          <a:p>
            <a:fld id="{010E42CA-40DA-4789-A332-BD9F9101876D}" type="slidenum">
              <a:rPr lang="ru-RU" smtClean="0"/>
              <a:pPr/>
              <a:t>10</a:t>
            </a:fld>
            <a:endParaRPr lang="ru-RU" dirty="0"/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325677" y="1828799"/>
          <a:ext cx="8166970" cy="47097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89212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34900" y="363557"/>
            <a:ext cx="8202324" cy="936433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b="1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smtClean="0">
                <a:latin typeface="Times New Roman" pitchFamily="18" charset="0"/>
                <a:cs typeface="Times New Roman" pitchFamily="18" charset="0"/>
              </a:rPr>
              <a:t>Констатирующий этап:</a:t>
            </a: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2289" y="613776"/>
            <a:ext cx="920172" cy="955252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359744" y="1493440"/>
            <a:ext cx="8202324" cy="4838241"/>
          </a:xfrm>
          <a:prstGeom prst="roundRect">
            <a:avLst>
              <a:gd name="adj" fmla="val 1639"/>
            </a:avLst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0937" y="1410355"/>
            <a:ext cx="8129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2800" dirty="0" smtClean="0"/>
              <a:t> Результаты диагностики 2 серия заданий.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13722" y="6002625"/>
            <a:ext cx="2057400" cy="365125"/>
          </a:xfrm>
        </p:spPr>
        <p:txBody>
          <a:bodyPr/>
          <a:lstStyle/>
          <a:p>
            <a:fld id="{010E42CA-40DA-4789-A332-BD9F9101876D}" type="slidenum">
              <a:rPr lang="ru-RU" smtClean="0"/>
              <a:pPr/>
              <a:t>11</a:t>
            </a:fld>
            <a:endParaRPr lang="ru-RU" dirty="0"/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739036" y="1828799"/>
          <a:ext cx="7578246" cy="4271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89212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34900" y="363557"/>
            <a:ext cx="8202324" cy="936433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127918" y="447052"/>
            <a:ext cx="7359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Констатирующий этап: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58" y="305309"/>
            <a:ext cx="920172" cy="955252"/>
          </a:xfrm>
          <a:prstGeom prst="rect">
            <a:avLst/>
          </a:prstGeom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13722" y="6002625"/>
            <a:ext cx="2057400" cy="365125"/>
          </a:xfrm>
        </p:spPr>
        <p:txBody>
          <a:bodyPr/>
          <a:lstStyle/>
          <a:p>
            <a:fld id="{010E42CA-40DA-4789-A332-BD9F9101876D}" type="slidenum">
              <a:rPr lang="ru-RU" smtClean="0"/>
              <a:pPr/>
              <a:t>12</a:t>
            </a:fld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88723" y="1427967"/>
            <a:ext cx="574041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 smtClean="0"/>
          </a:p>
          <a:p>
            <a:pPr>
              <a:buFont typeface="Arial" pitchFamily="34" charset="0"/>
              <a:buChar char="•"/>
            </a:pPr>
            <a:endParaRPr lang="ru-RU" sz="2800" dirty="0" smtClean="0"/>
          </a:p>
          <a:p>
            <a:r>
              <a:rPr lang="ru-RU" sz="2800" dirty="0" smtClean="0"/>
              <a:t>  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152395" y="1377863"/>
            <a:ext cx="576823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Результаты диагностики 3 серия задании</a:t>
            </a:r>
            <a:endParaRPr lang="ru-RU" sz="2800" dirty="0"/>
          </a:p>
        </p:txBody>
      </p:sp>
      <p:graphicFrame>
        <p:nvGraphicFramePr>
          <p:cNvPr id="13" name="Диаграмма 12"/>
          <p:cNvGraphicFramePr/>
          <p:nvPr/>
        </p:nvGraphicFramePr>
        <p:xfrm>
          <a:off x="713985" y="2217106"/>
          <a:ext cx="7941500" cy="43966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89212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34900" y="363557"/>
            <a:ext cx="8202324" cy="936433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127918" y="447052"/>
            <a:ext cx="7359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Констатирующий этап: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58" y="305309"/>
            <a:ext cx="920172" cy="955252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384796" y="1468388"/>
            <a:ext cx="8202324" cy="4838241"/>
          </a:xfrm>
          <a:prstGeom prst="roundRect">
            <a:avLst>
              <a:gd name="adj" fmla="val 1639"/>
            </a:avLst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50937" y="1410355"/>
            <a:ext cx="81293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13722" y="6002625"/>
            <a:ext cx="2057400" cy="365125"/>
          </a:xfrm>
        </p:spPr>
        <p:txBody>
          <a:bodyPr/>
          <a:lstStyle/>
          <a:p>
            <a:fld id="{010E42CA-40DA-4789-A332-BD9F9101876D}" type="slidenum">
              <a:rPr lang="ru-RU" smtClean="0"/>
              <a:pPr/>
              <a:t>13</a:t>
            </a:fld>
            <a:endParaRPr lang="ru-RU" dirty="0"/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1377013"/>
            <a:ext cx="914400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Результаты диагностики 4 серия заданий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313151" y="1828799"/>
          <a:ext cx="8254651" cy="48350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89212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42CA-40DA-4789-A332-BD9F9101876D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Констатирующий этап: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58" y="305309"/>
            <a:ext cx="920172" cy="955252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268854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Результаты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808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сводной диагностики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80808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развития связной речи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через  художественную литературу  на констатирующем этапе.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0936" y="2066795"/>
          <a:ext cx="8505173" cy="47912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42CA-40DA-4789-A332-BD9F9101876D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2356" y="187890"/>
            <a:ext cx="8085551" cy="1164921"/>
          </a:xfrm>
          <a:prstGeom prst="roundRect">
            <a:avLst>
              <a:gd name="adj" fmla="val 16667"/>
            </a:avLst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Формирующий этап: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225468" y="1447492"/>
          <a:ext cx="8680537" cy="5144366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38471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334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177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/>
                        <a:t>Чтение сказки «Снежная</a:t>
                      </a:r>
                      <a:r>
                        <a:rPr lang="ru-RU" sz="1800" kern="1200" baseline="0" dirty="0" smtClean="0"/>
                        <a:t> Королева</a:t>
                      </a:r>
                      <a:r>
                        <a:rPr lang="ru-RU" sz="1800" kern="1200" dirty="0" smtClean="0"/>
                        <a:t>»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/>
                        <a:t>Чтение сказки «</a:t>
                      </a:r>
                      <a:r>
                        <a:rPr lang="ru-RU" sz="1800" kern="1200" dirty="0" err="1" smtClean="0"/>
                        <a:t>Дюймовочка</a:t>
                      </a:r>
                      <a:r>
                        <a:rPr lang="ru-RU" sz="1800" kern="1200" dirty="0" smtClean="0"/>
                        <a:t>»</a:t>
                      </a:r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/>
                        <a:t> </a:t>
                      </a:r>
                      <a:r>
                        <a:rPr lang="ru-RU" sz="1800" u="none" kern="1200" dirty="0" smtClean="0"/>
                        <a:t>Цель: знакомство</a:t>
                      </a:r>
                      <a:r>
                        <a:rPr lang="ru-RU" sz="1800" u="none" kern="1200" baseline="0" dirty="0" smtClean="0"/>
                        <a:t> с художественными произведениями.</a:t>
                      </a:r>
                      <a:endParaRPr lang="ru-RU" u="none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77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/>
                        <a:t>Заучивание стихотворения «Первый</a:t>
                      </a:r>
                      <a:r>
                        <a:rPr lang="ru-RU" sz="1800" kern="1200" baseline="0" dirty="0" smtClean="0"/>
                        <a:t> снег</a:t>
                      </a:r>
                      <a:r>
                        <a:rPr lang="ru-RU" sz="1800" kern="1200" dirty="0" smtClean="0"/>
                        <a:t>»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Цель: воспитывать у детей умение</a:t>
                      </a:r>
                      <a:r>
                        <a:rPr lang="ru-RU" baseline="0" dirty="0" smtClean="0"/>
                        <a:t> слушать и запоминать, читать наизусть не торопясь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17703">
                <a:tc>
                  <a:txBody>
                    <a:bodyPr/>
                    <a:lstStyle/>
                    <a:p>
                      <a:r>
                        <a:rPr lang="ru-RU" dirty="0" smtClean="0"/>
                        <a:t>Чтение</a:t>
                      </a:r>
                      <a:r>
                        <a:rPr lang="ru-RU" baseline="0" dirty="0" smtClean="0"/>
                        <a:t> сказки «</a:t>
                      </a:r>
                      <a:r>
                        <a:rPr lang="ru-RU" baseline="0" dirty="0" err="1" smtClean="0"/>
                        <a:t>Цветик-семицветик</a:t>
                      </a:r>
                      <a:r>
                        <a:rPr lang="ru-RU" baseline="0" dirty="0" smtClean="0"/>
                        <a:t>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Цель : закрепить знания</a:t>
                      </a:r>
                      <a:r>
                        <a:rPr lang="ru-RU" baseline="0" dirty="0" smtClean="0"/>
                        <a:t> сюжета сказки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9622">
                <a:tc>
                  <a:txBody>
                    <a:bodyPr/>
                    <a:lstStyle/>
                    <a:p>
                      <a:r>
                        <a:rPr lang="ru-RU" sz="1800" kern="1200" dirty="0" smtClean="0"/>
                        <a:t>Пересказ по иллюстрациям(Цветик – семицветик 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err="1" smtClean="0"/>
                        <a:t>Цель</a:t>
                      </a:r>
                      <a:r>
                        <a:rPr lang="ru-RU" smtClean="0"/>
                        <a:t>: продолжать </a:t>
                      </a:r>
                      <a:r>
                        <a:rPr lang="ru-RU" dirty="0" smtClean="0"/>
                        <a:t>учить детей правильно воспринимать художественные произведения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9622">
                <a:tc>
                  <a:txBody>
                    <a:bodyPr/>
                    <a:lstStyle/>
                    <a:p>
                      <a:r>
                        <a:rPr lang="ru-RU" dirty="0" smtClean="0"/>
                        <a:t>Путешествие</a:t>
                      </a:r>
                      <a:r>
                        <a:rPr lang="ru-RU" baseline="0" dirty="0" smtClean="0"/>
                        <a:t> по сказкам К.И. Чуковского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1800" kern="1200" dirty="0" smtClean="0"/>
                        <a:t>Цель:</a:t>
                      </a:r>
                      <a:r>
                        <a:rPr lang="ru-RU" sz="1800" kern="1200" baseline="0" dirty="0" smtClean="0"/>
                        <a:t> Закреплять знания сказок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9622">
                <a:tc>
                  <a:txBody>
                    <a:bodyPr/>
                    <a:lstStyle/>
                    <a:p>
                      <a:r>
                        <a:rPr lang="ru-RU" sz="1800" kern="1200" dirty="0" smtClean="0"/>
                        <a:t>Иллюстрирование прочитанных сказок К.И.</a:t>
                      </a:r>
                      <a:r>
                        <a:rPr lang="ru-RU" sz="1800" kern="1200" baseline="0" dirty="0" smtClean="0"/>
                        <a:t> Чуковского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Цель: закреплять знания детей о русских народных сказках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58" y="305309"/>
            <a:ext cx="920172" cy="9552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626301" y="401135"/>
            <a:ext cx="8236391" cy="1390087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39244" y="447052"/>
            <a:ext cx="764794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Взаимодействие с родителями:</a:t>
            </a:r>
          </a:p>
          <a:p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58" y="305309"/>
            <a:ext cx="920172" cy="955252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384796" y="1878904"/>
            <a:ext cx="8202324" cy="4427725"/>
          </a:xfrm>
          <a:prstGeom prst="roundRect">
            <a:avLst>
              <a:gd name="adj" fmla="val 1639"/>
            </a:avLst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Родительское собрание «Читаем детям книги»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Консультация для родителей «Использование художественной литературы в развитии связной речи старших дошкольников»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Консультация для родителей «Подбираем правильную литературу для развития связной речи  детей»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63879" y="1410356"/>
            <a:ext cx="791645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13722" y="6002625"/>
            <a:ext cx="2057400" cy="365125"/>
          </a:xfrm>
        </p:spPr>
        <p:txBody>
          <a:bodyPr/>
          <a:lstStyle/>
          <a:p>
            <a:fld id="{010E42CA-40DA-4789-A332-BD9F9101876D}" type="slidenum">
              <a:rPr lang="ru-RU" smtClean="0"/>
              <a:pPr/>
              <a:t>16</a:t>
            </a:fld>
            <a:endParaRPr lang="ru-RU" dirty="0"/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576196" y="1950149"/>
            <a:ext cx="856780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12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42CA-40DA-4789-A332-BD9F9101876D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Контрольный этап: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58" y="305309"/>
            <a:ext cx="920172" cy="955252"/>
          </a:xfrm>
          <a:prstGeom prst="rect">
            <a:avLst/>
          </a:prstGeom>
        </p:spPr>
      </p:pic>
      <p:sp>
        <p:nvSpPr>
          <p:cNvPr id="7" name="Содержимое 5"/>
          <p:cNvSpPr>
            <a:spLocks noGrp="1"/>
          </p:cNvSpPr>
          <p:nvPr>
            <p:ph idx="1"/>
          </p:nvPr>
        </p:nvSpPr>
        <p:spPr>
          <a:prstGeom prst="roundRect">
            <a:avLst>
              <a:gd name="adj" fmla="val 1639"/>
            </a:avLst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marL="514350" indent="-51435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Цель:  выявить уровень развития связной речи у  детей старшей группы.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42CA-40DA-4789-A332-BD9F9101876D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Контрольный  этап: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58" y="305309"/>
            <a:ext cx="920172" cy="955252"/>
          </a:xfrm>
          <a:prstGeom prst="rect">
            <a:avLst/>
          </a:prstGeom>
        </p:spPr>
      </p:pic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0" y="1485682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Результаты диагностики  первой  серии на контрольном этапе 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513566" y="2041742"/>
          <a:ext cx="8173233" cy="4609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42CA-40DA-4789-A332-BD9F9101876D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Контрольный этап: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58" y="305309"/>
            <a:ext cx="920172" cy="955252"/>
          </a:xfrm>
          <a:prstGeom prst="rect">
            <a:avLst/>
          </a:prstGeom>
        </p:spPr>
      </p:pic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0" y="1424953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Результаты диагностики  второй серии на контрольном этапе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00832" y="1903956"/>
          <a:ext cx="8530225" cy="47348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00833" y="351031"/>
            <a:ext cx="8202324" cy="936433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127918" y="447052"/>
            <a:ext cx="73592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Цель исследования: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58" y="305309"/>
            <a:ext cx="920172" cy="955252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338203" y="1518492"/>
            <a:ext cx="8299021" cy="4944938"/>
          </a:xfrm>
          <a:prstGeom prst="roundRect">
            <a:avLst>
              <a:gd name="adj" fmla="val 1639"/>
            </a:avLst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71181" y="1850834"/>
            <a:ext cx="7513503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определить при каких условиях художественная литература явится средством формирования связной речи у детей шестого года жизни</a:t>
            </a:r>
            <a:r>
              <a:rPr lang="ru-RU" sz="2800" dirty="0" smtClean="0"/>
              <a:t>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13722" y="6002625"/>
            <a:ext cx="2057400" cy="365125"/>
          </a:xfrm>
        </p:spPr>
        <p:txBody>
          <a:bodyPr/>
          <a:lstStyle/>
          <a:p>
            <a:fld id="{010E42CA-40DA-4789-A332-BD9F9101876D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212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42CA-40DA-4789-A332-BD9F9101876D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Контрольный этап: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58" y="305309"/>
            <a:ext cx="920172" cy="955252"/>
          </a:xfrm>
          <a:prstGeom prst="rect">
            <a:avLst/>
          </a:prstGeom>
        </p:spPr>
      </p:pic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0" y="1461995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Рисунок 9- Результаты диагностики  третей   серии на контрольном этапе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2066794"/>
          <a:ext cx="8229600" cy="45469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42CA-40DA-4789-A332-BD9F9101876D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Контрольный этап: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58" y="305309"/>
            <a:ext cx="920172" cy="955252"/>
          </a:xfrm>
          <a:prstGeom prst="rect">
            <a:avLst/>
          </a:prstGeom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1418713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Рисунок 10 - Результаты диагностики  четвертой  серии на контрольном этапе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57200" y="1803748"/>
          <a:ext cx="8229600" cy="47849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E42CA-40DA-4789-A332-BD9F9101876D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2356" y="212008"/>
            <a:ext cx="8229600" cy="1143000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Контрольный этап: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58" y="305309"/>
            <a:ext cx="920172" cy="955252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294485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Сравнительный анализ результатов диагностики уровня </a:t>
            </a:r>
            <a:r>
              <a:rPr lang="ru-RU" sz="2000" dirty="0" smtClean="0">
                <a:solidFill>
                  <a:srgbClr val="080808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развития связной речи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8080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на констатирующем и контрольном этапах.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3729461" y="74711"/>
            <a:ext cx="168507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859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 CYR"/>
                <a:ea typeface="Times New Roman" pitchFamily="18" charset="0"/>
                <a:cs typeface="Times New Roman" pitchFamily="18" charset="0"/>
              </a:rPr>
              <a:t>	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88514" y="2167003"/>
            <a:ext cx="8198285" cy="3959160"/>
          </a:xfrm>
        </p:spPr>
        <p:txBody>
          <a:bodyPr/>
          <a:lstStyle/>
          <a:p>
            <a:pPr lvl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graphicFrame>
        <p:nvGraphicFramePr>
          <p:cNvPr id="9" name="Содержимое 4"/>
          <p:cNvGraphicFramePr>
            <a:graphicFrameLocks/>
          </p:cNvGraphicFramePr>
          <p:nvPr/>
        </p:nvGraphicFramePr>
        <p:xfrm>
          <a:off x="457201" y="2141950"/>
          <a:ext cx="4127326" cy="40960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Диаграмма 9"/>
          <p:cNvGraphicFramePr/>
          <p:nvPr/>
        </p:nvGraphicFramePr>
        <p:xfrm>
          <a:off x="4759890" y="1971283"/>
          <a:ext cx="438411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Капля 4"/>
          <p:cNvSpPr/>
          <p:nvPr/>
        </p:nvSpPr>
        <p:spPr>
          <a:xfrm>
            <a:off x="223885" y="581860"/>
            <a:ext cx="8400628" cy="6015209"/>
          </a:xfrm>
          <a:prstGeom prst="teardrop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166" y="2855934"/>
            <a:ext cx="824796" cy="17801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29555" y="719455"/>
            <a:ext cx="713231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Использование художественной литературы в развитии связной речи дошкольников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63153" y="3285536"/>
            <a:ext cx="501534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Выполнила: Зубкова Христина Вячеславовна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Студентка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курса, 1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 группы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Специальность 44.02.01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Дошкольное образование</a:t>
            </a:r>
          </a:p>
          <a:p>
            <a:pPr algn="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Научный руководитель:</a:t>
            </a:r>
          </a:p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Гольская  Оксана Генадьевна</a:t>
            </a:r>
            <a:endParaRPr lang="ru-RU" sz="2000" dirty="0" smtClean="0"/>
          </a:p>
          <a:p>
            <a:pPr algn="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78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34900" y="363557"/>
            <a:ext cx="8202324" cy="1521514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900332" y="447052"/>
            <a:ext cx="775129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Методологический аппарат исследования:  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58" y="305309"/>
            <a:ext cx="920172" cy="955252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447426" y="2318086"/>
            <a:ext cx="8202324" cy="4063699"/>
          </a:xfrm>
          <a:prstGeom prst="roundRect">
            <a:avLst>
              <a:gd name="adj" fmla="val 1639"/>
            </a:avLst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28978" y="2427610"/>
            <a:ext cx="786638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Объект исследования:   </a:t>
            </a: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связная речь детей старшего дошкольного возраста.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Предмет исследования 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художественная литература как средство формирования связной речи у детей шестого года жизни.</a:t>
            </a: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13722" y="6002625"/>
            <a:ext cx="2057400" cy="365125"/>
          </a:xfrm>
        </p:spPr>
        <p:txBody>
          <a:bodyPr/>
          <a:lstStyle/>
          <a:p>
            <a:fld id="{010E42CA-40DA-4789-A332-BD9F9101876D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212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34900" y="363557"/>
            <a:ext cx="8202324" cy="936433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127918" y="447052"/>
            <a:ext cx="73592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Задачи исследования: 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58" y="305309"/>
            <a:ext cx="920172" cy="955252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538192" y="1493440"/>
            <a:ext cx="8202324" cy="4838241"/>
          </a:xfrm>
          <a:prstGeom prst="roundRect">
            <a:avLst>
              <a:gd name="adj" fmla="val 1639"/>
            </a:avLst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766170" y="2126548"/>
            <a:ext cx="68893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0" indent="-51435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13722" y="6002625"/>
            <a:ext cx="2057400" cy="365125"/>
          </a:xfrm>
        </p:spPr>
        <p:txBody>
          <a:bodyPr/>
          <a:lstStyle/>
          <a:p>
            <a:fld id="{010E42CA-40DA-4789-A332-BD9F9101876D}" type="slidenum">
              <a:rPr lang="ru-RU" smtClean="0"/>
              <a:pPr/>
              <a:t>4</a:t>
            </a:fld>
            <a:endParaRPr lang="ru-RU" dirty="0"/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626301" y="1517146"/>
            <a:ext cx="7954026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анализ психолого-педагогической и учебно-методической литературы;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педагогический эксперимент;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количественная и качественная обработка результатов исследования</a:t>
            </a:r>
            <a:r>
              <a:rPr lang="ru-RU" sz="2800" dirty="0" smtClean="0"/>
              <a:t>.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12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34900" y="363557"/>
            <a:ext cx="8202324" cy="936433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127918" y="447052"/>
            <a:ext cx="73592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Гипотеза исследования: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58" y="305309"/>
            <a:ext cx="920172" cy="955252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397322" y="1380706"/>
            <a:ext cx="8202324" cy="4944938"/>
          </a:xfrm>
          <a:prstGeom prst="roundRect">
            <a:avLst>
              <a:gd name="adj" fmla="val 1639"/>
            </a:avLst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71181" y="1850834"/>
            <a:ext cx="75135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13722" y="6002625"/>
            <a:ext cx="2057400" cy="365125"/>
          </a:xfrm>
        </p:spPr>
        <p:txBody>
          <a:bodyPr/>
          <a:lstStyle/>
          <a:p>
            <a:fld id="{010E42CA-40DA-4789-A332-BD9F9101876D}" type="slidenum">
              <a:rPr lang="ru-RU" smtClean="0"/>
              <a:pPr/>
              <a:t>5</a:t>
            </a:fld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32261" y="1380706"/>
            <a:ext cx="8404963" cy="4985359"/>
          </a:xfrm>
          <a:prstGeom prst="roundRect">
            <a:avLst>
              <a:gd name="adj" fmla="val 8549"/>
            </a:avLst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6093" y="1728592"/>
            <a:ext cx="767845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развитие связной речи дошкольников будет более эффективным при использовании художественной литературы. </a:t>
            </a:r>
          </a:p>
        </p:txBody>
      </p:sp>
    </p:spTree>
    <p:extLst>
      <p:ext uri="{BB962C8B-B14F-4D97-AF65-F5344CB8AC3E}">
        <p14:creationId xmlns:p14="http://schemas.microsoft.com/office/powerpoint/2010/main" val="189212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34900" y="363557"/>
            <a:ext cx="8202324" cy="936433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127918" y="447052"/>
            <a:ext cx="73592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Методы исследования: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58" y="305309"/>
            <a:ext cx="920172" cy="955252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434900" y="1518492"/>
            <a:ext cx="8202324" cy="4838241"/>
          </a:xfrm>
          <a:prstGeom prst="roundRect">
            <a:avLst>
              <a:gd name="adj" fmla="val 1639"/>
            </a:avLst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46129" y="1512631"/>
            <a:ext cx="75135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13722" y="6002625"/>
            <a:ext cx="2057400" cy="365125"/>
          </a:xfrm>
        </p:spPr>
        <p:txBody>
          <a:bodyPr/>
          <a:lstStyle/>
          <a:p>
            <a:fld id="{010E42CA-40DA-4789-A332-BD9F9101876D}" type="slidenum">
              <a:rPr lang="ru-RU" smtClean="0"/>
              <a:pPr/>
              <a:t>6</a:t>
            </a:fld>
            <a:endParaRPr lang="ru-RU" dirty="0"/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463463" y="52526"/>
            <a:ext cx="8066763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sz="28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R="0" lvl="0" indent="36353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8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анализ психолого-педагогической и учебно-методической литературы;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педагогический эксперимент;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количественная и качественная обработка результатов исследования.</a:t>
            </a:r>
          </a:p>
          <a:p>
            <a:pPr marR="0" lvl="0" indent="36353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8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База</a:t>
            </a: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исследования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Муниципальное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автономное детское образовательное учреждение детский сад №5 станции Стреднебелая, Ивановского района, Амурской области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89212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34900" y="363557"/>
            <a:ext cx="8202324" cy="936433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127918" y="447052"/>
            <a:ext cx="73592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Констатирующий этап 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58" y="305309"/>
            <a:ext cx="920172" cy="955252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434900" y="1518492"/>
            <a:ext cx="8202324" cy="4838241"/>
          </a:xfrm>
          <a:prstGeom prst="roundRect">
            <a:avLst>
              <a:gd name="adj" fmla="val 1639"/>
            </a:avLst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88515" y="1515649"/>
            <a:ext cx="785381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Цель: </a:t>
            </a:r>
          </a:p>
          <a:p>
            <a:pPr marL="514350" indent="-514350" algn="just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выявить уровень интереса  к художественной литературе  у детей старшей группы;</a:t>
            </a:r>
          </a:p>
          <a:p>
            <a:pPr marL="514350" indent="-514350" algn="just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выявить уровень знаний родителей о формировании связной речи  своего ребёнка;</a:t>
            </a:r>
          </a:p>
          <a:p>
            <a:pPr marL="514350" indent="-514350" algn="just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выявить использование воспитателем методов и приёмов  формирования интереса к художественной литературе у детей старшей группы.</a:t>
            </a:r>
          </a:p>
          <a:p>
            <a:pPr marL="514350" indent="-51435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13722" y="6002625"/>
            <a:ext cx="2057400" cy="365125"/>
          </a:xfrm>
        </p:spPr>
        <p:txBody>
          <a:bodyPr/>
          <a:lstStyle/>
          <a:p>
            <a:fld id="{010E42CA-40DA-4789-A332-BD9F9101876D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212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22374" y="288400"/>
            <a:ext cx="8202324" cy="1452718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127918" y="447052"/>
            <a:ext cx="735926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Содержание констатирующего этап: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58" y="305309"/>
            <a:ext cx="920172" cy="955252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434900" y="1853852"/>
            <a:ext cx="8202324" cy="4465303"/>
          </a:xfrm>
          <a:prstGeom prst="roundRect">
            <a:avLst>
              <a:gd name="adj" fmla="val 1639"/>
            </a:avLst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indent="363538" algn="just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анкетирование родителей</a:t>
            </a:r>
          </a:p>
          <a:p>
            <a:pPr indent="363538" algn="just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анализ  календарно- тематического плана образовательного процесса в старшей группе;</a:t>
            </a:r>
          </a:p>
          <a:p>
            <a:pPr indent="363538" algn="just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диагностика «Использование художественной литературы в развитии связной речи дошкольников»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автор Перевертайлова  Вероника  Владимировна).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13722" y="6002625"/>
            <a:ext cx="2057400" cy="365125"/>
          </a:xfrm>
        </p:spPr>
        <p:txBody>
          <a:bodyPr/>
          <a:lstStyle/>
          <a:p>
            <a:fld id="{010E42CA-40DA-4789-A332-BD9F9101876D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212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72268" y="187891"/>
            <a:ext cx="8771732" cy="1477767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127918" y="447052"/>
            <a:ext cx="73592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Результаты анкетирования родителей 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58" y="305309"/>
            <a:ext cx="920172" cy="955252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263047" y="1578280"/>
            <a:ext cx="8354859" cy="5279720"/>
          </a:xfrm>
          <a:prstGeom prst="roundRect">
            <a:avLst>
              <a:gd name="adj" fmla="val 4746"/>
            </a:avLst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50937" y="1523089"/>
            <a:ext cx="81293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	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13722" y="6002625"/>
            <a:ext cx="2057400" cy="365125"/>
          </a:xfrm>
        </p:spPr>
        <p:txBody>
          <a:bodyPr/>
          <a:lstStyle/>
          <a:p>
            <a:fld id="{010E42CA-40DA-4789-A332-BD9F9101876D}" type="slidenum">
              <a:rPr lang="ru-RU" smtClean="0"/>
              <a:pPr/>
              <a:t>9</a:t>
            </a:fld>
            <a:endParaRPr lang="ru-RU" dirty="0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651353" y="1647428"/>
            <a:ext cx="790392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Результаты анкетирования родителей на констатирующим этапе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2014965742"/>
              </p:ext>
            </p:extLst>
          </p:nvPr>
        </p:nvGraphicFramePr>
        <p:xfrm>
          <a:off x="263047" y="2442574"/>
          <a:ext cx="8267178" cy="4415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89212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8e6a1e257e54216faa6a757a571a1341218922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1343</TotalTime>
  <Words>585</Words>
  <Application>Microsoft Office PowerPoint</Application>
  <PresentationFormat>Экран (4:3)</PresentationFormat>
  <Paragraphs>142</Paragraphs>
  <Slides>23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Arial</vt:lpstr>
      <vt:lpstr>Calibri</vt:lpstr>
      <vt:lpstr>Times New Roman</vt:lpstr>
      <vt:lpstr>Times New Roman CYR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Констатирующий этап:</vt:lpstr>
      <vt:lpstr>Формирующий этап:</vt:lpstr>
      <vt:lpstr>Презентация PowerPoint</vt:lpstr>
      <vt:lpstr>Контрольный этап:</vt:lpstr>
      <vt:lpstr>Контрольный  этап:</vt:lpstr>
      <vt:lpstr>Контрольный этап:</vt:lpstr>
      <vt:lpstr>Контрольный этап:</vt:lpstr>
      <vt:lpstr>Контрольный этап:</vt:lpstr>
      <vt:lpstr>Контрольный этап:</vt:lpstr>
      <vt:lpstr>Презентация PowerPoint</vt:lpstr>
    </vt:vector>
  </TitlesOfParts>
  <Manager>Гольская Оксана Геннадьевна </Manager>
  <Company>МИНИСТЕРСТВО ОБРАЗОВАНИЯ И НАУКИ АМУРСКОЙ ОБЛАСТИ «АМУРСКИЙ ПЕДАГОГИЧЕСКИЙ КОЛЛЕДЖ»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>Использование художественной литературы в развитии связной речи дошкольников</dc:subject>
  <dc:creator>Зубкова Христина Вячеславовна</dc:creator>
  <cp:lastModifiedBy>Admin</cp:lastModifiedBy>
  <cp:revision>158</cp:revision>
  <dcterms:created xsi:type="dcterms:W3CDTF">2013-04-07T07:07:54Z</dcterms:created>
  <dcterms:modified xsi:type="dcterms:W3CDTF">2018-07-10T01:30:43Z</dcterms:modified>
</cp:coreProperties>
</file>