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78" r:id="rId4"/>
    <p:sldId id="279" r:id="rId5"/>
    <p:sldId id="283" r:id="rId6"/>
    <p:sldId id="284" r:id="rId7"/>
    <p:sldId id="281" r:id="rId8"/>
    <p:sldId id="282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74" r:id="rId17"/>
    <p:sldId id="27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69" autoAdjust="0"/>
    <p:restoredTop sz="94660"/>
  </p:normalViewPr>
  <p:slideViewPr>
    <p:cSldViewPr snapToGrid="0">
      <p:cViewPr varScale="1">
        <p:scale>
          <a:sx n="63" d="100"/>
          <a:sy n="63" d="100"/>
        </p:scale>
        <p:origin x="-21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598732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72318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54061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2977830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8460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717651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5005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97003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11542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26479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95975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07878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50075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98745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32635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19643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01015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828F0CA-1B47-43FD-A8C8-6EE54C9429CC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FA727C2-C347-482D-91DE-DA23E557FF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9954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61647" y="3351005"/>
            <a:ext cx="4471595" cy="266021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                                               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72046" y="431074"/>
            <a:ext cx="8781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муниципальное бюджетное дошкольное  образовательное  учреждение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детский сад  «Ручеек»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779" y="860611"/>
            <a:ext cx="3320935" cy="2489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88999" y="4227755"/>
            <a:ext cx="3286446" cy="2364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51238" y="1077405"/>
            <a:ext cx="7519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«Зачем  нужно  мыть   руки»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65177" y="2156223"/>
            <a:ext cx="79606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Руководитель  исследовательской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работы: воспитатель  </a:t>
            </a:r>
            <a:r>
              <a:rPr lang="ru-RU" sz="2400" b="1" dirty="0" err="1" smtClean="0">
                <a:solidFill>
                  <a:srgbClr val="C00000"/>
                </a:solidFill>
              </a:rPr>
              <a:t>Колбина</a:t>
            </a:r>
            <a:r>
              <a:rPr lang="ru-RU" sz="2400" b="1" dirty="0" smtClean="0">
                <a:solidFill>
                  <a:srgbClr val="C00000"/>
                </a:solidFill>
              </a:rPr>
              <a:t> Любовь Михайловна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участники  исследовательской  работы: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Шестакова   Маша, </a:t>
            </a:r>
            <a:r>
              <a:rPr lang="ru-RU" sz="2400" b="1" dirty="0" err="1" smtClean="0">
                <a:solidFill>
                  <a:srgbClr val="C00000"/>
                </a:solidFill>
              </a:rPr>
              <a:t>Юкляев</a:t>
            </a:r>
            <a:r>
              <a:rPr lang="ru-RU" sz="2400" b="1" dirty="0" smtClean="0">
                <a:solidFill>
                  <a:srgbClr val="C00000"/>
                </a:solidFill>
              </a:rPr>
              <a:t>  Егор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6791" y="6011218"/>
            <a:ext cx="3481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р.п.Шаранга</a:t>
            </a:r>
            <a:r>
              <a:rPr lang="ru-RU" dirty="0" smtClean="0">
                <a:solidFill>
                  <a:schemeClr val="bg1"/>
                </a:solidFill>
              </a:rPr>
              <a:t>     2015 г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04288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34378"/>
            <a:ext cx="4468010" cy="33510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6456" y="580913"/>
            <a:ext cx="5565289" cy="41739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492" y="580913"/>
            <a:ext cx="46473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Рассмотрев отпечаток  грязного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п</a:t>
            </a:r>
            <a:r>
              <a:rPr lang="ru-RU" sz="2000" b="1" dirty="0" smtClean="0">
                <a:solidFill>
                  <a:srgbClr val="FF0000"/>
                </a:solidFill>
              </a:rPr>
              <a:t>альца  под  микроскопом, мы видим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н</a:t>
            </a:r>
            <a:r>
              <a:rPr lang="ru-RU" sz="2000" b="1" dirty="0" smtClean="0">
                <a:solidFill>
                  <a:srgbClr val="FF0000"/>
                </a:solidFill>
              </a:rPr>
              <a:t>а стеклышке скопление  микробов. 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7067774" y="3004071"/>
            <a:ext cx="2011681" cy="2460814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57365" y="5368067"/>
            <a:ext cx="2822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микробы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58090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8472" y="1455869"/>
            <a:ext cx="3823222" cy="50976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73090" y="409077"/>
            <a:ext cx="2603351" cy="34711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57139" y="193638"/>
            <a:ext cx="68526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Так  же  мы рассмотрели  отпечаток  чистого пальца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на стеклышке  под  микроскопом</a:t>
            </a:r>
            <a:endParaRPr lang="ru-RU" sz="2000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431228" y="3119718"/>
            <a:ext cx="2151529" cy="1161827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92300" y="2613810"/>
            <a:ext cx="2635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Отпечаток  чистого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пальца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8463" y="4095650"/>
            <a:ext cx="3284669" cy="2463502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7616414" y="3119718"/>
            <a:ext cx="2707564" cy="68849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7616414" y="4432151"/>
            <a:ext cx="2517290" cy="89525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69109" y="3506995"/>
            <a:ext cx="17682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Рассматри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err="1">
                <a:solidFill>
                  <a:srgbClr val="FF0000"/>
                </a:solidFill>
              </a:rPr>
              <a:t>в</a:t>
            </a:r>
            <a:r>
              <a:rPr lang="ru-RU" b="1" dirty="0" err="1" smtClean="0">
                <a:solidFill>
                  <a:srgbClr val="FF0000"/>
                </a:solidFill>
              </a:rPr>
              <a:t>ание</a:t>
            </a:r>
            <a:r>
              <a:rPr lang="ru-RU" b="1" dirty="0" smtClean="0">
                <a:solidFill>
                  <a:srgbClr val="FF0000"/>
                </a:solidFill>
              </a:rPr>
              <a:t> отпечатка </a:t>
            </a:r>
          </a:p>
          <a:p>
            <a:r>
              <a:rPr lang="ru-RU" b="1" dirty="0">
                <a:solidFill>
                  <a:srgbClr val="FF0000"/>
                </a:solidFill>
              </a:rPr>
              <a:t>ч</a:t>
            </a:r>
            <a:r>
              <a:rPr lang="ru-RU" b="1" dirty="0" smtClean="0">
                <a:solidFill>
                  <a:srgbClr val="FF0000"/>
                </a:solidFill>
              </a:rPr>
              <a:t>истого пальца под  </a:t>
            </a:r>
            <a:r>
              <a:rPr lang="ru-RU" b="1" dirty="0" err="1" smtClean="0">
                <a:solidFill>
                  <a:srgbClr val="FF0000"/>
                </a:solidFill>
              </a:rPr>
              <a:t>микрос</a:t>
            </a:r>
            <a:r>
              <a:rPr lang="ru-RU" b="1" dirty="0" smtClean="0">
                <a:solidFill>
                  <a:srgbClr val="FF0000"/>
                </a:solidFill>
              </a:rPr>
              <a:t>-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копом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-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87399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628" y="3324111"/>
            <a:ext cx="4166795" cy="31250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88883" y="2382819"/>
            <a:ext cx="4564828" cy="34236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91380" y="215154"/>
            <a:ext cx="86599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Мы  сравнили  стеклышки  и  увидели ,что на  стекле  с отпечатком грязного  пальца-микробы  есть, а на  стекле  с  отпечатком чистого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п</a:t>
            </a:r>
            <a:r>
              <a:rPr lang="ru-RU" sz="2000" b="1" dirty="0" smtClean="0">
                <a:solidFill>
                  <a:srgbClr val="FF0000"/>
                </a:solidFill>
              </a:rPr>
              <a:t>альца-микробов  нет.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2463501" y="4819426"/>
            <a:ext cx="2366683" cy="505609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08668" y="4324573"/>
            <a:ext cx="1592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Микробы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есть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6400800" y="2969109"/>
            <a:ext cx="3144822" cy="1355464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17459" y="2247848"/>
            <a:ext cx="145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Микробов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нет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89927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5779" y="355002"/>
            <a:ext cx="5464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 чем  же  вред  микробов  на руках?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9667" y="677732"/>
            <a:ext cx="58700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Вредные микробы портят не только продукты питания, но и вызывают болезни у человека. Как микробы попадают в нас??? Как они передвигаются??? Чаще всего микробы переносим мы сами и наши животные!!!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417" y="449452"/>
            <a:ext cx="2367234" cy="24658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472" y="3366229"/>
            <a:ext cx="3033897" cy="26051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95515" y="4358563"/>
            <a:ext cx="3327552" cy="235837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78702" y="129092"/>
            <a:ext cx="2198276" cy="21316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24650" y="4668819"/>
            <a:ext cx="2624146" cy="204811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4286" y="2260754"/>
            <a:ext cx="2697532" cy="199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43088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1682" y="301214"/>
            <a:ext cx="64438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2000" b="1" dirty="0" smtClean="0">
                <a:solidFill>
                  <a:srgbClr val="FF0000"/>
                </a:solidFill>
              </a:rPr>
              <a:t>Какие  правила   личной гигиены  мы  должны   </a:t>
            </a:r>
            <a:r>
              <a:rPr lang="ru-RU" sz="2000" b="1" dirty="0" err="1" smtClean="0">
                <a:solidFill>
                  <a:srgbClr val="FF0000"/>
                </a:solidFill>
              </a:rPr>
              <a:t>соблюдать,чтобы</a:t>
            </a:r>
            <a:r>
              <a:rPr lang="ru-RU" sz="2000" b="1" dirty="0" smtClean="0">
                <a:solidFill>
                  <a:srgbClr val="FF0000"/>
                </a:solidFill>
              </a:rPr>
              <a:t> быть  здоровыми?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</a:t>
            </a:r>
          </a:p>
          <a:p>
            <a:endParaRPr lang="ru-RU" dirty="0"/>
          </a:p>
        </p:txBody>
      </p:sp>
      <p:pic>
        <p:nvPicPr>
          <p:cNvPr id="4" name="Picture 3" descr="C:\Users\МАРИНА\Desktop\ФОТО\ВСЕ ПОДРЯД\безопастность\fluid-faucet-by-kohler-design-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1951" y="3345628"/>
            <a:ext cx="2597371" cy="2738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05243" y="75303"/>
            <a:ext cx="2246502" cy="25280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ED00136_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5012" y="5007781"/>
            <a:ext cx="3196866" cy="183946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79115" y="4535698"/>
            <a:ext cx="52927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  <a:latin typeface="Calibri"/>
              </a:rPr>
              <a:t>Если </a:t>
            </a:r>
            <a:r>
              <a:rPr lang="ru-RU" b="1" dirty="0">
                <a:solidFill>
                  <a:prstClr val="black"/>
                </a:solidFill>
                <a:latin typeface="Calibri"/>
              </a:rPr>
              <a:t>мы будем коротко стричь ногти,  под ними не будет черной  каемки грязи и, конечно, бактерии содержащиеся в ней, не попадут к нам внутрь, и мы не будем </a:t>
            </a:r>
            <a:r>
              <a:rPr lang="ru-RU" b="1" dirty="0" smtClean="0">
                <a:solidFill>
                  <a:prstClr val="black"/>
                </a:solidFill>
                <a:latin typeface="Calibri"/>
              </a:rPr>
              <a:t>болеть</a:t>
            </a:r>
            <a:endParaRPr lang="ru-RU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3" descr="C:\Users\МАРИНА\Desktop\lyambliosis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3266" y="1511249"/>
            <a:ext cx="2445358" cy="214592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070495" y="1075765"/>
            <a:ext cx="4125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Если грязными руками </a:t>
            </a:r>
            <a:b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Кушать или трогать рот, </a:t>
            </a:r>
            <a:b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Непременно от микробов </a:t>
            </a:r>
            <a:b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Сильно заболит живот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42447" y="1430766"/>
            <a:ext cx="17553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 Да здравствует</a:t>
            </a:r>
          </a:p>
          <a:p>
            <a:r>
              <a:rPr lang="ru-RU" b="1" dirty="0">
                <a:solidFill>
                  <a:schemeClr val="bg1"/>
                </a:solidFill>
              </a:rPr>
              <a:t>м</a:t>
            </a:r>
            <a:r>
              <a:rPr lang="ru-RU" b="1" dirty="0" smtClean="0">
                <a:solidFill>
                  <a:schemeClr val="bg1"/>
                </a:solidFill>
              </a:rPr>
              <a:t>ыло душистое</a:t>
            </a:r>
          </a:p>
          <a:p>
            <a:r>
              <a:rPr lang="ru-RU" b="1" dirty="0">
                <a:solidFill>
                  <a:schemeClr val="bg1"/>
                </a:solidFill>
              </a:rPr>
              <a:t>и</a:t>
            </a:r>
            <a:r>
              <a:rPr lang="ru-RU" b="1" dirty="0" smtClean="0">
                <a:solidFill>
                  <a:schemeClr val="bg1"/>
                </a:solidFill>
              </a:rPr>
              <a:t> полотенце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пушистое  </a:t>
            </a:r>
          </a:p>
        </p:txBody>
      </p:sp>
      <p:pic>
        <p:nvPicPr>
          <p:cNvPr id="12" name="Picture 1" descr="C:\Users\МАРИНА\Desktop\1301502715_rossiyskie-deti-edyat-slishkom-mnogo-nezdorovyh-blyud[1]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355" y="3185092"/>
            <a:ext cx="2953865" cy="2524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498168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1939" y="172123"/>
            <a:ext cx="53429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anose="020B0609020204030204" pitchFamily="49" charset="0"/>
                <a:ea typeface="+mj-ea"/>
                <a:cs typeface="Consolas" panose="020B0609020204030204" pitchFamily="49" charset="0"/>
              </a:rPr>
              <a:t>Микробы и вирусы не опасны, если мы будем выполнять несложные правила: 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5120" y="1206550"/>
            <a:ext cx="3848696" cy="25657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158" y="4194657"/>
            <a:ext cx="3793370" cy="24320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04904" y="1172550"/>
            <a:ext cx="3428733" cy="24338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15381" y="3980254"/>
            <a:ext cx="3618256" cy="2646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24573" y="1414093"/>
            <a:ext cx="1323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Мыть овощи и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фрукты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9896" y="2162287"/>
            <a:ext cx="1065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Мыть </a:t>
            </a:r>
          </a:p>
          <a:p>
            <a:r>
              <a:rPr lang="ru-RU" b="1" dirty="0">
                <a:solidFill>
                  <a:schemeClr val="bg1"/>
                </a:solidFill>
              </a:rPr>
              <a:t>р</a:t>
            </a:r>
            <a:r>
              <a:rPr lang="ru-RU" b="1" dirty="0" smtClean="0">
                <a:solidFill>
                  <a:schemeClr val="bg1"/>
                </a:solidFill>
              </a:rPr>
              <a:t>уки с  мылом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9528" y="4657170"/>
            <a:ext cx="1778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Пользоваться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платком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1698" y="5622141"/>
            <a:ext cx="3195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Пить чистую кипяченую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воду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17367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3671" y="0"/>
            <a:ext cx="2603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                        Вывод       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59072" y="1592131"/>
            <a:ext cx="1001254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В  ходе  исследовательской  деятельности ,мы   узнали: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1.Нужно мыть руки ,чтобы не было на  руках  опасных  </a:t>
            </a:r>
            <a:r>
              <a:rPr lang="ru-RU" sz="2000" b="1" dirty="0" err="1" smtClean="0">
                <a:solidFill>
                  <a:schemeClr val="bg1"/>
                </a:solidFill>
              </a:rPr>
              <a:t>микробов;грязь</a:t>
            </a:r>
            <a:r>
              <a:rPr lang="ru-RU" sz="2000" b="1" dirty="0" smtClean="0">
                <a:solidFill>
                  <a:schemeClr val="bg1"/>
                </a:solidFill>
              </a:rPr>
              <a:t>-</a:t>
            </a:r>
          </a:p>
          <a:p>
            <a:pPr algn="just"/>
            <a:r>
              <a:rPr lang="ru-RU" sz="2000" b="1" dirty="0">
                <a:solidFill>
                  <a:schemeClr val="bg1"/>
                </a:solidFill>
              </a:rPr>
              <a:t>и</a:t>
            </a:r>
            <a:r>
              <a:rPr lang="ru-RU" sz="2000" b="1" dirty="0" smtClean="0">
                <a:solidFill>
                  <a:schemeClr val="bg1"/>
                </a:solidFill>
              </a:rPr>
              <a:t>сточник  развития болезнетворных  микробов.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2.Микробы очень маленькие, поэтому их можно рассмотреть только</a:t>
            </a:r>
          </a:p>
          <a:p>
            <a:pPr algn="just"/>
            <a:r>
              <a:rPr lang="ru-RU" sz="2000" b="1" dirty="0">
                <a:solidFill>
                  <a:schemeClr val="bg1"/>
                </a:solidFill>
              </a:rPr>
              <a:t>п</a:t>
            </a:r>
            <a:r>
              <a:rPr lang="ru-RU" sz="2000" b="1" dirty="0" smtClean="0">
                <a:solidFill>
                  <a:schemeClr val="bg1"/>
                </a:solidFill>
              </a:rPr>
              <a:t>од </a:t>
            </a:r>
            <a:r>
              <a:rPr lang="ru-RU" sz="2000" b="1" dirty="0" err="1" smtClean="0">
                <a:solidFill>
                  <a:schemeClr val="bg1"/>
                </a:solidFill>
              </a:rPr>
              <a:t>микроскопом,а</a:t>
            </a:r>
            <a:r>
              <a:rPr lang="ru-RU" sz="2000" b="1" dirty="0" smtClean="0">
                <a:solidFill>
                  <a:schemeClr val="bg1"/>
                </a:solidFill>
              </a:rPr>
              <a:t> под лупой  ,увеличительным  стеклом –микробы не видны.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3.Вред  микробов в  </a:t>
            </a:r>
            <a:r>
              <a:rPr lang="ru-RU" sz="2000" b="1" dirty="0" err="1" smtClean="0">
                <a:solidFill>
                  <a:schemeClr val="bg1"/>
                </a:solidFill>
              </a:rPr>
              <a:t>том,что</a:t>
            </a:r>
            <a:r>
              <a:rPr lang="ru-RU" sz="2000" b="1" dirty="0" smtClean="0">
                <a:solidFill>
                  <a:schemeClr val="bg1"/>
                </a:solidFill>
              </a:rPr>
              <a:t> они </a:t>
            </a:r>
            <a:r>
              <a:rPr lang="ru-RU" sz="2000" b="1" dirty="0" err="1" smtClean="0">
                <a:solidFill>
                  <a:schemeClr val="bg1"/>
                </a:solidFill>
              </a:rPr>
              <a:t>размножаясь,портят</a:t>
            </a:r>
            <a:r>
              <a:rPr lang="ru-RU" sz="2000" b="1" dirty="0" smtClean="0">
                <a:solidFill>
                  <a:schemeClr val="bg1"/>
                </a:solidFill>
              </a:rPr>
              <a:t>  продукты питания,</a:t>
            </a:r>
          </a:p>
          <a:p>
            <a:pPr algn="just"/>
            <a:r>
              <a:rPr lang="ru-RU" sz="2000" b="1" dirty="0">
                <a:solidFill>
                  <a:schemeClr val="bg1"/>
                </a:solidFill>
              </a:rPr>
              <a:t>ч</a:t>
            </a:r>
            <a:r>
              <a:rPr lang="ru-RU" sz="2000" b="1" dirty="0" smtClean="0">
                <a:solidFill>
                  <a:schemeClr val="bg1"/>
                </a:solidFill>
              </a:rPr>
              <a:t>ерез грязные  руки попадают  в  организм  человека ,вызывают серьезные  болезни.</a:t>
            </a:r>
          </a:p>
          <a:p>
            <a:pPr algn="just"/>
            <a:endParaRPr lang="ru-RU" sz="20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4.Если  мы будем  соблюдать правила  личной </a:t>
            </a:r>
            <a:r>
              <a:rPr lang="ru-RU" sz="2000" b="1" dirty="0" err="1" smtClean="0">
                <a:solidFill>
                  <a:schemeClr val="bg1"/>
                </a:solidFill>
              </a:rPr>
              <a:t>гигиены,а</a:t>
            </a:r>
            <a:r>
              <a:rPr lang="ru-RU" sz="2000" b="1" dirty="0" smtClean="0">
                <a:solidFill>
                  <a:schemeClr val="bg1"/>
                </a:solidFill>
              </a:rPr>
              <a:t> это: не кушать </a:t>
            </a:r>
          </a:p>
          <a:p>
            <a:pPr algn="just"/>
            <a:r>
              <a:rPr lang="ru-RU" sz="2000" b="1" dirty="0">
                <a:solidFill>
                  <a:schemeClr val="bg1"/>
                </a:solidFill>
              </a:rPr>
              <a:t>г</a:t>
            </a:r>
            <a:r>
              <a:rPr lang="ru-RU" sz="2000" b="1" dirty="0" smtClean="0">
                <a:solidFill>
                  <a:schemeClr val="bg1"/>
                </a:solidFill>
              </a:rPr>
              <a:t>рязными  </a:t>
            </a:r>
            <a:r>
              <a:rPr lang="ru-RU" sz="2000" b="1" dirty="0" err="1" smtClean="0">
                <a:solidFill>
                  <a:schemeClr val="bg1"/>
                </a:solidFill>
              </a:rPr>
              <a:t>руками,не</a:t>
            </a:r>
            <a:r>
              <a:rPr lang="ru-RU" sz="2000" b="1" dirty="0" smtClean="0">
                <a:solidFill>
                  <a:schemeClr val="bg1"/>
                </a:solidFill>
              </a:rPr>
              <a:t> трогать рот грязными руками, мыть руки с  мылом,</a:t>
            </a:r>
          </a:p>
          <a:p>
            <a:pPr algn="just"/>
            <a:r>
              <a:rPr lang="ru-RU" sz="2000" b="1" dirty="0">
                <a:solidFill>
                  <a:schemeClr val="bg1"/>
                </a:solidFill>
              </a:rPr>
              <a:t>к</a:t>
            </a:r>
            <a:r>
              <a:rPr lang="ru-RU" sz="2000" b="1" dirty="0" smtClean="0">
                <a:solidFill>
                  <a:schemeClr val="bg1"/>
                </a:solidFill>
              </a:rPr>
              <a:t>оротко  стричь </a:t>
            </a:r>
            <a:r>
              <a:rPr lang="ru-RU" sz="2000" b="1" dirty="0" err="1" smtClean="0">
                <a:solidFill>
                  <a:schemeClr val="bg1"/>
                </a:solidFill>
              </a:rPr>
              <a:t>ногти,пользоваться</a:t>
            </a:r>
            <a:r>
              <a:rPr lang="ru-RU" sz="2000" b="1" dirty="0" smtClean="0">
                <a:solidFill>
                  <a:schemeClr val="bg1"/>
                </a:solidFill>
              </a:rPr>
              <a:t>  носовым  </a:t>
            </a:r>
            <a:r>
              <a:rPr lang="ru-RU" sz="2000" b="1" dirty="0" err="1" smtClean="0">
                <a:solidFill>
                  <a:schemeClr val="bg1"/>
                </a:solidFill>
              </a:rPr>
              <a:t>платком,пить</a:t>
            </a:r>
            <a:r>
              <a:rPr lang="ru-RU" sz="2000" b="1" dirty="0" smtClean="0">
                <a:solidFill>
                  <a:schemeClr val="bg1"/>
                </a:solidFill>
              </a:rPr>
              <a:t> кипяченую</a:t>
            </a:r>
          </a:p>
          <a:p>
            <a:pPr algn="just"/>
            <a:r>
              <a:rPr lang="ru-RU" sz="2000" b="1" dirty="0" err="1" smtClean="0">
                <a:solidFill>
                  <a:schemeClr val="bg1"/>
                </a:solidFill>
              </a:rPr>
              <a:t>воду,наш</a:t>
            </a:r>
            <a:r>
              <a:rPr lang="ru-RU" sz="2000" b="1" dirty="0" smtClean="0">
                <a:solidFill>
                  <a:schemeClr val="bg1"/>
                </a:solidFill>
              </a:rPr>
              <a:t>  организм  будет  защищен  от болезненных  микробов.</a:t>
            </a:r>
          </a:p>
          <a:p>
            <a:pPr algn="just"/>
            <a:endParaRPr lang="ru-RU" sz="2000" b="1" dirty="0" smtClean="0">
              <a:solidFill>
                <a:schemeClr val="bg1"/>
              </a:solidFill>
            </a:endParaRPr>
          </a:p>
          <a:p>
            <a:pPr algn="just"/>
            <a:endParaRPr lang="ru-RU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98000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419548"/>
            <a:ext cx="117796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 Список  литературы</a:t>
            </a:r>
            <a:endParaRPr lang="ru-RU" sz="2400" b="1" dirty="0" smtClean="0">
              <a:solidFill>
                <a:schemeClr val="bg1"/>
              </a:solidFill>
            </a:endParaRPr>
          </a:p>
          <a:p>
            <a:endParaRPr lang="ru-RU" sz="2400" b="1" dirty="0">
              <a:solidFill>
                <a:schemeClr val="bg1"/>
              </a:solidFill>
            </a:endParaRPr>
          </a:p>
          <a:p>
            <a:pPr marL="4114800" lvl="8" indent="-4572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</a:rPr>
              <a:t>Общеобразовательная  программа «От рождения  до школы » под редакцией Н.Е. </a:t>
            </a:r>
            <a:r>
              <a:rPr lang="ru-RU" sz="2400" b="1" dirty="0" err="1" smtClean="0">
                <a:solidFill>
                  <a:schemeClr val="bg1"/>
                </a:solidFill>
              </a:rPr>
              <a:t>Вераксы</a:t>
            </a:r>
            <a:r>
              <a:rPr lang="ru-RU" sz="2400" b="1" dirty="0" smtClean="0">
                <a:solidFill>
                  <a:schemeClr val="bg1"/>
                </a:solidFill>
              </a:rPr>
              <a:t>, М.А. Васильевой, Т.С. Комаровой, 2014г 2.Л.И.Пензулаева «Физическая  культура  для детей  5-6 лет» ,2013 г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3.Е.М.Белостоцкая, Т. Ф. Виноградова «Гигиенические  основы воспитания  детей от 3 до 7 лет»,1991 г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4.А.К.Бондаренко «Дидактические  игры в  детском  саду», 1991 г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5.С.С.Прищепа «Физическое развитие  и здоровье детей  3-7 лет», 2009 г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6.Т.Л.Богина «Охрана здоровья  детей в дошкольных  учреждениях», 2006 г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7.В.А.Доскин,Л.Г.Голубева «Растем  здоровыми», 2002 г</a:t>
            </a:r>
            <a:endParaRPr lang="ru-RU" sz="2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30930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0315" y="311972"/>
            <a:ext cx="8541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91671" y="995497"/>
            <a:ext cx="1006915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endParaRPr lang="ru-RU" sz="20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272551" y="364556"/>
            <a:ext cx="87858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 Цель исследования: </a:t>
            </a:r>
            <a:r>
              <a:rPr lang="ru-RU" sz="2400" b="1" dirty="0" smtClean="0">
                <a:solidFill>
                  <a:schemeClr val="bg1"/>
                </a:solidFill>
              </a:rPr>
              <a:t>«зачем нужно мыть руки»                            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accent2"/>
                </a:solidFill>
              </a:rPr>
              <a:t>Объект исследования</a:t>
            </a:r>
            <a:r>
              <a:rPr lang="ru-RU" sz="2400" dirty="0" smtClean="0">
                <a:solidFill>
                  <a:schemeClr val="bg1"/>
                </a:solidFill>
              </a:rPr>
              <a:t>: </a:t>
            </a:r>
            <a:r>
              <a:rPr lang="ru-RU" sz="2400" b="1" dirty="0" smtClean="0">
                <a:solidFill>
                  <a:schemeClr val="bg1"/>
                </a:solidFill>
              </a:rPr>
              <a:t>грязные  руки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Предмет  исследования</a:t>
            </a:r>
            <a:r>
              <a:rPr lang="ru-RU" sz="2400" dirty="0" smtClean="0">
                <a:solidFill>
                  <a:schemeClr val="bg1"/>
                </a:solidFill>
              </a:rPr>
              <a:t>:  </a:t>
            </a:r>
            <a:r>
              <a:rPr lang="ru-RU" sz="2400" b="1" dirty="0" smtClean="0">
                <a:solidFill>
                  <a:schemeClr val="bg1"/>
                </a:solidFill>
              </a:rPr>
              <a:t>микробы </a:t>
            </a:r>
          </a:p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                                      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800" b="1" dirty="0">
                <a:solidFill>
                  <a:schemeClr val="accent2"/>
                </a:solidFill>
              </a:rPr>
              <a:t> </a:t>
            </a:r>
            <a:r>
              <a:rPr lang="ru-RU" sz="2800" b="1" dirty="0" smtClean="0">
                <a:solidFill>
                  <a:schemeClr val="accent2"/>
                </a:solidFill>
              </a:rPr>
              <a:t>          </a:t>
            </a:r>
            <a:r>
              <a:rPr lang="ru-RU" sz="2000" dirty="0" smtClean="0">
                <a:solidFill>
                  <a:schemeClr val="bg1"/>
                </a:solidFill>
              </a:rPr>
              <a:t>              </a:t>
            </a:r>
          </a:p>
          <a:p>
            <a:r>
              <a:rPr lang="ru-RU" sz="2000" dirty="0" smtClean="0"/>
              <a:t>       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91738" y="1903437"/>
            <a:ext cx="761628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                                    Задачи:                          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1.Узнать ,почему  нужно мыть руки.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2.Выявить  микробы  на  грязных  руках.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3.Определить, в  чем  вред  микробов  на  грязных  руках  для организма   человека.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4.Познакомиться  с  правилами  личной  гигиены ,которые  необходимо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с</a:t>
            </a:r>
            <a:r>
              <a:rPr lang="ru-RU" sz="2000" b="1" dirty="0" smtClean="0">
                <a:solidFill>
                  <a:schemeClr val="bg1"/>
                </a:solidFill>
              </a:rPr>
              <a:t>облюдать ,чтобы  организм  оставался  здоровым, а на  руках  не было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м</a:t>
            </a:r>
            <a:r>
              <a:rPr lang="ru-RU" sz="2000" b="1" dirty="0" smtClean="0">
                <a:solidFill>
                  <a:schemeClr val="bg1"/>
                </a:solidFill>
              </a:rPr>
              <a:t>икробов.     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previews.123rf.com/images/iarada/iarada1203/iarada120300010/12497733-Cartoon-scientists-and-magnifying-glass-Stock-Vecto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07027" y="4467687"/>
            <a:ext cx="3702746" cy="217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9662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6156" y="200722"/>
            <a:ext cx="57874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Актуальность  исследовательской  работы: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7064" y="959468"/>
            <a:ext cx="85049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Наша  исследовательская  работа  называется » Почему  нужно мыть руки».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Каждый день  наши руки  выполняют какую-то работу :чистят, убирают ,моют,</a:t>
            </a:r>
          </a:p>
          <a:p>
            <a:r>
              <a:rPr lang="ru-RU" b="1" dirty="0">
                <a:solidFill>
                  <a:schemeClr val="bg1"/>
                </a:solidFill>
              </a:rPr>
              <a:t>с</a:t>
            </a:r>
            <a:r>
              <a:rPr lang="ru-RU" b="1" dirty="0" smtClean="0">
                <a:solidFill>
                  <a:schemeClr val="bg1"/>
                </a:solidFill>
              </a:rPr>
              <a:t>оприкасаются  с такими веществами  как  песок, земля .Руки  становятся  грязными, на  них  появляются  микробы. Опасны ли микробы  на руках? Несут  ли</a:t>
            </a:r>
          </a:p>
          <a:p>
            <a:r>
              <a:rPr lang="ru-RU" b="1" dirty="0">
                <a:solidFill>
                  <a:schemeClr val="bg1"/>
                </a:solidFill>
              </a:rPr>
              <a:t>о</a:t>
            </a:r>
            <a:r>
              <a:rPr lang="ru-RU" b="1" dirty="0" smtClean="0">
                <a:solidFill>
                  <a:schemeClr val="bg1"/>
                </a:solidFill>
              </a:rPr>
              <a:t>ни  опасность   нашему  здоровью?  С  этим  вопросом  мы  обратились  к  нашему  воспитателю, поговорили   с   медицинским   работником, прочитали</a:t>
            </a:r>
          </a:p>
          <a:p>
            <a:r>
              <a:rPr lang="ru-RU" b="1" dirty="0">
                <a:solidFill>
                  <a:schemeClr val="bg1"/>
                </a:solidFill>
              </a:rPr>
              <a:t>с</a:t>
            </a:r>
            <a:r>
              <a:rPr lang="ru-RU" b="1" dirty="0" smtClean="0">
                <a:solidFill>
                  <a:schemeClr val="bg1"/>
                </a:solidFill>
              </a:rPr>
              <a:t>татью  из  энциклопедии »Почемучка»  «Осторожно, микробы!». Нам  стало </a:t>
            </a:r>
          </a:p>
          <a:p>
            <a:r>
              <a:rPr lang="ru-RU" b="1" dirty="0">
                <a:solidFill>
                  <a:schemeClr val="bg1"/>
                </a:solidFill>
              </a:rPr>
              <a:t>и</a:t>
            </a:r>
            <a:r>
              <a:rPr lang="ru-RU" b="1" dirty="0" smtClean="0">
                <a:solidFill>
                  <a:schemeClr val="bg1"/>
                </a:solidFill>
              </a:rPr>
              <a:t>нтересно  узнать , можно  ли  выявить  микробы   на  грязных  руках , увидеть </a:t>
            </a:r>
          </a:p>
          <a:p>
            <a:r>
              <a:rPr lang="ru-RU" b="1" dirty="0">
                <a:solidFill>
                  <a:schemeClr val="bg1"/>
                </a:solidFill>
              </a:rPr>
              <a:t>и</a:t>
            </a:r>
            <a:r>
              <a:rPr lang="ru-RU" b="1" dirty="0" smtClean="0">
                <a:solidFill>
                  <a:schemeClr val="bg1"/>
                </a:solidFill>
              </a:rPr>
              <a:t>х  через  микроскоп, на  стеклышке, определить  вред  микробов, установить,</a:t>
            </a:r>
          </a:p>
          <a:p>
            <a:r>
              <a:rPr lang="ru-RU" b="1" dirty="0">
                <a:solidFill>
                  <a:schemeClr val="bg1"/>
                </a:solidFill>
              </a:rPr>
              <a:t>к</a:t>
            </a:r>
            <a:r>
              <a:rPr lang="ru-RU" b="1" dirty="0" smtClean="0">
                <a:solidFill>
                  <a:schemeClr val="bg1"/>
                </a:solidFill>
              </a:rPr>
              <a:t>акие   правила   личной   гигиены  нужно  </a:t>
            </a:r>
            <a:r>
              <a:rPr lang="ru-RU" b="1" dirty="0" err="1" smtClean="0">
                <a:solidFill>
                  <a:schemeClr val="bg1"/>
                </a:solidFill>
              </a:rPr>
              <a:t>соблюдать,чтобы</a:t>
            </a:r>
            <a:r>
              <a:rPr lang="ru-RU" b="1" dirty="0" smtClean="0">
                <a:solidFill>
                  <a:schemeClr val="bg1"/>
                </a:solidFill>
              </a:rPr>
              <a:t>  быть  здоровым.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93505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4409" y="172121"/>
            <a:ext cx="6906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Беседа с  медицинским  работником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«Почему нужно мыть руки»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990" y="1095451"/>
            <a:ext cx="4700650" cy="40467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68640" y="3662012"/>
            <a:ext cx="4023360" cy="30175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03981" y="1333948"/>
            <a:ext cx="57015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Оказывается , грязь  на  руках-это  скопление</a:t>
            </a:r>
          </a:p>
          <a:p>
            <a:r>
              <a:rPr lang="ru-RU" b="1" dirty="0" err="1">
                <a:solidFill>
                  <a:schemeClr val="bg1"/>
                </a:solidFill>
              </a:rPr>
              <a:t>м</a:t>
            </a:r>
            <a:r>
              <a:rPr lang="ru-RU" b="1" dirty="0" err="1" smtClean="0">
                <a:solidFill>
                  <a:schemeClr val="bg1"/>
                </a:solidFill>
              </a:rPr>
              <a:t>икробов,которые</a:t>
            </a:r>
            <a:r>
              <a:rPr lang="ru-RU" b="1" dirty="0" smtClean="0">
                <a:solidFill>
                  <a:schemeClr val="bg1"/>
                </a:solidFill>
              </a:rPr>
              <a:t>  могут передаваться  другому  человеку .Микробы вызывают разные болезни. Как  же  увидеть  микробы? 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22565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7134" y="139849"/>
            <a:ext cx="6906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    Можно  ли  увидеть микробы через  лупу?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475" y="1151068"/>
            <a:ext cx="3277497" cy="2458123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2732441" y="1581374"/>
            <a:ext cx="1581375" cy="548642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16998" y="1442874"/>
            <a:ext cx="185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Грязные   руки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7680" y="472817"/>
            <a:ext cx="3919370" cy="293952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3128" y="3786692"/>
            <a:ext cx="3922137" cy="2941603"/>
          </a:xfrm>
          <a:prstGeom prst="rect">
            <a:avLst/>
          </a:prstGeom>
        </p:spPr>
      </p:pic>
      <p:cxnSp>
        <p:nvCxnSpPr>
          <p:cNvPr id="14" name="Прямая со стрелкой 13"/>
          <p:cNvCxnSpPr/>
          <p:nvPr/>
        </p:nvCxnSpPr>
        <p:spPr>
          <a:xfrm flipH="1">
            <a:off x="9681883" y="2646381"/>
            <a:ext cx="258183" cy="4195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916706" y="4937761"/>
            <a:ext cx="2786231" cy="796068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9221098" y="2269864"/>
            <a:ext cx="846267" cy="2170873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9423699" y="4055633"/>
            <a:ext cx="619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552329" y="4440738"/>
            <a:ext cx="1515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лупа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17637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87445" y="161365"/>
            <a:ext cx="73259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Можно ли разглядеть микробы  через увеличительное  стекло?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49192" y="634700"/>
            <a:ext cx="3324113" cy="4432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84475" y="3506991"/>
            <a:ext cx="4080734" cy="3060551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6077286" y="2044825"/>
            <a:ext cx="0" cy="2497053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95475" y="1366221"/>
            <a:ext cx="2424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Увеличительное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стекло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507" y="869250"/>
            <a:ext cx="3591953" cy="4789271"/>
          </a:xfrm>
          <a:prstGeom prst="rect">
            <a:avLst/>
          </a:prstGeom>
        </p:spPr>
      </p:pic>
      <p:cxnSp>
        <p:nvCxnSpPr>
          <p:cNvPr id="25" name="Прямая со стрелкой 24"/>
          <p:cNvCxnSpPr/>
          <p:nvPr/>
        </p:nvCxnSpPr>
        <p:spPr>
          <a:xfrm flipV="1">
            <a:off x="2487857" y="1768042"/>
            <a:ext cx="2793222" cy="1776072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6873495" y="1720164"/>
            <a:ext cx="3437753" cy="2260165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037335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7289" y="344245"/>
            <a:ext cx="7196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  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Так  как  микробы   очень маленькие , их  можно рассмотреть  только под  микроскопом.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696" y="1663747"/>
            <a:ext cx="3659300" cy="47837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47630" y="907630"/>
            <a:ext cx="2914874" cy="17975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494302" y="4055633"/>
            <a:ext cx="3549476" cy="26621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48518" y="3668357"/>
            <a:ext cx="37866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Микробы  есть везде: в воздухе, на нашем  теле, в </a:t>
            </a:r>
            <a:r>
              <a:rPr lang="ru-RU" b="1" dirty="0" err="1" smtClean="0">
                <a:solidFill>
                  <a:schemeClr val="bg1"/>
                </a:solidFill>
              </a:rPr>
              <a:t>земле.Микробы</a:t>
            </a:r>
            <a:r>
              <a:rPr lang="ru-RU" b="1" dirty="0" smtClean="0">
                <a:solidFill>
                  <a:schemeClr val="bg1"/>
                </a:solidFill>
              </a:rPr>
              <a:t> живые: они едят, растут , двигаются,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размножаются.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90469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380" y="865841"/>
            <a:ext cx="3892924" cy="51905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04579" y="892588"/>
            <a:ext cx="3852805" cy="5137073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1710466" y="4077148"/>
            <a:ext cx="2979868" cy="677732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6529892" y="4077148"/>
            <a:ext cx="2216075" cy="925158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20434" y="3578252"/>
            <a:ext cx="1946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микроскоп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30920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991" y="1836868"/>
            <a:ext cx="4654475" cy="349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93280" y="3012141"/>
            <a:ext cx="4912659" cy="36844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39" y="225910"/>
            <a:ext cx="77670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Нам  понадобится  стеклышко  с  отпечатком  грязного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   пальчика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688951" y="4636546"/>
            <a:ext cx="2818503" cy="97894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6508376" y="5927464"/>
            <a:ext cx="3012142" cy="8606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07454" y="5465799"/>
            <a:ext cx="20762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Стеклышко</a:t>
            </a:r>
          </a:p>
          <a:p>
            <a:r>
              <a:rPr lang="ru-RU" b="1" dirty="0">
                <a:solidFill>
                  <a:srgbClr val="FF0000"/>
                </a:solidFill>
              </a:rPr>
              <a:t>д</a:t>
            </a:r>
            <a:r>
              <a:rPr lang="ru-RU" b="1" dirty="0" smtClean="0">
                <a:solidFill>
                  <a:srgbClr val="FF0000"/>
                </a:solidFill>
              </a:rPr>
              <a:t>ля  микроскопа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6583680" y="2775473"/>
            <a:ext cx="2936838" cy="2043953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06526" y="2247476"/>
            <a:ext cx="1803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Грязный  пальчик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39116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1028</TotalTime>
  <Words>739</Words>
  <Application>Microsoft Office PowerPoint</Application>
  <PresentationFormat>Произвольный</PresentationFormat>
  <Paragraphs>115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Сектор</vt:lpstr>
      <vt:lpstr>                     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«КУЛЬТУРНО-ГИГИЕНИЧЕСКИЕ  НАВЫКИ-ОСНОВА  ЗДОРОВОГО  ОБРАЗА</dc:title>
  <dc:creator>Юра</dc:creator>
  <cp:lastModifiedBy>Юрий</cp:lastModifiedBy>
  <cp:revision>110</cp:revision>
  <dcterms:created xsi:type="dcterms:W3CDTF">2015-12-19T10:56:07Z</dcterms:created>
  <dcterms:modified xsi:type="dcterms:W3CDTF">2018-07-10T19:02:16Z</dcterms:modified>
</cp:coreProperties>
</file>