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59" r:id="rId6"/>
    <p:sldId id="260" r:id="rId7"/>
    <p:sldId id="261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2" autoAdjust="0"/>
    <p:restoredTop sz="94660"/>
  </p:normalViewPr>
  <p:slideViewPr>
    <p:cSldViewPr snapToGrid="0">
      <p:cViewPr varScale="1">
        <p:scale>
          <a:sx n="89" d="100"/>
          <a:sy n="89" d="100"/>
        </p:scale>
        <p:origin x="162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8B011-D7AB-48CD-8CC2-CD3B9FBFE6B5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2A3B-793B-43E7-97E4-82CC187AF7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315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8B011-D7AB-48CD-8CC2-CD3B9FBFE6B5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2A3B-793B-43E7-97E4-82CC187AF7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484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8B011-D7AB-48CD-8CC2-CD3B9FBFE6B5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2A3B-793B-43E7-97E4-82CC187AF7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3098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8B011-D7AB-48CD-8CC2-CD3B9FBFE6B5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2A3B-793B-43E7-97E4-82CC187AF7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263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8B011-D7AB-48CD-8CC2-CD3B9FBFE6B5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2A3B-793B-43E7-97E4-82CC187AF7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145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8B011-D7AB-48CD-8CC2-CD3B9FBFE6B5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2A3B-793B-43E7-97E4-82CC187AF7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338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8B011-D7AB-48CD-8CC2-CD3B9FBFE6B5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2A3B-793B-43E7-97E4-82CC187AF7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992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8B011-D7AB-48CD-8CC2-CD3B9FBFE6B5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2A3B-793B-43E7-97E4-82CC187AF7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148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8B011-D7AB-48CD-8CC2-CD3B9FBFE6B5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2A3B-793B-43E7-97E4-82CC187AF7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0767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8B011-D7AB-48CD-8CC2-CD3B9FBFE6B5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2A3B-793B-43E7-97E4-82CC187AF7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953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8B011-D7AB-48CD-8CC2-CD3B9FBFE6B5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2A3B-793B-43E7-97E4-82CC187AF7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018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E8B011-D7AB-48CD-8CC2-CD3B9FBFE6B5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F62A3B-793B-43E7-97E4-82CC187AF7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7432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285233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70202" y="4731591"/>
            <a:ext cx="4148866" cy="165576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Подготовил</a:t>
            </a:r>
          </a:p>
          <a:p>
            <a:pPr>
              <a:lnSpc>
                <a:spcPct val="100000"/>
              </a:lnSpc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              Старший воспитатель</a:t>
            </a:r>
          </a:p>
          <a:p>
            <a:pPr>
              <a:lnSpc>
                <a:spcPct val="100000"/>
              </a:lnSpc>
            </a:pP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Михель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Ю.А.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0330" y="2375302"/>
            <a:ext cx="2432515" cy="38286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99709" y="1830057"/>
            <a:ext cx="8677323" cy="2084294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/>
            </a:r>
            <a:br>
              <a:rPr lang="ru-RU" sz="4800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4800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/>
            </a:r>
            <a:br>
              <a:rPr lang="ru-RU" sz="4800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/>
            </a:r>
            <a:br>
              <a:rPr lang="ru-RU" sz="4800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4800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/>
            </a:r>
            <a:br>
              <a:rPr lang="ru-RU" sz="4800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/>
            </a:r>
            <a:br>
              <a:rPr lang="ru-RU" sz="4800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«Как работать </a:t>
            </a:r>
            <a:br>
              <a:rPr lang="ru-RU" sz="4800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над планом по самообразованию»</a:t>
            </a:r>
            <a:endParaRPr lang="ru-RU" sz="4800" dirty="0">
              <a:solidFill>
                <a:schemeClr val="accent2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513958" y="314035"/>
            <a:ext cx="8677323" cy="6683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/>
            </a:r>
            <a:br>
              <a:rPr lang="ru-RU" sz="4800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/>
            </a:r>
            <a:br>
              <a:rPr lang="ru-RU" sz="4800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/>
            </a:r>
            <a:br>
              <a:rPr lang="ru-RU" sz="4800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/>
            </a:r>
            <a:br>
              <a:rPr lang="ru-RU" sz="4800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/>
            </a:r>
            <a:br>
              <a:rPr lang="ru-RU" sz="4800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Муниципальное дошкольное образовательное  автономное учреждение </a:t>
            </a:r>
          </a:p>
          <a:p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детский сад общеразвивающего вида «Золотой ключик»</a:t>
            </a:r>
          </a:p>
          <a:p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с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 приоритетным осуществлением  деятельности по физическому развитию детей</a:t>
            </a:r>
            <a:endParaRPr lang="ru-RU" sz="1600" dirty="0">
              <a:solidFill>
                <a:schemeClr val="accent2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9522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107578"/>
            <a:ext cx="12192000" cy="6965577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57646" y="142503"/>
            <a:ext cx="10329553" cy="625829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3300" b="1" dirty="0" smtClean="0">
              <a:solidFill>
                <a:schemeClr val="accent2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algn="ctr">
              <a:buNone/>
            </a:pPr>
            <a:endParaRPr lang="ru-RU" sz="2400" i="1" dirty="0" smtClean="0">
              <a:solidFill>
                <a:schemeClr val="accent2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algn="ctr">
              <a:buNone/>
            </a:pP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«</a:t>
            </a:r>
            <a:r>
              <a:rPr lang="ru-RU" sz="2400" i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Я чувствую себя вправе сказать: </a:t>
            </a:r>
            <a:endParaRPr lang="ru-RU" sz="2400" i="1" dirty="0" smtClean="0">
              <a:solidFill>
                <a:schemeClr val="accent2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algn="ctr">
              <a:buNone/>
            </a:pP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да </a:t>
            </a:r>
            <a:r>
              <a:rPr lang="ru-RU" sz="2400" i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здравствует самообразование во всех областях! </a:t>
            </a:r>
            <a:endParaRPr lang="ru-RU" sz="2400" i="1" dirty="0" smtClean="0">
              <a:solidFill>
                <a:schemeClr val="accent2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algn="ctr">
              <a:buNone/>
            </a:pP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Только </a:t>
            </a:r>
            <a:r>
              <a:rPr lang="ru-RU" sz="2400" i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те знания прочны и ценны, </a:t>
            </a:r>
            <a:endParaRPr lang="ru-RU" sz="2400" i="1" dirty="0" smtClean="0">
              <a:solidFill>
                <a:schemeClr val="accent2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algn="ctr">
              <a:buNone/>
            </a:pP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которые </a:t>
            </a:r>
            <a:r>
              <a:rPr lang="ru-RU" sz="2400" i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вы добыли сами, </a:t>
            </a:r>
            <a:endParaRPr lang="ru-RU" sz="2400" i="1" dirty="0" smtClean="0">
              <a:solidFill>
                <a:schemeClr val="accent2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algn="ctr">
              <a:buNone/>
            </a:pP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побуждаемые </a:t>
            </a:r>
            <a:r>
              <a:rPr lang="ru-RU" sz="2400" i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собственной страстью. </a:t>
            </a:r>
            <a:endParaRPr lang="ru-RU" sz="2400" i="1" dirty="0" smtClean="0">
              <a:solidFill>
                <a:schemeClr val="accent2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algn="ctr">
              <a:buNone/>
            </a:pP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Всякое </a:t>
            </a:r>
            <a:r>
              <a:rPr lang="ru-RU" sz="2400" i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знание должно быть открытием, </a:t>
            </a:r>
            <a:endParaRPr lang="ru-RU" sz="2400" i="1" dirty="0" smtClean="0">
              <a:solidFill>
                <a:schemeClr val="accent2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algn="ctr">
              <a:buNone/>
            </a:pP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которое </a:t>
            </a:r>
            <a:r>
              <a:rPr lang="ru-RU" sz="2400" i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вы делаете сами».</a:t>
            </a:r>
          </a:p>
          <a:p>
            <a:pPr marL="0" indent="0" algn="ctr">
              <a:buNone/>
            </a:pPr>
            <a:endParaRPr lang="ru-RU" sz="2400" i="1" dirty="0">
              <a:solidFill>
                <a:schemeClr val="accent2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algn="ctr">
              <a:buNone/>
            </a:pPr>
            <a:endParaRPr lang="ru-RU" sz="2400" i="1" dirty="0" smtClean="0">
              <a:solidFill>
                <a:schemeClr val="accent2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algn="ctr">
              <a:buNone/>
            </a:pPr>
            <a:r>
              <a:rPr lang="ru-RU" sz="2400" i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                                                                      К.И</a:t>
            </a:r>
            <a:r>
              <a:rPr lang="ru-RU" sz="2400" i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. Чуковский</a:t>
            </a:r>
          </a:p>
        </p:txBody>
      </p:sp>
    </p:spTree>
    <p:extLst>
      <p:ext uri="{BB962C8B-B14F-4D97-AF65-F5344CB8AC3E}">
        <p14:creationId xmlns:p14="http://schemas.microsoft.com/office/powerpoint/2010/main" val="16841226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107578"/>
            <a:ext cx="12192000" cy="6965577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76400" y="932740"/>
            <a:ext cx="10317678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Самообразование — </a:t>
            </a:r>
          </a:p>
          <a:p>
            <a:pPr marL="0" indent="0" algn="just">
              <a:buNone/>
            </a:pP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осознанная, активная, познавательная и творческая деятельность педагога, нацеленная на обогащение своих профессиональных знаний и совершенствование методических приёмов работы с детьми, соответствующих современному уровню развития педагогики и психологии. </a:t>
            </a:r>
          </a:p>
          <a:p>
            <a:pPr marL="0" indent="0" algn="just">
              <a:buNone/>
            </a:pPr>
            <a:endParaRPr lang="ru-RU" dirty="0">
              <a:solidFill>
                <a:schemeClr val="accent2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28038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107578"/>
            <a:ext cx="12192000" cy="6965577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76400" y="451821"/>
            <a:ext cx="10353304" cy="599648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Цель-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систематическое повышение педагогами своего профессионального уровня. 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Задачи: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400" i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с</a:t>
            </a: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овершенствование теоретических знаний, педагогического мастерства участников образовательного процесса;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400" i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о</a:t>
            </a: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владение новыми формами, методами и приемами обучения и воспитания детей;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400" i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и</a:t>
            </a: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зучение и внедрение в практику передового педагогического опыта, новейших достижений педагогической, психологической и других специальных наук, новых педагогических технологий.</a:t>
            </a:r>
          </a:p>
          <a:p>
            <a:pPr marL="0" indent="0" algn="just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Срок работы </a:t>
            </a:r>
            <a:r>
              <a:rPr lang="ru-RU" sz="2400" i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над темой определяется индивидуально и может составлять от </a:t>
            </a: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1 года </a:t>
            </a:r>
            <a:r>
              <a:rPr lang="ru-RU" sz="2400" i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до 3-х (5-ти) лет.</a:t>
            </a:r>
            <a:endParaRPr lang="ru-RU" sz="2400" i="1" dirty="0" smtClean="0">
              <a:solidFill>
                <a:schemeClr val="accent2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algn="just">
              <a:buNone/>
            </a:pPr>
            <a:endParaRPr lang="ru-RU" sz="2400" i="1" dirty="0">
              <a:solidFill>
                <a:schemeClr val="accent2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4527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107578"/>
            <a:ext cx="12192000" cy="6965577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76400" y="451821"/>
            <a:ext cx="10353304" cy="552943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Выбор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темы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для самообразования </a:t>
            </a:r>
          </a:p>
          <a:p>
            <a:pPr marL="0" indent="0" algn="just">
              <a:buNone/>
            </a:pPr>
            <a:r>
              <a:rPr lang="ru-RU" sz="2400" i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Темы для самообразования могут подбираться: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 с </a:t>
            </a:r>
            <a:r>
              <a:rPr lang="ru-RU" sz="2400" i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учетом индивидуального опыта и профессионального мастерства каждого </a:t>
            </a: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педагога;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 они </a:t>
            </a:r>
            <a:r>
              <a:rPr lang="ru-RU" sz="2400" i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всегда связаны с прогнозируемым результатом (что мы хотим </a:t>
            </a: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узнать);</a:t>
            </a:r>
            <a:endParaRPr lang="ru-RU" sz="2400" i="1" dirty="0">
              <a:solidFill>
                <a:schemeClr val="accent2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 направлены </a:t>
            </a:r>
            <a:r>
              <a:rPr lang="ru-RU" sz="2400" i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на достижение качественно новых результатов работы.</a:t>
            </a:r>
          </a:p>
          <a:p>
            <a:pPr marL="0" indent="0" algn="just">
              <a:buNone/>
            </a:pP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Тематикой самообразования также может быть: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i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одна из годовых задач </a:t>
            </a: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ОО;</a:t>
            </a:r>
            <a:endParaRPr lang="ru-RU" sz="2400" i="1" dirty="0">
              <a:solidFill>
                <a:schemeClr val="accent2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400" i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проблема, которая вызывает у педагога затруднение;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i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пополнение знаний по уже имеющемуся </a:t>
            </a: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опыту.</a:t>
            </a:r>
          </a:p>
          <a:p>
            <a:pPr marL="0" indent="0" algn="just">
              <a:buNone/>
            </a:pPr>
            <a:endParaRPr lang="ru-RU" sz="2600" i="1" dirty="0">
              <a:solidFill>
                <a:schemeClr val="accent2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676400" y="451821"/>
            <a:ext cx="10353304" cy="5996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endParaRPr lang="ru-RU" i="1" dirty="0">
              <a:solidFill>
                <a:schemeClr val="accent2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56402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107578"/>
            <a:ext cx="12192000" cy="696557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1225" y="161364"/>
            <a:ext cx="10370370" cy="628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1748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107578"/>
            <a:ext cx="12192000" cy="6965577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76400" y="914400"/>
            <a:ext cx="10515600" cy="436967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Например: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ru-RU" sz="2400" dirty="0">
              <a:solidFill>
                <a:schemeClr val="accent2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«Сюжетно-ролевая игра как средство развития коммуникативных способностей детей дошкольного возраста»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«Наблюдение как средство развития произвольного внимания у детей дошкольного возраста»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«Использование развивающих игр как средство формирования познавательных способностей у детей старшего дошкольного возраста»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algn="just">
              <a:buNone/>
            </a:pPr>
            <a:endParaRPr lang="ru-RU" sz="2400" dirty="0">
              <a:solidFill>
                <a:schemeClr val="accent2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73478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107578"/>
            <a:ext cx="12192000" cy="6965577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76400" y="237505"/>
            <a:ext cx="10329553" cy="6258297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sz="3300" b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Алгоритм составления плана по самообразованию</a:t>
            </a:r>
          </a:p>
          <a:p>
            <a:pPr marL="0" indent="0" algn="just">
              <a:buNone/>
            </a:pPr>
            <a:r>
              <a:rPr lang="ru-RU" i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   </a:t>
            </a:r>
            <a:r>
              <a:rPr lang="ru-RU" sz="2400" i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На основании выбранной темы педагог  разрабатывает личный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план работы </a:t>
            </a:r>
            <a:r>
              <a:rPr lang="ru-RU" sz="2400" i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над поставленной перед собой  проблемой. </a:t>
            </a:r>
            <a:endParaRPr lang="ru-RU" sz="2400" i="1" dirty="0" smtClean="0">
              <a:solidFill>
                <a:schemeClr val="accent2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algn="just">
              <a:buNone/>
            </a:pP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В 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плане указываются: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название темы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цель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задачи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предполагаемый результат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этапы работы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сроки выполнения каждого этапа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действия и мероприятия,  проводимые в процессе работы над темой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способ демонстрации результата проделанной работы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форма отчета по проделанной работе</a:t>
            </a:r>
          </a:p>
          <a:p>
            <a:pPr marL="0" indent="0" algn="just">
              <a:buNone/>
            </a:pPr>
            <a:r>
              <a:rPr lang="ru-RU" sz="2400" i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По окончании работы над темой каждый педагог  должен написать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отчет</a:t>
            </a:r>
            <a:r>
              <a:rPr lang="ru-RU" sz="2400" i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 с анализом, выводами и рекомендациями для других педагогов.</a:t>
            </a:r>
          </a:p>
        </p:txBody>
      </p:sp>
    </p:spTree>
    <p:extLst>
      <p:ext uri="{BB962C8B-B14F-4D97-AF65-F5344CB8AC3E}">
        <p14:creationId xmlns:p14="http://schemas.microsoft.com/office/powerpoint/2010/main" val="31976938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107578"/>
            <a:ext cx="12192000" cy="6965577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57646" y="142503"/>
            <a:ext cx="10329553" cy="625829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300" b="1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Этапы работы над темой самообразования</a:t>
            </a:r>
            <a:endParaRPr lang="ru-RU" sz="3300" b="1" dirty="0">
              <a:solidFill>
                <a:schemeClr val="accent2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algn="just">
              <a:buNone/>
            </a:pPr>
            <a:r>
              <a:rPr lang="ru-RU" i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   </a:t>
            </a:r>
            <a:endParaRPr lang="ru-RU" sz="2400" i="1" dirty="0">
              <a:solidFill>
                <a:schemeClr val="accent2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2416977"/>
              </p:ext>
            </p:extLst>
          </p:nvPr>
        </p:nvGraphicFramePr>
        <p:xfrm>
          <a:off x="1686298" y="731542"/>
          <a:ext cx="10284028" cy="59314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69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25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200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844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1388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Bookman Old Style" pitchFamily="18" charset="0"/>
                        </a:rPr>
                        <a:t>Этапы</a:t>
                      </a:r>
                      <a:endParaRPr lang="ru-RU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Bookman Old Style" pitchFamily="18" charset="0"/>
                        </a:rPr>
                        <a:t>Сроки</a:t>
                      </a:r>
                      <a:endParaRPr lang="ru-RU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Bookman Old Style" pitchFamily="18" charset="0"/>
                        </a:rPr>
                        <a:t>Содержание работы</a:t>
                      </a:r>
                      <a:endParaRPr lang="ru-RU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Bookman Old Style" pitchFamily="18" charset="0"/>
                        </a:rPr>
                        <a:t>Практическая деятельность</a:t>
                      </a:r>
                      <a:endParaRPr lang="ru-RU" dirty="0">
                        <a:latin typeface="Bookman Old Styl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699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I.</a:t>
                      </a:r>
                      <a:endParaRPr lang="ru-RU" sz="1600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Bookman Old Style" pitchFamily="18" charset="0"/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Диагностический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I –</a:t>
                      </a:r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й</a:t>
                      </a:r>
                      <a:r>
                        <a:rPr lang="ru-RU" sz="16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 год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Анализ затруднений и интересов;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Постановка проблемы;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Изучение литературы по проблеме</a:t>
                      </a:r>
                      <a:r>
                        <a:rPr lang="ru-RU" sz="16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 и имеющегося опыта</a:t>
                      </a:r>
                      <a:endParaRPr lang="ru-RU" sz="1600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Изучение психолого-педагогической литературы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9085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II.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Прогностический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I –</a:t>
                      </a:r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й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Определение цели и задач работы над темой;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Разработка системы мер, направленных на решение проблемы;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Прогнозирование результатов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Оформление перспективного плана работы;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Знакомство с передовым</a:t>
                      </a:r>
                      <a:r>
                        <a:rPr lang="ru-RU" sz="16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 педагогическим опытом;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Накопление педагогических фактов, их отбор и анализ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2628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III.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Практический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II</a:t>
                      </a:r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-й год; </a:t>
                      </a:r>
                      <a:r>
                        <a:rPr lang="en-US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(III)</a:t>
                      </a:r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;</a:t>
                      </a:r>
                      <a:r>
                        <a:rPr lang="ru-RU" sz="16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 </a:t>
                      </a:r>
                      <a:r>
                        <a:rPr lang="en-US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(IV)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Внедрение передового педагогического опыта;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Формирование методического комплекса;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Отслеживание процесса, текущих</a:t>
                      </a:r>
                      <a:r>
                        <a:rPr lang="ru-RU" sz="16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 и </a:t>
                      </a:r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промежуточных результатов;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Разработка</a:t>
                      </a:r>
                      <a:r>
                        <a:rPr lang="ru-RU" sz="16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и проведение открытых мероприятий, проектов с детьми, Изготовление дидактических пособий,</a:t>
                      </a:r>
                      <a:r>
                        <a:rPr lang="ru-RU" sz="16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 формирование картотек;</a:t>
                      </a:r>
                      <a:endParaRPr lang="ru-RU" sz="1600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Bookman Old Style" pitchFamily="18" charset="0"/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Участие</a:t>
                      </a:r>
                      <a:r>
                        <a:rPr lang="ru-RU" sz="16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 в семинарах, методических объединениях</a:t>
                      </a:r>
                      <a:endParaRPr lang="ru-RU" sz="1600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19064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107578"/>
            <a:ext cx="12192000" cy="6965577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57646" y="142503"/>
            <a:ext cx="10329553" cy="625829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300" b="1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Этапы работы над темой самообразования</a:t>
            </a:r>
            <a:endParaRPr lang="ru-RU" sz="3300" b="1" dirty="0">
              <a:solidFill>
                <a:schemeClr val="accent2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algn="just">
              <a:buNone/>
            </a:pPr>
            <a:r>
              <a:rPr lang="ru-RU" i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   </a:t>
            </a:r>
            <a:endParaRPr lang="ru-RU" sz="2400" i="1" dirty="0">
              <a:solidFill>
                <a:schemeClr val="accent2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5381919"/>
              </p:ext>
            </p:extLst>
          </p:nvPr>
        </p:nvGraphicFramePr>
        <p:xfrm>
          <a:off x="1686298" y="1080654"/>
          <a:ext cx="10284028" cy="472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0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794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200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844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9096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Bookman Old Style" pitchFamily="18" charset="0"/>
                        </a:rPr>
                        <a:t>Этапы</a:t>
                      </a:r>
                      <a:endParaRPr lang="ru-RU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Bookman Old Style" pitchFamily="18" charset="0"/>
                        </a:rPr>
                        <a:t>Сроки</a:t>
                      </a:r>
                      <a:endParaRPr lang="ru-RU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Bookman Old Style" pitchFamily="18" charset="0"/>
                        </a:rPr>
                        <a:t>Содержание работы</a:t>
                      </a:r>
                      <a:endParaRPr lang="ru-RU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Bookman Old Style" pitchFamily="18" charset="0"/>
                        </a:rPr>
                        <a:t>Практическая деятельность</a:t>
                      </a:r>
                      <a:endParaRPr lang="ru-RU" dirty="0">
                        <a:latin typeface="Bookman Old Styl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699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IV.</a:t>
                      </a:r>
                      <a:endParaRPr lang="ru-RU" sz="1600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Bookman Old Style" pitchFamily="18" charset="0"/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Обобщающий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III–</a:t>
                      </a:r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й</a:t>
                      </a:r>
                      <a:r>
                        <a:rPr lang="ru-RU" sz="16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 год;</a:t>
                      </a:r>
                    </a:p>
                    <a:p>
                      <a:pPr algn="ctr"/>
                      <a:r>
                        <a:rPr lang="en-US" sz="16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(IV)</a:t>
                      </a:r>
                      <a:r>
                        <a:rPr lang="ru-RU" sz="16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; </a:t>
                      </a:r>
                      <a:r>
                        <a:rPr lang="en-US" sz="16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(V)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Подведение итогов;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Оформление результатов работы;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Представление материалов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Выпуск буклетов;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Выработка методических рекомендаций по применению новой технологии;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Проведение мастер-класса, семинара;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Презентация материалов на заседаниях методических объединений, педагогических советов: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9085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V.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Внедренческий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В ходе дальнейшей педагогической деятельности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Использование опыта самим педагогом в процессе дальнейшей работы;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Распространение педагогического опыта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Диссеминация педагогического опыта на уровне МДОАУ, муниципальном,</a:t>
                      </a:r>
                      <a:r>
                        <a:rPr lang="ru-RU" sz="16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 региональном и всероссийском уровнях</a:t>
                      </a:r>
                      <a:endParaRPr lang="ru-RU" sz="1600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65373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578</Words>
  <Application>Microsoft Office PowerPoint</Application>
  <PresentationFormat>Широкоэкранный</PresentationFormat>
  <Paragraphs>107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Bookman Old Style</vt:lpstr>
      <vt:lpstr>Calibri</vt:lpstr>
      <vt:lpstr>Calibri Light</vt:lpstr>
      <vt:lpstr>Wingdings</vt:lpstr>
      <vt:lpstr>Тема Office</vt:lpstr>
      <vt:lpstr>     «Как работать  над планом по самообразованию»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«Как работать  над планом по самообразованию»</dc:title>
  <dc:creator>admin</dc:creator>
  <cp:lastModifiedBy>admin</cp:lastModifiedBy>
  <cp:revision>22</cp:revision>
  <dcterms:created xsi:type="dcterms:W3CDTF">2018-05-28T13:18:52Z</dcterms:created>
  <dcterms:modified xsi:type="dcterms:W3CDTF">2018-07-10T06:21:49Z</dcterms:modified>
</cp:coreProperties>
</file>