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0" r:id="rId3"/>
    <p:sldId id="258" r:id="rId4"/>
    <p:sldId id="267" r:id="rId5"/>
    <p:sldId id="268" r:id="rId6"/>
    <p:sldId id="269" r:id="rId7"/>
    <p:sldId id="272" r:id="rId8"/>
    <p:sldId id="274" r:id="rId9"/>
    <p:sldId id="275" r:id="rId10"/>
    <p:sldId id="278" r:id="rId11"/>
    <p:sldId id="270" r:id="rId12"/>
    <p:sldId id="280" r:id="rId13"/>
    <p:sldId id="299" r:id="rId14"/>
    <p:sldId id="298" r:id="rId15"/>
    <p:sldId id="271" r:id="rId16"/>
    <p:sldId id="276" r:id="rId17"/>
    <p:sldId id="273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FFFF"/>
    <a:srgbClr val="0033CC"/>
    <a:srgbClr val="CC0066"/>
    <a:srgbClr val="6600CC"/>
    <a:srgbClr val="0099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8" autoAdjust="0"/>
    <p:restoredTop sz="94660"/>
  </p:normalViewPr>
  <p:slideViewPr>
    <p:cSldViewPr>
      <p:cViewPr>
        <p:scale>
          <a:sx n="70" d="100"/>
          <a:sy n="70" d="100"/>
        </p:scale>
        <p:origin x="-11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D8AE3-2CF4-46E6-A515-DDF5C14A5FE6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50B51-77D5-4735-9829-519D1D8B04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797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0B51-77D5-4735-9829-519D1D8B049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0B51-77D5-4735-9829-519D1D8B049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0B51-77D5-4735-9829-519D1D8B049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0B51-77D5-4735-9829-519D1D8B049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1BF2D-E3EA-40B9-AA88-592A6F55955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10689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qaq2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5" name="Содержимое 5"/>
          <p:cNvSpPr txBox="1">
            <a:spLocks/>
          </p:cNvSpPr>
          <p:nvPr/>
        </p:nvSpPr>
        <p:spPr>
          <a:xfrm>
            <a:off x="0" y="1357298"/>
            <a:ext cx="9572660" cy="4572033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3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cs typeface="Times New Roman" pitchFamily="18" charset="0"/>
              </a:rPr>
              <a:t>Экспериментально – исследовательский проект</a:t>
            </a:r>
            <a:endParaRPr lang="ru-RU" sz="14400" b="1" dirty="0" smtClean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9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Monotype Corsiva" pitchFamily="66" charset="0"/>
                <a:cs typeface="Times New Roman" pitchFamily="18" charset="0"/>
              </a:rPr>
              <a:t>«ЛУК –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9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Monotype Corsiva" pitchFamily="66" charset="0"/>
                <a:cs typeface="Times New Roman" pitchFamily="18" charset="0"/>
              </a:rPr>
              <a:t>ЗЕЛЁНЫЙ   ДРУГ»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9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1" i="1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            </a:t>
            </a:r>
            <a:endParaRPr kumimoji="0" lang="ru-RU" sz="2300" b="1" i="1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8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kumimoji="0" lang="ru-RU" sz="80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проекта: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Воспитатель  второй младшей группы </a:t>
            </a:r>
            <a:r>
              <a:rPr kumimoji="0" lang="ru-RU" sz="80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«Снежинка»</a:t>
            </a:r>
            <a:r>
              <a:rPr kumimoji="0" lang="ru-RU" sz="8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8000" b="1" i="1" u="sng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Топорищева</a:t>
            </a:r>
            <a:r>
              <a:rPr lang="ru-RU" sz="8000" b="1" i="1" u="sng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Ольга Сергеевна</a:t>
            </a:r>
            <a:endParaRPr kumimoji="0" lang="ru-RU" sz="8000" b="1" i="1" u="sng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8000" b="1" i="1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80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8000" b="1" i="1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80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r>
              <a:rPr kumimoji="0" lang="ru-RU" sz="8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2018 год Верхняя Пышма</a:t>
            </a:r>
            <a:endParaRPr kumimoji="0" lang="ru-RU" sz="80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285728"/>
            <a:ext cx="892971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«Муниципальное автономное  дошкольное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образовательное </a:t>
            </a:r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учреждение</a:t>
            </a:r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» ЦРР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детский сад№7 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«Изумрудный город»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200" dirty="0"/>
          </a:p>
        </p:txBody>
      </p:sp>
    </p:spTree>
  </p:cSld>
  <p:clrMapOvr>
    <a:masterClrMapping/>
  </p:clrMapOvr>
  <p:transition advClick="0" advTm="8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429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4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214290"/>
            <a:ext cx="5072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  <a:cs typeface="Courier New" pitchFamily="49" charset="0"/>
              </a:rPr>
              <a:t>Все готово к посадке лука:</a:t>
            </a:r>
            <a:endParaRPr lang="ru-RU" sz="3200" b="1" dirty="0">
              <a:latin typeface="Monotype Corsiva" pitchFamily="66" charset="0"/>
              <a:cs typeface="Courier New" pitchFamily="49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785794"/>
            <a:ext cx="6000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Сажаем луковицы в маленькую грядку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И вырастут они здесь по порядку!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43042" y="6027003"/>
            <a:ext cx="3571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Подрастай,лучок,скорей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.</a:t>
            </a:r>
          </a:p>
          <a:p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Наливайся,зеленей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!</a:t>
            </a:r>
          </a:p>
        </p:txBody>
      </p:sp>
      <p:pic>
        <p:nvPicPr>
          <p:cNvPr id="2" name="Picture 2" descr="C:\Users\Viktor\Desktop\Детский сад\дети фото для коллажа\IMG-20180411-WA00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798" y="506677"/>
            <a:ext cx="1818535" cy="323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Viktor\Desktop\Детский сад\дети фото для коллажа\IMG-20180411-WA001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800" y="2033074"/>
            <a:ext cx="1728192" cy="3077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Viktor\Desktop\Детский сад\дети фото для коллажа\IMG-20180411-WA002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168" y="1568036"/>
            <a:ext cx="1608624" cy="286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357422" y="571480"/>
            <a:ext cx="657229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36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Этап исследовательский</a:t>
            </a:r>
            <a:endParaRPr kumimoji="0" lang="ru-RU" sz="36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Рассматривание лука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Посадка лука в землю, в воду.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Беседы.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Чтение и разучивание с детьми стихов, загадок, поговорок о луке (чтение художественной литературы)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Дидактические игры.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Художественное творчество.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4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214290"/>
            <a:ext cx="550072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Monotype Corsiva" pitchFamily="66" charset="0"/>
                <a:cs typeface="Courier New" pitchFamily="49" charset="0"/>
              </a:rPr>
              <a:t>Я – лук, я – </a:t>
            </a:r>
            <a:r>
              <a:rPr lang="ru-RU" sz="2800" b="1" i="1" dirty="0" err="1" smtClean="0">
                <a:latin typeface="Monotype Corsiva" pitchFamily="66" charset="0"/>
                <a:cs typeface="Courier New" pitchFamily="49" charset="0"/>
              </a:rPr>
              <a:t>Чиполлино</a:t>
            </a:r>
            <a:r>
              <a:rPr lang="ru-RU" sz="2800" b="1" i="1" dirty="0" smtClean="0">
                <a:latin typeface="Monotype Corsiva" pitchFamily="66" charset="0"/>
                <a:cs typeface="Courier New" pitchFamily="49" charset="0"/>
              </a:rPr>
              <a:t>, </a:t>
            </a:r>
            <a:br>
              <a:rPr lang="ru-RU" sz="2800" b="1" i="1" dirty="0" smtClean="0">
                <a:latin typeface="Monotype Corsiva" pitchFamily="66" charset="0"/>
                <a:cs typeface="Courier New" pitchFamily="49" charset="0"/>
              </a:rPr>
            </a:br>
            <a:r>
              <a:rPr lang="ru-RU" sz="2800" b="1" i="1" dirty="0" smtClean="0">
                <a:latin typeface="Monotype Corsiva" pitchFamily="66" charset="0"/>
                <a:cs typeface="Courier New" pitchFamily="49" charset="0"/>
              </a:rPr>
              <a:t>Веселый, озорной. </a:t>
            </a:r>
            <a:br>
              <a:rPr lang="ru-RU" sz="2800" b="1" i="1" dirty="0" smtClean="0">
                <a:latin typeface="Monotype Corsiva" pitchFamily="66" charset="0"/>
                <a:cs typeface="Courier New" pitchFamily="49" charset="0"/>
              </a:rPr>
            </a:br>
            <a:r>
              <a:rPr lang="ru-RU" sz="2800" b="1" i="1" dirty="0" smtClean="0">
                <a:latin typeface="Monotype Corsiva" pitchFamily="66" charset="0"/>
                <a:cs typeface="Courier New" pitchFamily="49" charset="0"/>
              </a:rPr>
              <a:t>Простуды и ангины </a:t>
            </a:r>
            <a:br>
              <a:rPr lang="ru-RU" sz="2800" b="1" i="1" dirty="0" smtClean="0">
                <a:latin typeface="Monotype Corsiva" pitchFamily="66" charset="0"/>
                <a:cs typeface="Courier New" pitchFamily="49" charset="0"/>
              </a:rPr>
            </a:br>
            <a:r>
              <a:rPr lang="ru-RU" sz="2800" b="1" i="1" dirty="0" smtClean="0">
                <a:latin typeface="Monotype Corsiva" pitchFamily="66" charset="0"/>
                <a:cs typeface="Courier New" pitchFamily="49" charset="0"/>
              </a:rPr>
              <a:t>Не справятся со мной.</a:t>
            </a:r>
          </a:p>
          <a:p>
            <a:endParaRPr lang="ru-RU" dirty="0"/>
          </a:p>
        </p:txBody>
      </p:sp>
      <p:pic>
        <p:nvPicPr>
          <p:cNvPr id="2" name="Picture 2" descr="C:\Users\Viktor\Desktop\Детский сад\дети фото для коллажа\IMG-20180411-WA002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483" y="620688"/>
            <a:ext cx="2296076" cy="4088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00364" y="0"/>
            <a:ext cx="48840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  <a:cs typeface="Courier New" pitchFamily="49" charset="0"/>
              </a:rPr>
              <a:t>Выставка детских работ</a:t>
            </a:r>
          </a:p>
          <a:p>
            <a:r>
              <a:rPr lang="ru-RU" sz="3200" b="1" dirty="0" smtClean="0">
                <a:latin typeface="Monotype Corsiva" pitchFamily="66" charset="0"/>
                <a:cs typeface="Courier New" pitchFamily="49" charset="0"/>
              </a:rPr>
              <a:t>На тему  «Лук-зелёный друг»</a:t>
            </a:r>
            <a:endParaRPr lang="ru-RU" sz="3200" b="1" dirty="0">
              <a:latin typeface="Monotype Corsiva" pitchFamily="66" charset="0"/>
              <a:cs typeface="Courier New" pitchFamily="49" charset="0"/>
            </a:endParaRPr>
          </a:p>
        </p:txBody>
      </p:sp>
      <p:pic>
        <p:nvPicPr>
          <p:cNvPr id="3074" name="Picture 2" descr="C:\Users\Viktor\Desktop\блютус\IMAG25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39932" y="-7848600"/>
            <a:ext cx="9000000" cy="5123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Viktor\Desktop\блютус\IMAG255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939" y="1599957"/>
            <a:ext cx="6539533" cy="3722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867541"/>
      </p:ext>
    </p:extLst>
  </p:cSld>
  <p:clrMapOvr>
    <a:masterClrMapping/>
  </p:clrMapOvr>
  <p:transition advTm="10689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0"/>
            <a:ext cx="444544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Да, удачный вырос лук.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 Всё свершилось. Но не вдруг.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 Труды затрачены нами были,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 За посадкой мы следили.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</p:txBody>
      </p:sp>
      <p:pic>
        <p:nvPicPr>
          <p:cNvPr id="12" name="Рисунок 11" descr="i (20)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00364" y="2420888"/>
            <a:ext cx="3587860" cy="3238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48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338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5918" y="0"/>
            <a:ext cx="807249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Этап заключительный:</a:t>
            </a:r>
            <a:endParaRPr 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Итоги проекта:</a:t>
            </a:r>
          </a:p>
          <a:p>
            <a:pPr lvl="0">
              <a:buFont typeface="Arial" pitchFamily="34" charset="0"/>
              <a:buChar char="•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Выставка детского творчества</a:t>
            </a:r>
          </a:p>
          <a:p>
            <a:pPr lvl="0">
              <a:buFont typeface="Arial" pitchFamily="34" charset="0"/>
              <a:buChar char="•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Рецепты от родителей «Делимся рецептами салатов»</a:t>
            </a:r>
          </a:p>
          <a:p>
            <a:pPr lvl="0">
              <a:buFont typeface="Arial" pitchFamily="34" charset="0"/>
              <a:buChar char="•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Презентация на тему  «Лук – зелёный </a:t>
            </a:r>
          </a:p>
          <a:p>
            <a:pPr lvl="0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друг»	</a:t>
            </a:r>
            <a:r>
              <a:rPr lang="ru-RU" sz="28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					</a:t>
            </a:r>
            <a:r>
              <a:rPr lang="ru-RU" dirty="0" smtClean="0"/>
              <a:t>		</a:t>
            </a:r>
            <a:endParaRPr lang="ru-RU" dirty="0"/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3109" y="785794"/>
            <a:ext cx="7000891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Теперь мы знаем, что: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Луку, как и любому растению, нужны: свет, тепло, воздух, вода;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 Чтобы вырастить лук, нужно трудиться: посадить луковицы, рыхлить землю, поливать растения;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 Лук помогает людям не болеть;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 В луке много витаминов.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sz="2800" dirty="0">
              <a:solidFill>
                <a:srgbClr val="0033CC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785918" y="0"/>
            <a:ext cx="7358082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Результат: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В процессе реализации проекта: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дети научились сажать лук и ухаживать за ним.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дети узнали о пользе лука.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дети познакомились с художественной литературой об овощах: поговорки, стихи, сказки, загадки;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у детей сформировались знания и представления о росте зеленого лука в комнатных условиях.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у детей развился познавательный интерес к объектам природы ближайшего окружения, в частности, к луку;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собраны рецепты от родителей «Делимся рецептами салатов»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укрепилось сотрудничество родителей и детей.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cs typeface="Courier New" pitchFamily="49" charset="0"/>
              </a:rPr>
              <a:t> </a:t>
            </a: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8" name="Рисунок 7" descr="qaq2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2" y="0"/>
            <a:ext cx="912397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662" y="357166"/>
            <a:ext cx="771530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  <a:cs typeface="Courier New" pitchFamily="49" charset="0"/>
              </a:rPr>
              <a:t>Малыши лучок сажали</a:t>
            </a:r>
          </a:p>
          <a:p>
            <a:pPr algn="ctr"/>
            <a:r>
              <a:rPr lang="ru-RU" sz="4000" b="1" dirty="0" smtClean="0">
                <a:latin typeface="Monotype Corsiva" pitchFamily="66" charset="0"/>
                <a:cs typeface="Courier New" pitchFamily="49" charset="0"/>
              </a:rPr>
              <a:t>урожай большой собрали. Витаминов целый клад - приходите все к нам в сад!</a:t>
            </a:r>
          </a:p>
          <a:p>
            <a:endParaRPr lang="ru-RU" sz="4000" b="1" dirty="0" smtClean="0">
              <a:solidFill>
                <a:srgbClr val="0033CC"/>
              </a:solidFill>
              <a:latin typeface="Monotype Corsiva" pitchFamily="66" charset="0"/>
              <a:cs typeface="Courier New" pitchFamily="49" charset="0"/>
            </a:endParaRP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Courier New" pitchFamily="49" charset="0"/>
              </a:rPr>
              <a:t>Спасибо за внимание!!!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306924454__.png"/>
          <p:cNvPicPr>
            <a:picLocks noChangeAspect="1"/>
          </p:cNvPicPr>
          <p:nvPr/>
        </p:nvPicPr>
        <p:blipFill>
          <a:blip r:embed="rId4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071670" y="0"/>
            <a:ext cx="707233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Тип проекта: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познавательно – исследовательский, творческий, коллективный.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Продолжительность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</a:t>
            </a:r>
            <a:r>
              <a:rPr lang="ru-RU" sz="2400" b="1" dirty="0">
                <a:latin typeface="Monotype Corsiva" pitchFamily="66" charset="0"/>
                <a:ea typeface="Calibri" pitchFamily="34" charset="0"/>
                <a:cs typeface="Courier New" pitchFamily="49" charset="0"/>
              </a:rPr>
              <a:t> </a:t>
            </a:r>
            <a:r>
              <a:rPr lang="ru-RU" sz="2400" b="1" dirty="0" smtClean="0">
                <a:latin typeface="Monotype Corsiva" pitchFamily="66" charset="0"/>
                <a:ea typeface="Calibri" pitchFamily="34" charset="0"/>
                <a:cs typeface="Courier New" pitchFamily="49" charset="0"/>
              </a:rPr>
              <a:t>краткосрочный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 (с 15.03.18– 4.05.2018)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Место проведения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вторая младшая группа детского сада.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Объект исследования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репчатый лук.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Проблема проекта: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Как можно вырастить зелёный лук на подоконнике? Чем может быть полезен лук? Что можно делать с луком? Исследование полезных свойств лука.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Актуальность: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дети мало едят витаминов. Что дети должны знать о зеленом витамине.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Проектная идея: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объединение детей, родителей и воспитателей в совместной деятельности: выращивание лука на подоконнике.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Участники проекта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дети, воспитатель и родители.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Материалы: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земля, вода, лук,  контейнеры для посадки, лейка для полива, палочки для рыхления земли.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714480" y="0"/>
            <a:ext cx="7000924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Цель: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400" b="1" i="0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 </a:t>
            </a:r>
            <a:r>
              <a:rPr kumimoji="0" lang="ru-RU" sz="4400" b="1" i="0" strike="noStrike" kern="120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 </a:t>
            </a:r>
            <a:r>
              <a:rPr kumimoji="0" lang="ru-RU" sz="3200" b="1" i="0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cs typeface="Courier New" pitchFamily="49" charset="0"/>
              </a:rPr>
              <a:t>В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cs typeface="Courier New" pitchFamily="49" charset="0"/>
              </a:rPr>
              <a:t>ызвать у детей познавательный  интерес к выращиванию  репчатого лука на перо в комнатных условиях.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cs typeface="Courier New" pitchFamily="49" charset="0"/>
              </a:rPr>
              <a:t>Узнать о его пользе.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itchFamily="66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600" b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Задачи: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Учить детей ежедневно ухаживать за луком  в комнатных условиях.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Courier New" pitchFamily="49" charset="0"/>
              </a:rPr>
              <a:t>Закрепить представления о луке, особенностях внешнего строения, находить «донце» с корнями и верхушку;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Формировать представление детей о необходимости света, тепла, влаги почвы для роста луковиц.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Наблюдать за изменениями роста луковиц в стакане воды и в контейнере с почвой.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Учить бережно относиться  к природе.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Учить выполнять индивидуальные и коллективные поручения.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Научить детей видеть результат своего труда.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Вызвать у детей интерес к конкретному объекту- луку, через стихи, загадки, проектно- исследовательскую деятельность.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2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16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44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12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40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48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7080"/>
                            </p:stCondLst>
                            <p:childTnLst>
                              <p:par>
                                <p:cTn id="5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214546" y="428604"/>
            <a:ext cx="6715172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 </a:t>
            </a: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Предполагаемый  результат: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дети научатся сажать и ухаживать за луком и познакомятся с условиями его содержания;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у детей сформируются знания и представления о росте зеленого лука в комнатных условиях как в контейнере с почвой, так и в стакане с водой;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дети узнают о пользе зелёного витамина.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2428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071670" y="214290"/>
            <a:ext cx="707233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Этап  подготовительный: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бор художественной литературы: стихи, загадки, пословицы, поговорки, рассказы, сказки про овощи.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Консультация для родителей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«Лук – лекарственное растение»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Предложить родителям приобрести для проведения проекта – контейнеры, землю, луковицы для посадки.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Домашнее задание – просмотр и обсуждение мультфильма «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Чиполлино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»,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 «</a:t>
            </a:r>
            <a:r>
              <a:rPr kumimoji="0" lang="ru-RU" sz="2800" b="1" i="0" u="none" strike="noStrike" cap="none" normalizeH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Лунтик.Лук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Courier New" pitchFamily="49" charset="0"/>
              </a:rPr>
              <a:t>Разбивка грядок на подоконнике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 </a:t>
            </a: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000364" y="142852"/>
            <a:ext cx="6643734" cy="69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Пословицы и поговорки про лук: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u="sng" dirty="0">
              <a:solidFill>
                <a:srgbClr val="0033CC"/>
              </a:solidFill>
              <a:latin typeface="Monotype Corsiva" pitchFamily="66" charset="0"/>
              <a:ea typeface="Calibri" pitchFamily="34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Сидит Ермолка на грядке – сам весь в заплатках.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ea typeface="Calibri" pitchFamily="34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Лук во щах – и голод прощай.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ea typeface="Calibri" pitchFamily="34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Сидит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тупка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в семи юбках; кто ни глянет, всяк заплачет.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ea typeface="Calibri" pitchFamily="34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Лук – от семи недуг.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ea typeface="Calibri" pitchFamily="34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Лук да баня всё правят.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ea typeface="Calibri" pitchFamily="34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Попросту, без луку, на крестьянскую руку.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338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00562" y="0"/>
            <a:ext cx="2547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Стихи про лук: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929058" y="357167"/>
            <a:ext cx="571504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Е. Жуковская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Ох, уж этот злющий лук!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С ним узнаешь столько мук!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Жжет глаза и жжет язык,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Заставит плакать в один миг.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Т.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Казырина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Баба Таня чистит лук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Убежал из кухни внук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Он хоть мал, но твердо знает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Calibri" pitchFamily="34" charset="0"/>
                <a:cs typeface="Courier New" pitchFamily="49" charset="0"/>
              </a:rPr>
              <a:t> Лук за глазки покусает.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4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357166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Загадки про лук:</a:t>
            </a:r>
            <a:endParaRPr lang="ru-RU" sz="36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ourier New" pitchFamily="49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1643042" y="1000108"/>
            <a:ext cx="8358246" cy="3857652"/>
          </a:xfrm>
          <a:prstGeom prst="rect">
            <a:avLst/>
          </a:prstGeom>
        </p:spPr>
        <p:txBody>
          <a:bodyPr numCol="1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Сидит дед во сто шуб одет,</a:t>
            </a:r>
            <a:b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</a:b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Кто его раздевает,</a:t>
            </a:r>
            <a:b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</a:b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Тот слезы проливает.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 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Никого не огорчает,</a:t>
            </a:r>
            <a:b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</a:b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А всех плакать заставляет.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Monotype Corsiva" pitchFamily="66" charset="0"/>
                <a:cs typeface="Courier New" pitchFamily="49" charset="0"/>
              </a:rPr>
              <a:t>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200" b="1" i="1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71604" y="3571876"/>
            <a:ext cx="4572000" cy="222214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endParaRPr lang="ru-RU" sz="2800" b="1" i="1" dirty="0" smtClean="0">
              <a:solidFill>
                <a:srgbClr val="0033CC"/>
              </a:solidFill>
              <a:latin typeface="Monotype Corsiva" pitchFamily="66" charset="0"/>
              <a:cs typeface="Courier New" pitchFamily="49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endParaRPr lang="ru-RU" sz="2800" b="1" i="1" dirty="0" smtClean="0">
              <a:latin typeface="Monotype Corsiva" pitchFamily="66" charset="0"/>
              <a:cs typeface="Courier New" pitchFamily="49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Прежде ч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ем его мы съели,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ourier New" pitchFamily="49" charset="0"/>
              </a:rPr>
              <a:t>Все наплакаться успели.</a:t>
            </a: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1562</TotalTime>
  <Words>810</Words>
  <Application>Microsoft Office PowerPoint</Application>
  <PresentationFormat>Экран (4:3)</PresentationFormat>
  <Paragraphs>169</Paragraphs>
  <Slides>18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Viktor</cp:lastModifiedBy>
  <cp:revision>99</cp:revision>
  <dcterms:created xsi:type="dcterms:W3CDTF">2014-03-23T18:07:04Z</dcterms:created>
  <dcterms:modified xsi:type="dcterms:W3CDTF">2018-07-10T11:54:17Z</dcterms:modified>
</cp:coreProperties>
</file>